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2" r:id="rId2"/>
    <p:sldId id="257" r:id="rId3"/>
    <p:sldId id="469" r:id="rId4"/>
    <p:sldId id="471" r:id="rId5"/>
    <p:sldId id="470" r:id="rId6"/>
    <p:sldId id="430" r:id="rId7"/>
    <p:sldId id="472" r:id="rId8"/>
    <p:sldId id="424" r:id="rId9"/>
    <p:sldId id="432" r:id="rId10"/>
    <p:sldId id="426" r:id="rId11"/>
    <p:sldId id="479" r:id="rId12"/>
    <p:sldId id="480" r:id="rId13"/>
    <p:sldId id="498" r:id="rId14"/>
    <p:sldId id="486" r:id="rId15"/>
    <p:sldId id="481" r:id="rId16"/>
    <p:sldId id="505" r:id="rId17"/>
    <p:sldId id="487" r:id="rId18"/>
    <p:sldId id="482" r:id="rId19"/>
    <p:sldId id="488" r:id="rId20"/>
    <p:sldId id="489" r:id="rId21"/>
    <p:sldId id="490" r:id="rId22"/>
    <p:sldId id="491" r:id="rId23"/>
    <p:sldId id="507" r:id="rId24"/>
    <p:sldId id="483" r:id="rId25"/>
    <p:sldId id="484" r:id="rId26"/>
    <p:sldId id="492" r:id="rId27"/>
    <p:sldId id="456" r:id="rId28"/>
    <p:sldId id="493" r:id="rId29"/>
    <p:sldId id="494" r:id="rId30"/>
    <p:sldId id="496" r:id="rId31"/>
    <p:sldId id="497" r:id="rId32"/>
    <p:sldId id="499" r:id="rId33"/>
    <p:sldId id="500" r:id="rId34"/>
    <p:sldId id="501" r:id="rId35"/>
    <p:sldId id="503" r:id="rId36"/>
    <p:sldId id="504" r:id="rId37"/>
    <p:sldId id="506" r:id="rId3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99FF"/>
    <a:srgbClr val="D6EBFF"/>
    <a:srgbClr val="92D050"/>
    <a:srgbClr val="FFD5FF"/>
    <a:srgbClr val="FFFF99"/>
    <a:srgbClr val="00B050"/>
    <a:srgbClr val="3399FF"/>
    <a:srgbClr val="0000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182" autoAdjust="0"/>
    <p:restoredTop sz="98791" autoAdjust="0"/>
  </p:normalViewPr>
  <p:slideViewPr>
    <p:cSldViewPr snapToGrid="0">
      <p:cViewPr>
        <p:scale>
          <a:sx n="70" d="100"/>
          <a:sy n="70" d="100"/>
        </p:scale>
        <p:origin x="-948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notesViewPr>
    <p:cSldViewPr snapToGrid="0">
      <p:cViewPr varScale="1">
        <p:scale>
          <a:sx n="58" d="100"/>
          <a:sy n="58" d="100"/>
        </p:scale>
        <p:origin x="-1764" y="-60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72DBC-0E8F-4EEF-BE38-8AF8037832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2E35C-BA2E-4004-92F4-AF6325C7CDC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Bits</a:t>
          </a:r>
          <a:endParaRPr lang="en-US" dirty="0"/>
        </a:p>
      </dgm:t>
    </dgm:pt>
    <dgm:pt modelId="{CA82B500-2919-4360-B1F7-C13460E22A2A}" type="parTrans" cxnId="{61F2B0AE-7EE8-47F2-A897-1F9FD06A0B4C}">
      <dgm:prSet/>
      <dgm:spPr/>
      <dgm:t>
        <a:bodyPr/>
        <a:lstStyle/>
        <a:p>
          <a:endParaRPr lang="en-US"/>
        </a:p>
      </dgm:t>
    </dgm:pt>
    <dgm:pt modelId="{935AAF89-3844-44FF-BC27-202C97617FE9}" type="sibTrans" cxnId="{61F2B0AE-7EE8-47F2-A897-1F9FD06A0B4C}">
      <dgm:prSet/>
      <dgm:spPr/>
      <dgm:t>
        <a:bodyPr/>
        <a:lstStyle/>
        <a:p>
          <a:endParaRPr lang="en-US"/>
        </a:p>
      </dgm:t>
    </dgm:pt>
    <dgm:pt modelId="{A5881825-E65B-41F2-BD7D-131D9F179388}">
      <dgm:prSet phldrT="[Text]"/>
      <dgm:spPr/>
      <dgm:t>
        <a:bodyPr/>
        <a:lstStyle/>
        <a:p>
          <a:r>
            <a:rPr lang="en-US" dirty="0" smtClean="0"/>
            <a:t>Fundamental building blocks of classical  computers:</a:t>
          </a:r>
          <a:endParaRPr lang="en-US" dirty="0"/>
        </a:p>
      </dgm:t>
    </dgm:pt>
    <dgm:pt modelId="{3951E2F2-12F6-4F8F-8D41-02CF54444BB7}" type="parTrans" cxnId="{EA7C0405-B61A-41C2-8FF0-8F8AB5E37CD4}">
      <dgm:prSet/>
      <dgm:spPr/>
      <dgm:t>
        <a:bodyPr/>
        <a:lstStyle/>
        <a:p>
          <a:endParaRPr lang="en-US"/>
        </a:p>
      </dgm:t>
    </dgm:pt>
    <dgm:pt modelId="{EC4DCE2C-7992-4986-9685-B1F57AC37FDD}" type="sibTrans" cxnId="{EA7C0405-B61A-41C2-8FF0-8F8AB5E37CD4}">
      <dgm:prSet/>
      <dgm:spPr/>
      <dgm:t>
        <a:bodyPr/>
        <a:lstStyle/>
        <a:p>
          <a:endParaRPr lang="en-US"/>
        </a:p>
      </dgm:t>
    </dgm:pt>
    <dgm:pt modelId="{1F487428-F7D9-4568-AFA5-B141D0F9F15F}">
      <dgm:prSet phldrT="[Text]"/>
      <dgm:spPr/>
      <dgm:t>
        <a:bodyPr/>
        <a:lstStyle/>
        <a:p>
          <a:r>
            <a:rPr lang="en-US" dirty="0" smtClean="0"/>
            <a:t>STATE: 0 or 1</a:t>
          </a:r>
          <a:endParaRPr lang="en-US" dirty="0"/>
        </a:p>
      </dgm:t>
    </dgm:pt>
    <dgm:pt modelId="{A3008ABF-2C84-4124-B8C8-8BA48806F0C4}" type="parTrans" cxnId="{D6033C78-58BA-4A4A-9896-438D13C6C021}">
      <dgm:prSet/>
      <dgm:spPr/>
      <dgm:t>
        <a:bodyPr/>
        <a:lstStyle/>
        <a:p>
          <a:endParaRPr lang="en-US"/>
        </a:p>
      </dgm:t>
    </dgm:pt>
    <dgm:pt modelId="{C3126A0D-C377-4D04-BD9F-958240A745B2}" type="sibTrans" cxnId="{D6033C78-58BA-4A4A-9896-438D13C6C021}">
      <dgm:prSet/>
      <dgm:spPr/>
      <dgm:t>
        <a:bodyPr/>
        <a:lstStyle/>
        <a:p>
          <a:endParaRPr lang="en-US"/>
        </a:p>
      </dgm:t>
    </dgm:pt>
    <dgm:pt modelId="{98F50415-C4B8-4B76-9307-25807942731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Qubits</a:t>
          </a:r>
          <a:endParaRPr lang="en-US" dirty="0"/>
        </a:p>
      </dgm:t>
    </dgm:pt>
    <dgm:pt modelId="{AC72464C-22B3-452C-BBA2-F0EF5062C883}" type="parTrans" cxnId="{9402A144-AB39-4FA0-8E1F-15DC957709BA}">
      <dgm:prSet/>
      <dgm:spPr/>
      <dgm:t>
        <a:bodyPr/>
        <a:lstStyle/>
        <a:p>
          <a:endParaRPr lang="en-US"/>
        </a:p>
      </dgm:t>
    </dgm:pt>
    <dgm:pt modelId="{1D26CA95-DDE6-4858-B9B6-527F90ABB426}" type="sibTrans" cxnId="{9402A144-AB39-4FA0-8E1F-15DC957709BA}">
      <dgm:prSet/>
      <dgm:spPr/>
      <dgm:t>
        <a:bodyPr/>
        <a:lstStyle/>
        <a:p>
          <a:endParaRPr lang="en-US"/>
        </a:p>
      </dgm:t>
    </dgm:pt>
    <dgm:pt modelId="{97FDEA95-F989-4FBC-BFFD-D21A18612DB0}">
      <dgm:prSet phldrT="[Text]"/>
      <dgm:spPr/>
      <dgm:t>
        <a:bodyPr/>
        <a:lstStyle/>
        <a:p>
          <a:r>
            <a:rPr lang="en-US" dirty="0" smtClean="0"/>
            <a:t>Fundamental building blocks of quantum computers:</a:t>
          </a:r>
          <a:endParaRPr lang="en-US" dirty="0"/>
        </a:p>
      </dgm:t>
    </dgm:pt>
    <dgm:pt modelId="{D01F7E05-D3DE-4187-988A-1700DDAB83C9}" type="parTrans" cxnId="{3017908F-969C-4E7F-973A-E43BA3AD2A6F}">
      <dgm:prSet/>
      <dgm:spPr/>
      <dgm:t>
        <a:bodyPr/>
        <a:lstStyle/>
        <a:p>
          <a:endParaRPr lang="en-US"/>
        </a:p>
      </dgm:t>
    </dgm:pt>
    <dgm:pt modelId="{D1CB901E-9E00-4695-ACF9-BF1AF17E0294}" type="sibTrans" cxnId="{3017908F-969C-4E7F-973A-E43BA3AD2A6F}">
      <dgm:prSet/>
      <dgm:spPr/>
      <dgm:t>
        <a:bodyPr/>
        <a:lstStyle/>
        <a:p>
          <a:endParaRPr lang="en-US"/>
        </a:p>
      </dgm:t>
    </dgm:pt>
    <dgm:pt modelId="{CE9CF406-7EAE-406D-A1A4-C783E7519B10}">
      <dgm:prSet phldrT="[Text]"/>
      <dgm:spPr/>
      <dgm:t>
        <a:bodyPr/>
        <a:lstStyle/>
        <a:p>
          <a:r>
            <a:rPr lang="en-US" dirty="0" smtClean="0"/>
            <a:t>STATE:  |0</a:t>
          </a:r>
          <a:r>
            <a:rPr lang="en-US" dirty="0" smtClean="0">
              <a:sym typeface="Mathematica1Mono"/>
            </a:rPr>
            <a:t></a:t>
          </a:r>
          <a:r>
            <a:rPr lang="en-US" dirty="0" smtClean="0"/>
            <a:t> or |1</a:t>
          </a:r>
          <a:r>
            <a:rPr lang="en-US" dirty="0" smtClean="0">
              <a:sym typeface="Mathematica1Mono"/>
            </a:rPr>
            <a:t></a:t>
          </a:r>
          <a:endParaRPr lang="en-US" dirty="0"/>
        </a:p>
      </dgm:t>
    </dgm:pt>
    <dgm:pt modelId="{8EFC4D7F-6128-4A67-9881-63A3C6BFA2CD}" type="parTrans" cxnId="{2FF82788-F1F6-4B55-A73E-3A94E60F1D92}">
      <dgm:prSet/>
      <dgm:spPr/>
      <dgm:t>
        <a:bodyPr/>
        <a:lstStyle/>
        <a:p>
          <a:endParaRPr lang="en-US"/>
        </a:p>
      </dgm:t>
    </dgm:pt>
    <dgm:pt modelId="{1C8E6FCA-6CBC-4298-9F3A-1486094FFD69}" type="sibTrans" cxnId="{2FF82788-F1F6-4B55-A73E-3A94E60F1D92}">
      <dgm:prSet/>
      <dgm:spPr/>
      <dgm:t>
        <a:bodyPr/>
        <a:lstStyle/>
        <a:p>
          <a:endParaRPr lang="en-US"/>
        </a:p>
      </dgm:t>
    </dgm:pt>
    <dgm:pt modelId="{D3A80385-8CD3-41DB-8B6E-293A793F8FC3}">
      <dgm:prSet phldrT="[Text]"/>
      <dgm:spPr/>
      <dgm:t>
        <a:bodyPr/>
        <a:lstStyle/>
        <a:p>
          <a:r>
            <a:rPr lang="en-US" dirty="0" smtClean="0"/>
            <a:t> Definitely  0 or 1</a:t>
          </a:r>
          <a:endParaRPr lang="en-US" dirty="0"/>
        </a:p>
      </dgm:t>
    </dgm:pt>
    <dgm:pt modelId="{41F79988-C038-431C-AFCE-3BC864BC06DE}" type="parTrans" cxnId="{5BF716EB-C9B9-4EAE-89B9-75629A3CB140}">
      <dgm:prSet/>
      <dgm:spPr/>
      <dgm:t>
        <a:bodyPr/>
        <a:lstStyle/>
        <a:p>
          <a:endParaRPr lang="en-US"/>
        </a:p>
      </dgm:t>
    </dgm:pt>
    <dgm:pt modelId="{8750E6C7-69E6-4B18-A4A3-0FBD12CA679F}" type="sibTrans" cxnId="{5BF716EB-C9B9-4EAE-89B9-75629A3CB140}">
      <dgm:prSet/>
      <dgm:spPr/>
      <dgm:t>
        <a:bodyPr/>
        <a:lstStyle/>
        <a:p>
          <a:endParaRPr lang="en-US"/>
        </a:p>
      </dgm:t>
    </dgm:pt>
    <dgm:pt modelId="{D15DF4A6-49F3-4B8E-B873-E551D3932A5A}">
      <dgm:prSet phldrT="[Text]"/>
      <dgm:spPr/>
      <dgm:t>
        <a:bodyPr/>
        <a:lstStyle/>
        <a:p>
          <a:r>
            <a:rPr lang="en-US" dirty="0" smtClean="0"/>
            <a:t>Superposition:  a |0</a:t>
          </a:r>
          <a:r>
            <a:rPr lang="en-US" dirty="0" smtClean="0">
              <a:sym typeface="Mathematica1Mono"/>
            </a:rPr>
            <a:t></a:t>
          </a:r>
          <a:r>
            <a:rPr lang="en-US" dirty="0" smtClean="0"/>
            <a:t>+b |1</a:t>
          </a:r>
          <a:r>
            <a:rPr lang="en-US" dirty="0" smtClean="0">
              <a:sym typeface="Mathematica1Mono"/>
            </a:rPr>
            <a:t></a:t>
          </a:r>
          <a:endParaRPr lang="en-US" dirty="0"/>
        </a:p>
      </dgm:t>
    </dgm:pt>
    <dgm:pt modelId="{C87F56FD-CE59-4CB7-878D-77B977729A27}" type="parTrans" cxnId="{7E1FABB7-D336-4937-A4E3-5B9753CCF82A}">
      <dgm:prSet/>
      <dgm:spPr/>
      <dgm:t>
        <a:bodyPr/>
        <a:lstStyle/>
        <a:p>
          <a:endParaRPr lang="en-US"/>
        </a:p>
      </dgm:t>
    </dgm:pt>
    <dgm:pt modelId="{F054F066-A215-47B1-8AEC-503BF602BA6C}" type="sibTrans" cxnId="{7E1FABB7-D336-4937-A4E3-5B9753CCF82A}">
      <dgm:prSet/>
      <dgm:spPr/>
      <dgm:t>
        <a:bodyPr/>
        <a:lstStyle/>
        <a:p>
          <a:endParaRPr lang="en-US"/>
        </a:p>
      </dgm:t>
    </dgm:pt>
    <dgm:pt modelId="{3A03F588-806D-4268-A0E5-3BA053A18CEA}" type="pres">
      <dgm:prSet presAssocID="{5F272DBC-0E8F-4EEF-BE38-8AF8037832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E5BEE3-6799-4318-A377-7779D3690AB2}" type="pres">
      <dgm:prSet presAssocID="{A8E2E35C-BA2E-4004-92F4-AF6325C7CDC5}" presName="linNode" presStyleCnt="0"/>
      <dgm:spPr/>
    </dgm:pt>
    <dgm:pt modelId="{47DB5446-B246-4924-A2DB-4AF8BD0605E7}" type="pres">
      <dgm:prSet presAssocID="{A8E2E35C-BA2E-4004-92F4-AF6325C7CDC5}" presName="parentShp" presStyleLbl="node1" presStyleIdx="0" presStyleCnt="2" custLinFactNeighborX="-4270" custLinFactNeighborY="-12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24C8-22E2-41DC-B66E-2CA97F6BCC42}" type="pres">
      <dgm:prSet presAssocID="{A8E2E35C-BA2E-4004-92F4-AF6325C7CDC5}" presName="childShp" presStyleLbl="bgAccFollow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A43F-4724-4C2F-B681-6F78CF292086}" type="pres">
      <dgm:prSet presAssocID="{935AAF89-3844-44FF-BC27-202C97617FE9}" presName="spacing" presStyleCnt="0"/>
      <dgm:spPr/>
    </dgm:pt>
    <dgm:pt modelId="{F60BB71E-4F09-48D4-A2FF-5BAD9C4F559D}" type="pres">
      <dgm:prSet presAssocID="{98F50415-C4B8-4B76-9307-25807942731A}" presName="linNode" presStyleCnt="0"/>
      <dgm:spPr/>
    </dgm:pt>
    <dgm:pt modelId="{00D193F5-76AA-4B58-ADB5-39B85A6C5DA9}" type="pres">
      <dgm:prSet presAssocID="{98F50415-C4B8-4B76-9307-25807942731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0F9EC-EEA7-4798-B559-8DAFC9BD7EBA}" type="pres">
      <dgm:prSet presAssocID="{98F50415-C4B8-4B76-9307-25807942731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25D95-50CE-457E-A2B2-925236C225F9}" type="presOf" srcId="{D15DF4A6-49F3-4B8E-B873-E551D3932A5A}" destId="{FF60F9EC-EEA7-4798-B559-8DAFC9BD7EBA}" srcOrd="0" destOrd="2" presId="urn:microsoft.com/office/officeart/2005/8/layout/vList6"/>
    <dgm:cxn modelId="{61F2B0AE-7EE8-47F2-A897-1F9FD06A0B4C}" srcId="{5F272DBC-0E8F-4EEF-BE38-8AF8037832A5}" destId="{A8E2E35C-BA2E-4004-92F4-AF6325C7CDC5}" srcOrd="0" destOrd="0" parTransId="{CA82B500-2919-4360-B1F7-C13460E22A2A}" sibTransId="{935AAF89-3844-44FF-BC27-202C97617FE9}"/>
    <dgm:cxn modelId="{B3781A0F-A47B-45C9-BCF0-16E3881FCC42}" type="presOf" srcId="{D3A80385-8CD3-41DB-8B6E-293A793F8FC3}" destId="{DBFF24C8-22E2-41DC-B66E-2CA97F6BCC42}" srcOrd="0" destOrd="2" presId="urn:microsoft.com/office/officeart/2005/8/layout/vList6"/>
    <dgm:cxn modelId="{2FF82788-F1F6-4B55-A73E-3A94E60F1D92}" srcId="{98F50415-C4B8-4B76-9307-25807942731A}" destId="{CE9CF406-7EAE-406D-A1A4-C783E7519B10}" srcOrd="1" destOrd="0" parTransId="{8EFC4D7F-6128-4A67-9881-63A3C6BFA2CD}" sibTransId="{1C8E6FCA-6CBC-4298-9F3A-1486094FFD69}"/>
    <dgm:cxn modelId="{D2047E84-F9FD-419F-84D0-B87E9406C016}" type="presOf" srcId="{A5881825-E65B-41F2-BD7D-131D9F179388}" destId="{DBFF24C8-22E2-41DC-B66E-2CA97F6BCC42}" srcOrd="0" destOrd="0" presId="urn:microsoft.com/office/officeart/2005/8/layout/vList6"/>
    <dgm:cxn modelId="{FF54874F-F5FA-42D4-A760-412B1654EA7F}" type="presOf" srcId="{5F272DBC-0E8F-4EEF-BE38-8AF8037832A5}" destId="{3A03F588-806D-4268-A0E5-3BA053A18CEA}" srcOrd="0" destOrd="0" presId="urn:microsoft.com/office/officeart/2005/8/layout/vList6"/>
    <dgm:cxn modelId="{3A7B24C0-83FB-4976-BEA9-0FA4CB06E3D1}" type="presOf" srcId="{CE9CF406-7EAE-406D-A1A4-C783E7519B10}" destId="{FF60F9EC-EEA7-4798-B559-8DAFC9BD7EBA}" srcOrd="0" destOrd="1" presId="urn:microsoft.com/office/officeart/2005/8/layout/vList6"/>
    <dgm:cxn modelId="{7E1FABB7-D336-4937-A4E3-5B9753CCF82A}" srcId="{98F50415-C4B8-4B76-9307-25807942731A}" destId="{D15DF4A6-49F3-4B8E-B873-E551D3932A5A}" srcOrd="2" destOrd="0" parTransId="{C87F56FD-CE59-4CB7-878D-77B977729A27}" sibTransId="{F054F066-A215-47B1-8AEC-503BF602BA6C}"/>
    <dgm:cxn modelId="{3017908F-969C-4E7F-973A-E43BA3AD2A6F}" srcId="{98F50415-C4B8-4B76-9307-25807942731A}" destId="{97FDEA95-F989-4FBC-BFFD-D21A18612DB0}" srcOrd="0" destOrd="0" parTransId="{D01F7E05-D3DE-4187-988A-1700DDAB83C9}" sibTransId="{D1CB901E-9E00-4695-ACF9-BF1AF17E0294}"/>
    <dgm:cxn modelId="{D6033C78-58BA-4A4A-9896-438D13C6C021}" srcId="{A8E2E35C-BA2E-4004-92F4-AF6325C7CDC5}" destId="{1F487428-F7D9-4568-AFA5-B141D0F9F15F}" srcOrd="1" destOrd="0" parTransId="{A3008ABF-2C84-4124-B8C8-8BA48806F0C4}" sibTransId="{C3126A0D-C377-4D04-BD9F-958240A745B2}"/>
    <dgm:cxn modelId="{77ECEFA6-A6DD-4F2A-AE22-171CBB344D87}" type="presOf" srcId="{1F487428-F7D9-4568-AFA5-B141D0F9F15F}" destId="{DBFF24C8-22E2-41DC-B66E-2CA97F6BCC42}" srcOrd="0" destOrd="1" presId="urn:microsoft.com/office/officeart/2005/8/layout/vList6"/>
    <dgm:cxn modelId="{9402A144-AB39-4FA0-8E1F-15DC957709BA}" srcId="{5F272DBC-0E8F-4EEF-BE38-8AF8037832A5}" destId="{98F50415-C4B8-4B76-9307-25807942731A}" srcOrd="1" destOrd="0" parTransId="{AC72464C-22B3-452C-BBA2-F0EF5062C883}" sibTransId="{1D26CA95-DDE6-4858-B9B6-527F90ABB426}"/>
    <dgm:cxn modelId="{5BF716EB-C9B9-4EAE-89B9-75629A3CB140}" srcId="{A8E2E35C-BA2E-4004-92F4-AF6325C7CDC5}" destId="{D3A80385-8CD3-41DB-8B6E-293A793F8FC3}" srcOrd="2" destOrd="0" parTransId="{41F79988-C038-431C-AFCE-3BC864BC06DE}" sibTransId="{8750E6C7-69E6-4B18-A4A3-0FBD12CA679F}"/>
    <dgm:cxn modelId="{305C6338-A835-4EA4-9386-EEB5A105E429}" type="presOf" srcId="{A8E2E35C-BA2E-4004-92F4-AF6325C7CDC5}" destId="{47DB5446-B246-4924-A2DB-4AF8BD0605E7}" srcOrd="0" destOrd="0" presId="urn:microsoft.com/office/officeart/2005/8/layout/vList6"/>
    <dgm:cxn modelId="{DF06D768-6118-404E-8F3D-71E6F9450BE5}" type="presOf" srcId="{98F50415-C4B8-4B76-9307-25807942731A}" destId="{00D193F5-76AA-4B58-ADB5-39B85A6C5DA9}" srcOrd="0" destOrd="0" presId="urn:microsoft.com/office/officeart/2005/8/layout/vList6"/>
    <dgm:cxn modelId="{67467B94-BE80-4D50-B7C9-53124F0BE5B4}" type="presOf" srcId="{97FDEA95-F989-4FBC-BFFD-D21A18612DB0}" destId="{FF60F9EC-EEA7-4798-B559-8DAFC9BD7EBA}" srcOrd="0" destOrd="0" presId="urn:microsoft.com/office/officeart/2005/8/layout/vList6"/>
    <dgm:cxn modelId="{EA7C0405-B61A-41C2-8FF0-8F8AB5E37CD4}" srcId="{A8E2E35C-BA2E-4004-92F4-AF6325C7CDC5}" destId="{A5881825-E65B-41F2-BD7D-131D9F179388}" srcOrd="0" destOrd="0" parTransId="{3951E2F2-12F6-4F8F-8D41-02CF54444BB7}" sibTransId="{EC4DCE2C-7992-4986-9685-B1F57AC37FDD}"/>
    <dgm:cxn modelId="{48A6300A-9D2F-41FF-81CC-B08ED81749A5}" type="presParOf" srcId="{3A03F588-806D-4268-A0E5-3BA053A18CEA}" destId="{0BE5BEE3-6799-4318-A377-7779D3690AB2}" srcOrd="0" destOrd="0" presId="urn:microsoft.com/office/officeart/2005/8/layout/vList6"/>
    <dgm:cxn modelId="{3964B347-C967-47B4-B906-EE0073ECCA6A}" type="presParOf" srcId="{0BE5BEE3-6799-4318-A377-7779D3690AB2}" destId="{47DB5446-B246-4924-A2DB-4AF8BD0605E7}" srcOrd="0" destOrd="0" presId="urn:microsoft.com/office/officeart/2005/8/layout/vList6"/>
    <dgm:cxn modelId="{897AFDB9-E5C5-414E-9584-C7F445AB3BF2}" type="presParOf" srcId="{0BE5BEE3-6799-4318-A377-7779D3690AB2}" destId="{DBFF24C8-22E2-41DC-B66E-2CA97F6BCC42}" srcOrd="1" destOrd="0" presId="urn:microsoft.com/office/officeart/2005/8/layout/vList6"/>
    <dgm:cxn modelId="{3CBE5446-79A3-488F-B0E0-01296FF54734}" type="presParOf" srcId="{3A03F588-806D-4268-A0E5-3BA053A18CEA}" destId="{F6EAA43F-4724-4C2F-B681-6F78CF292086}" srcOrd="1" destOrd="0" presId="urn:microsoft.com/office/officeart/2005/8/layout/vList6"/>
    <dgm:cxn modelId="{4DA2A007-E448-4F86-8DF4-A242D14CC715}" type="presParOf" srcId="{3A03F588-806D-4268-A0E5-3BA053A18CEA}" destId="{F60BB71E-4F09-48D4-A2FF-5BAD9C4F559D}" srcOrd="2" destOrd="0" presId="urn:microsoft.com/office/officeart/2005/8/layout/vList6"/>
    <dgm:cxn modelId="{E82406F5-F4A6-4373-B002-A6B31034F814}" type="presParOf" srcId="{F60BB71E-4F09-48D4-A2FF-5BAD9C4F559D}" destId="{00D193F5-76AA-4B58-ADB5-39B85A6C5DA9}" srcOrd="0" destOrd="0" presId="urn:microsoft.com/office/officeart/2005/8/layout/vList6"/>
    <dgm:cxn modelId="{B4DE15B5-F9F5-47B9-A18A-DBA37D2C5E3B}" type="presParOf" srcId="{F60BB71E-4F09-48D4-A2FF-5BAD9C4F559D}" destId="{FF60F9EC-EEA7-4798-B559-8DAFC9BD7E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F24C8-22E2-41DC-B66E-2CA97F6BCC42}">
      <dsp:nvSpPr>
        <dsp:cNvPr id="0" name=""/>
        <dsp:cNvSpPr/>
      </dsp:nvSpPr>
      <dsp:spPr>
        <a:xfrm>
          <a:off x="3154325" y="0"/>
          <a:ext cx="473148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Fundamental building blocks of classical  computers: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STATE: 0 or 1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Definitely  0 or 1</a:t>
          </a:r>
          <a:endParaRPr lang="en-US" sz="2400" kern="1200" dirty="0"/>
        </a:p>
      </dsp:txBody>
      <dsp:txXfrm>
        <a:off x="3154325" y="0"/>
        <a:ext cx="4731488" cy="1934765"/>
      </dsp:txXfrm>
    </dsp:sp>
    <dsp:sp modelId="{47DB5446-B246-4924-A2DB-4AF8BD0605E7}">
      <dsp:nvSpPr>
        <dsp:cNvPr id="0" name=""/>
        <dsp:cNvSpPr/>
      </dsp:nvSpPr>
      <dsp:spPr>
        <a:xfrm>
          <a:off x="0" y="0"/>
          <a:ext cx="3154325" cy="193476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Bits</a:t>
          </a:r>
          <a:endParaRPr lang="en-US" sz="6500" kern="1200" dirty="0"/>
        </a:p>
      </dsp:txBody>
      <dsp:txXfrm>
        <a:off x="0" y="0"/>
        <a:ext cx="3154325" cy="1934765"/>
      </dsp:txXfrm>
    </dsp:sp>
    <dsp:sp modelId="{FF60F9EC-EEA7-4798-B559-8DAFC9BD7EBA}">
      <dsp:nvSpPr>
        <dsp:cNvPr id="0" name=""/>
        <dsp:cNvSpPr/>
      </dsp:nvSpPr>
      <dsp:spPr>
        <a:xfrm>
          <a:off x="3154325" y="2128738"/>
          <a:ext cx="473148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Fundamental building blocks of quantum computers: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STATE:  |0</a:t>
          </a:r>
          <a:r>
            <a:rPr lang="en-US" sz="2400" kern="1200" dirty="0" smtClean="0">
              <a:sym typeface="Mathematica1Mono"/>
            </a:rPr>
            <a:t></a:t>
          </a:r>
          <a:r>
            <a:rPr lang="en-US" sz="2400" kern="1200" dirty="0" smtClean="0"/>
            <a:t> or |1</a:t>
          </a:r>
          <a:r>
            <a:rPr lang="en-US" sz="2400" kern="1200" dirty="0" smtClean="0">
              <a:sym typeface="Mathematica1Mono"/>
            </a:rPr>
            <a:t>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Superposition:  a |0</a:t>
          </a:r>
          <a:r>
            <a:rPr lang="en-US" sz="2400" kern="1200" dirty="0" smtClean="0">
              <a:sym typeface="Mathematica1Mono"/>
            </a:rPr>
            <a:t></a:t>
          </a:r>
          <a:r>
            <a:rPr lang="en-US" sz="2400" kern="1200" dirty="0" smtClean="0"/>
            <a:t>+b |1</a:t>
          </a:r>
          <a:r>
            <a:rPr lang="en-US" sz="2400" kern="1200" dirty="0" smtClean="0">
              <a:sym typeface="Mathematica1Mono"/>
            </a:rPr>
            <a:t></a:t>
          </a:r>
          <a:endParaRPr lang="en-US" sz="2400" kern="1200" dirty="0"/>
        </a:p>
      </dsp:txBody>
      <dsp:txXfrm>
        <a:off x="3154325" y="2128738"/>
        <a:ext cx="4731488" cy="1934765"/>
      </dsp:txXfrm>
    </dsp:sp>
    <dsp:sp modelId="{00D193F5-76AA-4B58-ADB5-39B85A6C5DA9}">
      <dsp:nvSpPr>
        <dsp:cNvPr id="0" name=""/>
        <dsp:cNvSpPr/>
      </dsp:nvSpPr>
      <dsp:spPr>
        <a:xfrm>
          <a:off x="0" y="2128738"/>
          <a:ext cx="3154325" cy="193476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Qubits</a:t>
          </a:r>
          <a:endParaRPr lang="en-US" sz="6500" kern="1200" dirty="0"/>
        </a:p>
      </dsp:txBody>
      <dsp:txXfrm>
        <a:off x="0" y="2128738"/>
        <a:ext cx="3154325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784B32-9324-4363-8057-10E9B1105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9305C85-904B-48D6-BC9C-67BBBB66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D9945-AB97-4807-ACC2-1FA38C6C065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977A7-CAC0-4969-A0B3-B512F730F81C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5A30E-EAE0-4F69-9B09-1E2E3675038D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4E7A2-2C7F-47B9-A075-A92704F9AD0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B0FE1-5521-442D-B903-09C54F21FF9F}" type="slidenum">
              <a:rPr lang="en-US"/>
              <a:pPr/>
              <a:t>12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CAB2-92A6-4A78-9C9A-A8FC0654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701F-AC94-4ED0-9C3E-3A546279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86B8-1D61-4C80-89E1-57388C37F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6956-EE54-46CB-888B-CCB52049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BE39-557A-4DDB-B379-49DF0978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79FE-4B24-41F4-B1A3-E7BD744A1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C6738-CE14-47A2-9BDC-290522F5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FB54-D106-41D3-B538-01BCB15FB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AC96-A3C8-4D64-AF97-455EC23B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23D5-B0B9-4731-B16E-18353023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3394-05C4-4F92-B415-347BFC70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9C0D0696-855B-413C-BB42-9D9B6D7A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ta\Documents\Talks\op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ta\Documents\Talks\op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tter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ta\Documents\Talks\HoppingDataLowDepth.avi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94455" y="1435728"/>
            <a:ext cx="3376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Ana Maria Rey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</a:rPr>
              <a:t>     </a:t>
            </a:r>
          </a:p>
        </p:txBody>
      </p:sp>
      <p:sp>
        <p:nvSpPr>
          <p:cNvPr id="11269" name="AutoShape 5" descr="The image “http://cfa-www.harvard.edu/~dvrinceanu/TalkTemplate/itamp-logo.pn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0" name="AutoShape 6" descr="The image “http://cfa-www.harvard.edu/~dvrinceanu/TalkTemplate/itamp-logo.pn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1" name="AutoShape 7" descr="The image “http://cfa-www.harvard.edu/~dvrinceanu/TalkTemplate/itamp-logo.pn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8991600" y="192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607570" y="404037"/>
            <a:ext cx="7802562" cy="619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Super-cool atom computer</a:t>
            </a:r>
            <a:endParaRPr lang="en-US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12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809" y="4869342"/>
            <a:ext cx="20939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0" y="6183684"/>
            <a:ext cx="946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</a:rPr>
              <a:t>Saturday Physics Series, 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</a:rPr>
              <a:t> Nov 14/ 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2009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446" y="2015977"/>
            <a:ext cx="42386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3"/>
          <p:cNvSpPr>
            <a:spLocks noChangeArrowheads="1" noChangeShapeType="1" noTextEdit="1"/>
          </p:cNvSpPr>
          <p:nvPr/>
        </p:nvSpPr>
        <p:spPr bwMode="auto">
          <a:xfrm>
            <a:off x="2360613" y="17145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Optical lattices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84213" y="957263"/>
            <a:ext cx="79089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 err="1" smtClean="0"/>
              <a:t>When</a:t>
            </a:r>
            <a:r>
              <a:rPr lang="es-CO" dirty="0" smtClean="0"/>
              <a:t> </a:t>
            </a:r>
            <a:r>
              <a:rPr lang="en-US" dirty="0" smtClean="0">
                <a:cs typeface="Times New Roman" pitchFamily="18" charset="0"/>
              </a:rPr>
              <a:t>atoms are illuminated by laser beams they feel a force which depends on the laser intensity.</a:t>
            </a: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2081988" y="2428100"/>
            <a:ext cx="437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Berlin Sans FB" pitchFamily="34" charset="0"/>
              </a:rPr>
              <a:t>Two counter-propagating beams</a:t>
            </a: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3229751" y="3613962"/>
            <a:ext cx="237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Berlin Sans FB" pitchFamily="34" charset="0"/>
              </a:rPr>
              <a:t>Standing wave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8770" y="4422443"/>
            <a:ext cx="4491037" cy="819150"/>
            <a:chOff x="1488" y="2304"/>
            <a:chExt cx="2876" cy="408"/>
          </a:xfrm>
        </p:grpSpPr>
        <p:pic>
          <p:nvPicPr>
            <p:cNvPr id="1063" name="Picture 8" descr="ca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2304"/>
              <a:ext cx="287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4" name="Freeform 9"/>
            <p:cNvSpPr>
              <a:spLocks/>
            </p:cNvSpPr>
            <p:nvPr/>
          </p:nvSpPr>
          <p:spPr bwMode="auto">
            <a:xfrm>
              <a:off x="2097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10"/>
            <p:cNvSpPr>
              <a:spLocks/>
            </p:cNvSpPr>
            <p:nvPr/>
          </p:nvSpPr>
          <p:spPr bwMode="auto">
            <a:xfrm>
              <a:off x="2390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Freeform 11"/>
            <p:cNvSpPr>
              <a:spLocks/>
            </p:cNvSpPr>
            <p:nvPr/>
          </p:nvSpPr>
          <p:spPr bwMode="auto">
            <a:xfrm>
              <a:off x="2678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Freeform 12"/>
            <p:cNvSpPr>
              <a:spLocks/>
            </p:cNvSpPr>
            <p:nvPr/>
          </p:nvSpPr>
          <p:spPr bwMode="auto">
            <a:xfrm>
              <a:off x="2976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Freeform 13"/>
            <p:cNvSpPr>
              <a:spLocks/>
            </p:cNvSpPr>
            <p:nvPr/>
          </p:nvSpPr>
          <p:spPr bwMode="auto">
            <a:xfrm>
              <a:off x="3264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Freeform 14"/>
            <p:cNvSpPr>
              <a:spLocks/>
            </p:cNvSpPr>
            <p:nvPr/>
          </p:nvSpPr>
          <p:spPr bwMode="auto">
            <a:xfrm>
              <a:off x="3552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Freeform 15"/>
            <p:cNvSpPr>
              <a:spLocks/>
            </p:cNvSpPr>
            <p:nvPr/>
          </p:nvSpPr>
          <p:spPr bwMode="auto">
            <a:xfrm>
              <a:off x="3840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Freeform 16"/>
            <p:cNvSpPr>
              <a:spLocks/>
            </p:cNvSpPr>
            <p:nvPr/>
          </p:nvSpPr>
          <p:spPr bwMode="auto">
            <a:xfrm>
              <a:off x="4128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Freeform 17"/>
            <p:cNvSpPr>
              <a:spLocks/>
            </p:cNvSpPr>
            <p:nvPr/>
          </p:nvSpPr>
          <p:spPr bwMode="auto">
            <a:xfrm>
              <a:off x="1824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Freeform 18"/>
            <p:cNvSpPr>
              <a:spLocks/>
            </p:cNvSpPr>
            <p:nvPr/>
          </p:nvSpPr>
          <p:spPr bwMode="auto">
            <a:xfrm>
              <a:off x="1530" y="2496"/>
              <a:ext cx="192" cy="96"/>
            </a:xfrm>
            <a:custGeom>
              <a:avLst/>
              <a:gdLst>
                <a:gd name="T0" fmla="*/ 0 w 1306"/>
                <a:gd name="T1" fmla="*/ 434 h 434"/>
                <a:gd name="T2" fmla="*/ 229 w 1306"/>
                <a:gd name="T3" fmla="*/ 418 h 434"/>
                <a:gd name="T4" fmla="*/ 288 w 1306"/>
                <a:gd name="T5" fmla="*/ 402 h 434"/>
                <a:gd name="T6" fmla="*/ 384 w 1306"/>
                <a:gd name="T7" fmla="*/ 327 h 434"/>
                <a:gd name="T8" fmla="*/ 405 w 1306"/>
                <a:gd name="T9" fmla="*/ 295 h 434"/>
                <a:gd name="T10" fmla="*/ 453 w 1306"/>
                <a:gd name="T11" fmla="*/ 173 h 434"/>
                <a:gd name="T12" fmla="*/ 512 w 1306"/>
                <a:gd name="T13" fmla="*/ 87 h 434"/>
                <a:gd name="T14" fmla="*/ 560 w 1306"/>
                <a:gd name="T15" fmla="*/ 23 h 434"/>
                <a:gd name="T16" fmla="*/ 570 w 1306"/>
                <a:gd name="T17" fmla="*/ 7 h 434"/>
                <a:gd name="T18" fmla="*/ 645 w 1306"/>
                <a:gd name="T19" fmla="*/ 2 h 434"/>
                <a:gd name="T20" fmla="*/ 800 w 1306"/>
                <a:gd name="T21" fmla="*/ 167 h 434"/>
                <a:gd name="T22" fmla="*/ 848 w 1306"/>
                <a:gd name="T23" fmla="*/ 226 h 434"/>
                <a:gd name="T24" fmla="*/ 917 w 1306"/>
                <a:gd name="T25" fmla="*/ 295 h 434"/>
                <a:gd name="T26" fmla="*/ 1056 w 1306"/>
                <a:gd name="T27" fmla="*/ 418 h 434"/>
                <a:gd name="T28" fmla="*/ 1173 w 1306"/>
                <a:gd name="T29" fmla="*/ 434 h 434"/>
                <a:gd name="T30" fmla="*/ 1306 w 1306"/>
                <a:gd name="T31" fmla="*/ 429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6"/>
                <a:gd name="T49" fmla="*/ 0 h 434"/>
                <a:gd name="T50" fmla="*/ 1306 w 1306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6" h="434">
                  <a:moveTo>
                    <a:pt x="0" y="434"/>
                  </a:moveTo>
                  <a:cubicBezTo>
                    <a:pt x="75" y="422"/>
                    <a:pt x="152" y="423"/>
                    <a:pt x="229" y="418"/>
                  </a:cubicBezTo>
                  <a:cubicBezTo>
                    <a:pt x="248" y="413"/>
                    <a:pt x="268" y="408"/>
                    <a:pt x="288" y="402"/>
                  </a:cubicBezTo>
                  <a:cubicBezTo>
                    <a:pt x="314" y="375"/>
                    <a:pt x="352" y="348"/>
                    <a:pt x="384" y="327"/>
                  </a:cubicBezTo>
                  <a:cubicBezTo>
                    <a:pt x="402" y="266"/>
                    <a:pt x="369" y="364"/>
                    <a:pt x="405" y="295"/>
                  </a:cubicBezTo>
                  <a:cubicBezTo>
                    <a:pt x="424" y="256"/>
                    <a:pt x="430" y="210"/>
                    <a:pt x="453" y="173"/>
                  </a:cubicBezTo>
                  <a:cubicBezTo>
                    <a:pt x="470" y="143"/>
                    <a:pt x="491" y="113"/>
                    <a:pt x="512" y="87"/>
                  </a:cubicBezTo>
                  <a:cubicBezTo>
                    <a:pt x="528" y="65"/>
                    <a:pt x="542" y="44"/>
                    <a:pt x="560" y="23"/>
                  </a:cubicBezTo>
                  <a:cubicBezTo>
                    <a:pt x="563" y="18"/>
                    <a:pt x="563" y="8"/>
                    <a:pt x="570" y="7"/>
                  </a:cubicBezTo>
                  <a:cubicBezTo>
                    <a:pt x="594" y="0"/>
                    <a:pt x="620" y="3"/>
                    <a:pt x="645" y="2"/>
                  </a:cubicBezTo>
                  <a:cubicBezTo>
                    <a:pt x="735" y="30"/>
                    <a:pt x="743" y="110"/>
                    <a:pt x="800" y="167"/>
                  </a:cubicBezTo>
                  <a:cubicBezTo>
                    <a:pt x="808" y="194"/>
                    <a:pt x="824" y="209"/>
                    <a:pt x="848" y="226"/>
                  </a:cubicBezTo>
                  <a:cubicBezTo>
                    <a:pt x="862" y="249"/>
                    <a:pt x="893" y="280"/>
                    <a:pt x="917" y="295"/>
                  </a:cubicBezTo>
                  <a:cubicBezTo>
                    <a:pt x="940" y="328"/>
                    <a:pt x="1017" y="406"/>
                    <a:pt x="1056" y="418"/>
                  </a:cubicBezTo>
                  <a:cubicBezTo>
                    <a:pt x="1096" y="430"/>
                    <a:pt x="1127" y="430"/>
                    <a:pt x="1173" y="434"/>
                  </a:cubicBezTo>
                  <a:cubicBezTo>
                    <a:pt x="1217" y="432"/>
                    <a:pt x="1306" y="429"/>
                    <a:pt x="1306" y="429"/>
                  </a:cubicBezTo>
                </a:path>
              </a:pathLst>
            </a:cu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68339" name="Object 19"/>
          <p:cNvGraphicFramePr>
            <a:graphicFrameLocks noChangeAspect="1"/>
          </p:cNvGraphicFramePr>
          <p:nvPr/>
        </p:nvGraphicFramePr>
        <p:xfrm>
          <a:off x="1532767" y="5880243"/>
          <a:ext cx="2847975" cy="560388"/>
        </p:xfrm>
        <a:graphic>
          <a:graphicData uri="http://schemas.openxmlformats.org/presentationml/2006/ole">
            <p:oleObj spid="_x0000_s1026" name="Equation" r:id="rId5" imgW="1015920" imgH="228600" progId="Equation.3">
              <p:embed/>
            </p:oleObj>
          </a:graphicData>
        </a:graphic>
      </p:graphicFrame>
      <p:sp>
        <p:nvSpPr>
          <p:cNvPr id="1052" name="Rectangle 39"/>
          <p:cNvSpPr>
            <a:spLocks noChangeArrowheads="1"/>
          </p:cNvSpPr>
          <p:nvPr/>
        </p:nvSpPr>
        <p:spPr bwMode="auto">
          <a:xfrm>
            <a:off x="5676900" y="-1166813"/>
            <a:ext cx="4206875" cy="26765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361" name="Freeform 41"/>
          <p:cNvSpPr>
            <a:spLocks/>
          </p:cNvSpPr>
          <p:nvPr/>
        </p:nvSpPr>
        <p:spPr bwMode="auto">
          <a:xfrm>
            <a:off x="1953401" y="3005950"/>
            <a:ext cx="1525587" cy="377825"/>
          </a:xfrm>
          <a:custGeom>
            <a:avLst/>
            <a:gdLst>
              <a:gd name="T0" fmla="*/ 17 w 1313"/>
              <a:gd name="T1" fmla="*/ 280 h 1208"/>
              <a:gd name="T2" fmla="*/ 38 w 1313"/>
              <a:gd name="T3" fmla="*/ 42 h 1208"/>
              <a:gd name="T4" fmla="*/ 67 w 1313"/>
              <a:gd name="T5" fmla="*/ 42 h 1208"/>
              <a:gd name="T6" fmla="*/ 88 w 1313"/>
              <a:gd name="T7" fmla="*/ 280 h 1208"/>
              <a:gd name="T8" fmla="*/ 109 w 1313"/>
              <a:gd name="T9" fmla="*/ 641 h 1208"/>
              <a:gd name="T10" fmla="*/ 131 w 1313"/>
              <a:gd name="T11" fmla="*/ 988 h 1208"/>
              <a:gd name="T12" fmla="*/ 155 w 1313"/>
              <a:gd name="T13" fmla="*/ 1190 h 1208"/>
              <a:gd name="T14" fmla="*/ 180 w 1313"/>
              <a:gd name="T15" fmla="*/ 1133 h 1208"/>
              <a:gd name="T16" fmla="*/ 201 w 1313"/>
              <a:gd name="T17" fmla="*/ 860 h 1208"/>
              <a:gd name="T18" fmla="*/ 223 w 1313"/>
              <a:gd name="T19" fmla="*/ 492 h 1208"/>
              <a:gd name="T20" fmla="*/ 247 w 1313"/>
              <a:gd name="T21" fmla="*/ 163 h 1208"/>
              <a:gd name="T22" fmla="*/ 269 w 1313"/>
              <a:gd name="T23" fmla="*/ 3 h 1208"/>
              <a:gd name="T24" fmla="*/ 293 w 1313"/>
              <a:gd name="T25" fmla="*/ 117 h 1208"/>
              <a:gd name="T26" fmla="*/ 315 w 1313"/>
              <a:gd name="T27" fmla="*/ 418 h 1208"/>
              <a:gd name="T28" fmla="*/ 336 w 1313"/>
              <a:gd name="T29" fmla="*/ 790 h 1208"/>
              <a:gd name="T30" fmla="*/ 361 w 1313"/>
              <a:gd name="T31" fmla="*/ 1091 h 1208"/>
              <a:gd name="T32" fmla="*/ 386 w 1313"/>
              <a:gd name="T33" fmla="*/ 1204 h 1208"/>
              <a:gd name="T34" fmla="*/ 407 w 1313"/>
              <a:gd name="T35" fmla="*/ 1045 h 1208"/>
              <a:gd name="T36" fmla="*/ 428 w 1313"/>
              <a:gd name="T37" fmla="*/ 715 h 1208"/>
              <a:gd name="T38" fmla="*/ 453 w 1313"/>
              <a:gd name="T39" fmla="*/ 347 h 1208"/>
              <a:gd name="T40" fmla="*/ 474 w 1313"/>
              <a:gd name="T41" fmla="*/ 74 h 1208"/>
              <a:gd name="T42" fmla="*/ 499 w 1313"/>
              <a:gd name="T43" fmla="*/ 18 h 1208"/>
              <a:gd name="T44" fmla="*/ 520 w 1313"/>
              <a:gd name="T45" fmla="*/ 219 h 1208"/>
              <a:gd name="T46" fmla="*/ 545 w 1313"/>
              <a:gd name="T47" fmla="*/ 567 h 1208"/>
              <a:gd name="T48" fmla="*/ 566 w 1313"/>
              <a:gd name="T49" fmla="*/ 928 h 1208"/>
              <a:gd name="T50" fmla="*/ 587 w 1313"/>
              <a:gd name="T51" fmla="*/ 1165 h 1208"/>
              <a:gd name="T52" fmla="*/ 612 w 1313"/>
              <a:gd name="T53" fmla="*/ 1179 h 1208"/>
              <a:gd name="T54" fmla="*/ 633 w 1313"/>
              <a:gd name="T55" fmla="*/ 960 h 1208"/>
              <a:gd name="T56" fmla="*/ 655 w 1313"/>
              <a:gd name="T57" fmla="*/ 605 h 1208"/>
              <a:gd name="T58" fmla="*/ 676 w 1313"/>
              <a:gd name="T59" fmla="*/ 248 h 1208"/>
              <a:gd name="T60" fmla="*/ 701 w 1313"/>
              <a:gd name="T61" fmla="*/ 28 h 1208"/>
              <a:gd name="T62" fmla="*/ 722 w 1313"/>
              <a:gd name="T63" fmla="*/ 42 h 1208"/>
              <a:gd name="T64" fmla="*/ 747 w 1313"/>
              <a:gd name="T65" fmla="*/ 280 h 1208"/>
              <a:gd name="T66" fmla="*/ 768 w 1313"/>
              <a:gd name="T67" fmla="*/ 641 h 1208"/>
              <a:gd name="T68" fmla="*/ 789 w 1313"/>
              <a:gd name="T69" fmla="*/ 988 h 1208"/>
              <a:gd name="T70" fmla="*/ 810 w 1313"/>
              <a:gd name="T71" fmla="*/ 1190 h 1208"/>
              <a:gd name="T72" fmla="*/ 835 w 1313"/>
              <a:gd name="T73" fmla="*/ 1151 h 1208"/>
              <a:gd name="T74" fmla="*/ 857 w 1313"/>
              <a:gd name="T75" fmla="*/ 896 h 1208"/>
              <a:gd name="T76" fmla="*/ 878 w 1313"/>
              <a:gd name="T77" fmla="*/ 528 h 1208"/>
              <a:gd name="T78" fmla="*/ 899 w 1313"/>
              <a:gd name="T79" fmla="*/ 191 h 1208"/>
              <a:gd name="T80" fmla="*/ 924 w 1313"/>
              <a:gd name="T81" fmla="*/ 10 h 1208"/>
              <a:gd name="T82" fmla="*/ 945 w 1313"/>
              <a:gd name="T83" fmla="*/ 74 h 1208"/>
              <a:gd name="T84" fmla="*/ 970 w 1313"/>
              <a:gd name="T85" fmla="*/ 347 h 1208"/>
              <a:gd name="T86" fmla="*/ 991 w 1313"/>
              <a:gd name="T87" fmla="*/ 715 h 1208"/>
              <a:gd name="T88" fmla="*/ 1012 w 1313"/>
              <a:gd name="T89" fmla="*/ 1045 h 1208"/>
              <a:gd name="T90" fmla="*/ 1034 w 1313"/>
              <a:gd name="T91" fmla="*/ 1204 h 1208"/>
              <a:gd name="T92" fmla="*/ 1058 w 1313"/>
              <a:gd name="T93" fmla="*/ 1112 h 1208"/>
              <a:gd name="T94" fmla="*/ 1080 w 1313"/>
              <a:gd name="T95" fmla="*/ 825 h 1208"/>
              <a:gd name="T96" fmla="*/ 1101 w 1313"/>
              <a:gd name="T97" fmla="*/ 453 h 1208"/>
              <a:gd name="T98" fmla="*/ 1126 w 1313"/>
              <a:gd name="T99" fmla="*/ 138 h 1208"/>
              <a:gd name="T100" fmla="*/ 1147 w 1313"/>
              <a:gd name="T101" fmla="*/ 0 h 1208"/>
              <a:gd name="T102" fmla="*/ 1172 w 1313"/>
              <a:gd name="T103" fmla="*/ 117 h 1208"/>
              <a:gd name="T104" fmla="*/ 1193 w 1313"/>
              <a:gd name="T105" fmla="*/ 418 h 1208"/>
              <a:gd name="T106" fmla="*/ 1214 w 1313"/>
              <a:gd name="T107" fmla="*/ 790 h 1208"/>
              <a:gd name="T108" fmla="*/ 1235 w 1313"/>
              <a:gd name="T109" fmla="*/ 1091 h 1208"/>
              <a:gd name="T110" fmla="*/ 1260 w 1313"/>
              <a:gd name="T111" fmla="*/ 1208 h 1208"/>
              <a:gd name="T112" fmla="*/ 1281 w 1313"/>
              <a:gd name="T113" fmla="*/ 1069 h 1208"/>
              <a:gd name="T114" fmla="*/ 1303 w 1313"/>
              <a:gd name="T115" fmla="*/ 754 h 12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13"/>
              <a:gd name="T175" fmla="*/ 0 h 1208"/>
              <a:gd name="T176" fmla="*/ 1313 w 1313"/>
              <a:gd name="T177" fmla="*/ 1208 h 120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13" h="1208">
                <a:moveTo>
                  <a:pt x="0" y="605"/>
                </a:moveTo>
                <a:lnTo>
                  <a:pt x="0" y="567"/>
                </a:lnTo>
                <a:lnTo>
                  <a:pt x="3" y="528"/>
                </a:lnTo>
                <a:lnTo>
                  <a:pt x="3" y="492"/>
                </a:lnTo>
                <a:lnTo>
                  <a:pt x="7" y="453"/>
                </a:lnTo>
                <a:lnTo>
                  <a:pt x="10" y="418"/>
                </a:lnTo>
                <a:lnTo>
                  <a:pt x="10" y="382"/>
                </a:lnTo>
                <a:lnTo>
                  <a:pt x="14" y="347"/>
                </a:lnTo>
                <a:lnTo>
                  <a:pt x="17" y="311"/>
                </a:lnTo>
                <a:lnTo>
                  <a:pt x="17" y="280"/>
                </a:lnTo>
                <a:lnTo>
                  <a:pt x="21" y="248"/>
                </a:lnTo>
                <a:lnTo>
                  <a:pt x="21" y="219"/>
                </a:lnTo>
                <a:lnTo>
                  <a:pt x="24" y="191"/>
                </a:lnTo>
                <a:lnTo>
                  <a:pt x="28" y="163"/>
                </a:lnTo>
                <a:lnTo>
                  <a:pt x="28" y="138"/>
                </a:lnTo>
                <a:lnTo>
                  <a:pt x="31" y="117"/>
                </a:lnTo>
                <a:lnTo>
                  <a:pt x="35" y="95"/>
                </a:lnTo>
                <a:lnTo>
                  <a:pt x="35" y="74"/>
                </a:lnTo>
                <a:lnTo>
                  <a:pt x="38" y="56"/>
                </a:lnTo>
                <a:lnTo>
                  <a:pt x="38" y="42"/>
                </a:lnTo>
                <a:lnTo>
                  <a:pt x="42" y="28"/>
                </a:lnTo>
                <a:lnTo>
                  <a:pt x="46" y="18"/>
                </a:lnTo>
                <a:lnTo>
                  <a:pt x="46" y="10"/>
                </a:lnTo>
                <a:lnTo>
                  <a:pt x="49" y="3"/>
                </a:lnTo>
                <a:lnTo>
                  <a:pt x="53" y="0"/>
                </a:lnTo>
                <a:lnTo>
                  <a:pt x="56" y="3"/>
                </a:lnTo>
                <a:lnTo>
                  <a:pt x="60" y="10"/>
                </a:lnTo>
                <a:lnTo>
                  <a:pt x="63" y="18"/>
                </a:lnTo>
                <a:lnTo>
                  <a:pt x="63" y="28"/>
                </a:lnTo>
                <a:lnTo>
                  <a:pt x="67" y="42"/>
                </a:lnTo>
                <a:lnTo>
                  <a:pt x="67" y="56"/>
                </a:lnTo>
                <a:lnTo>
                  <a:pt x="70" y="74"/>
                </a:lnTo>
                <a:lnTo>
                  <a:pt x="74" y="95"/>
                </a:lnTo>
                <a:lnTo>
                  <a:pt x="74" y="117"/>
                </a:lnTo>
                <a:lnTo>
                  <a:pt x="77" y="138"/>
                </a:lnTo>
                <a:lnTo>
                  <a:pt x="81" y="163"/>
                </a:lnTo>
                <a:lnTo>
                  <a:pt x="81" y="191"/>
                </a:lnTo>
                <a:lnTo>
                  <a:pt x="85" y="219"/>
                </a:lnTo>
                <a:lnTo>
                  <a:pt x="85" y="248"/>
                </a:lnTo>
                <a:lnTo>
                  <a:pt x="88" y="280"/>
                </a:lnTo>
                <a:lnTo>
                  <a:pt x="92" y="311"/>
                </a:lnTo>
                <a:lnTo>
                  <a:pt x="92" y="347"/>
                </a:lnTo>
                <a:lnTo>
                  <a:pt x="95" y="382"/>
                </a:lnTo>
                <a:lnTo>
                  <a:pt x="95" y="418"/>
                </a:lnTo>
                <a:lnTo>
                  <a:pt x="99" y="453"/>
                </a:lnTo>
                <a:lnTo>
                  <a:pt x="102" y="492"/>
                </a:lnTo>
                <a:lnTo>
                  <a:pt x="102" y="528"/>
                </a:lnTo>
                <a:lnTo>
                  <a:pt x="106" y="567"/>
                </a:lnTo>
                <a:lnTo>
                  <a:pt x="109" y="602"/>
                </a:lnTo>
                <a:lnTo>
                  <a:pt x="109" y="641"/>
                </a:lnTo>
                <a:lnTo>
                  <a:pt x="113" y="680"/>
                </a:lnTo>
                <a:lnTo>
                  <a:pt x="113" y="715"/>
                </a:lnTo>
                <a:lnTo>
                  <a:pt x="116" y="754"/>
                </a:lnTo>
                <a:lnTo>
                  <a:pt x="120" y="790"/>
                </a:lnTo>
                <a:lnTo>
                  <a:pt x="120" y="825"/>
                </a:lnTo>
                <a:lnTo>
                  <a:pt x="123" y="860"/>
                </a:lnTo>
                <a:lnTo>
                  <a:pt x="123" y="896"/>
                </a:lnTo>
                <a:lnTo>
                  <a:pt x="127" y="928"/>
                </a:lnTo>
                <a:lnTo>
                  <a:pt x="131" y="960"/>
                </a:lnTo>
                <a:lnTo>
                  <a:pt x="131" y="988"/>
                </a:lnTo>
                <a:lnTo>
                  <a:pt x="134" y="1016"/>
                </a:lnTo>
                <a:lnTo>
                  <a:pt x="138" y="1045"/>
                </a:lnTo>
                <a:lnTo>
                  <a:pt x="138" y="1069"/>
                </a:lnTo>
                <a:lnTo>
                  <a:pt x="141" y="1091"/>
                </a:lnTo>
                <a:lnTo>
                  <a:pt x="141" y="1112"/>
                </a:lnTo>
                <a:lnTo>
                  <a:pt x="145" y="1133"/>
                </a:lnTo>
                <a:lnTo>
                  <a:pt x="148" y="1151"/>
                </a:lnTo>
                <a:lnTo>
                  <a:pt x="148" y="1165"/>
                </a:lnTo>
                <a:lnTo>
                  <a:pt x="152" y="1179"/>
                </a:lnTo>
                <a:lnTo>
                  <a:pt x="155" y="1190"/>
                </a:lnTo>
                <a:lnTo>
                  <a:pt x="155" y="1197"/>
                </a:lnTo>
                <a:lnTo>
                  <a:pt x="159" y="1204"/>
                </a:lnTo>
                <a:lnTo>
                  <a:pt x="162" y="1208"/>
                </a:lnTo>
                <a:lnTo>
                  <a:pt x="166" y="1204"/>
                </a:lnTo>
                <a:lnTo>
                  <a:pt x="170" y="1197"/>
                </a:lnTo>
                <a:lnTo>
                  <a:pt x="170" y="1190"/>
                </a:lnTo>
                <a:lnTo>
                  <a:pt x="173" y="1179"/>
                </a:lnTo>
                <a:lnTo>
                  <a:pt x="177" y="1165"/>
                </a:lnTo>
                <a:lnTo>
                  <a:pt x="177" y="1151"/>
                </a:lnTo>
                <a:lnTo>
                  <a:pt x="180" y="1133"/>
                </a:lnTo>
                <a:lnTo>
                  <a:pt x="184" y="1112"/>
                </a:lnTo>
                <a:lnTo>
                  <a:pt x="184" y="1091"/>
                </a:lnTo>
                <a:lnTo>
                  <a:pt x="187" y="1069"/>
                </a:lnTo>
                <a:lnTo>
                  <a:pt x="187" y="1045"/>
                </a:lnTo>
                <a:lnTo>
                  <a:pt x="191" y="1016"/>
                </a:lnTo>
                <a:lnTo>
                  <a:pt x="194" y="988"/>
                </a:lnTo>
                <a:lnTo>
                  <a:pt x="194" y="960"/>
                </a:lnTo>
                <a:lnTo>
                  <a:pt x="198" y="928"/>
                </a:lnTo>
                <a:lnTo>
                  <a:pt x="201" y="896"/>
                </a:lnTo>
                <a:lnTo>
                  <a:pt x="201" y="860"/>
                </a:lnTo>
                <a:lnTo>
                  <a:pt x="205" y="825"/>
                </a:lnTo>
                <a:lnTo>
                  <a:pt x="205" y="790"/>
                </a:lnTo>
                <a:lnTo>
                  <a:pt x="208" y="754"/>
                </a:lnTo>
                <a:lnTo>
                  <a:pt x="212" y="715"/>
                </a:lnTo>
                <a:lnTo>
                  <a:pt x="212" y="680"/>
                </a:lnTo>
                <a:lnTo>
                  <a:pt x="216" y="641"/>
                </a:lnTo>
                <a:lnTo>
                  <a:pt x="216" y="605"/>
                </a:lnTo>
                <a:lnTo>
                  <a:pt x="219" y="567"/>
                </a:lnTo>
                <a:lnTo>
                  <a:pt x="223" y="528"/>
                </a:lnTo>
                <a:lnTo>
                  <a:pt x="223" y="492"/>
                </a:lnTo>
                <a:lnTo>
                  <a:pt x="226" y="453"/>
                </a:lnTo>
                <a:lnTo>
                  <a:pt x="230" y="418"/>
                </a:lnTo>
                <a:lnTo>
                  <a:pt x="230" y="382"/>
                </a:lnTo>
                <a:lnTo>
                  <a:pt x="233" y="347"/>
                </a:lnTo>
                <a:lnTo>
                  <a:pt x="233" y="311"/>
                </a:lnTo>
                <a:lnTo>
                  <a:pt x="237" y="280"/>
                </a:lnTo>
                <a:lnTo>
                  <a:pt x="240" y="248"/>
                </a:lnTo>
                <a:lnTo>
                  <a:pt x="240" y="219"/>
                </a:lnTo>
                <a:lnTo>
                  <a:pt x="244" y="191"/>
                </a:lnTo>
                <a:lnTo>
                  <a:pt x="247" y="163"/>
                </a:lnTo>
                <a:lnTo>
                  <a:pt x="247" y="138"/>
                </a:lnTo>
                <a:lnTo>
                  <a:pt x="251" y="117"/>
                </a:lnTo>
                <a:lnTo>
                  <a:pt x="251" y="95"/>
                </a:lnTo>
                <a:lnTo>
                  <a:pt x="254" y="74"/>
                </a:lnTo>
                <a:lnTo>
                  <a:pt x="258" y="56"/>
                </a:lnTo>
                <a:lnTo>
                  <a:pt x="258" y="42"/>
                </a:lnTo>
                <a:lnTo>
                  <a:pt x="262" y="28"/>
                </a:lnTo>
                <a:lnTo>
                  <a:pt x="262" y="18"/>
                </a:lnTo>
                <a:lnTo>
                  <a:pt x="265" y="10"/>
                </a:lnTo>
                <a:lnTo>
                  <a:pt x="269" y="3"/>
                </a:lnTo>
                <a:lnTo>
                  <a:pt x="272" y="0"/>
                </a:lnTo>
                <a:lnTo>
                  <a:pt x="276" y="3"/>
                </a:lnTo>
                <a:lnTo>
                  <a:pt x="279" y="10"/>
                </a:lnTo>
                <a:lnTo>
                  <a:pt x="279" y="18"/>
                </a:lnTo>
                <a:lnTo>
                  <a:pt x="283" y="28"/>
                </a:lnTo>
                <a:lnTo>
                  <a:pt x="286" y="42"/>
                </a:lnTo>
                <a:lnTo>
                  <a:pt x="286" y="56"/>
                </a:lnTo>
                <a:lnTo>
                  <a:pt x="290" y="74"/>
                </a:lnTo>
                <a:lnTo>
                  <a:pt x="293" y="95"/>
                </a:lnTo>
                <a:lnTo>
                  <a:pt x="293" y="117"/>
                </a:lnTo>
                <a:lnTo>
                  <a:pt x="297" y="138"/>
                </a:lnTo>
                <a:lnTo>
                  <a:pt x="297" y="163"/>
                </a:lnTo>
                <a:lnTo>
                  <a:pt x="301" y="191"/>
                </a:lnTo>
                <a:lnTo>
                  <a:pt x="304" y="219"/>
                </a:lnTo>
                <a:lnTo>
                  <a:pt x="304" y="248"/>
                </a:lnTo>
                <a:lnTo>
                  <a:pt x="308" y="280"/>
                </a:lnTo>
                <a:lnTo>
                  <a:pt x="308" y="311"/>
                </a:lnTo>
                <a:lnTo>
                  <a:pt x="311" y="347"/>
                </a:lnTo>
                <a:lnTo>
                  <a:pt x="315" y="382"/>
                </a:lnTo>
                <a:lnTo>
                  <a:pt x="315" y="418"/>
                </a:lnTo>
                <a:lnTo>
                  <a:pt x="318" y="453"/>
                </a:lnTo>
                <a:lnTo>
                  <a:pt x="322" y="492"/>
                </a:lnTo>
                <a:lnTo>
                  <a:pt x="322" y="528"/>
                </a:lnTo>
                <a:lnTo>
                  <a:pt x="325" y="567"/>
                </a:lnTo>
                <a:lnTo>
                  <a:pt x="325" y="602"/>
                </a:lnTo>
                <a:lnTo>
                  <a:pt x="329" y="641"/>
                </a:lnTo>
                <a:lnTo>
                  <a:pt x="332" y="680"/>
                </a:lnTo>
                <a:lnTo>
                  <a:pt x="332" y="715"/>
                </a:lnTo>
                <a:lnTo>
                  <a:pt x="336" y="754"/>
                </a:lnTo>
                <a:lnTo>
                  <a:pt x="336" y="790"/>
                </a:lnTo>
                <a:lnTo>
                  <a:pt x="339" y="825"/>
                </a:lnTo>
                <a:lnTo>
                  <a:pt x="343" y="860"/>
                </a:lnTo>
                <a:lnTo>
                  <a:pt x="343" y="896"/>
                </a:lnTo>
                <a:lnTo>
                  <a:pt x="347" y="928"/>
                </a:lnTo>
                <a:lnTo>
                  <a:pt x="350" y="960"/>
                </a:lnTo>
                <a:lnTo>
                  <a:pt x="350" y="988"/>
                </a:lnTo>
                <a:lnTo>
                  <a:pt x="354" y="1016"/>
                </a:lnTo>
                <a:lnTo>
                  <a:pt x="354" y="1045"/>
                </a:lnTo>
                <a:lnTo>
                  <a:pt x="357" y="1069"/>
                </a:lnTo>
                <a:lnTo>
                  <a:pt x="361" y="1091"/>
                </a:lnTo>
                <a:lnTo>
                  <a:pt x="361" y="1112"/>
                </a:lnTo>
                <a:lnTo>
                  <a:pt x="364" y="1133"/>
                </a:lnTo>
                <a:lnTo>
                  <a:pt x="368" y="1151"/>
                </a:lnTo>
                <a:lnTo>
                  <a:pt x="368" y="1165"/>
                </a:lnTo>
                <a:lnTo>
                  <a:pt x="371" y="1179"/>
                </a:lnTo>
                <a:lnTo>
                  <a:pt x="371" y="1190"/>
                </a:lnTo>
                <a:lnTo>
                  <a:pt x="375" y="1197"/>
                </a:lnTo>
                <a:lnTo>
                  <a:pt x="378" y="1204"/>
                </a:lnTo>
                <a:lnTo>
                  <a:pt x="382" y="1208"/>
                </a:lnTo>
                <a:lnTo>
                  <a:pt x="386" y="1204"/>
                </a:lnTo>
                <a:lnTo>
                  <a:pt x="389" y="1197"/>
                </a:lnTo>
                <a:lnTo>
                  <a:pt x="389" y="1190"/>
                </a:lnTo>
                <a:lnTo>
                  <a:pt x="393" y="1179"/>
                </a:lnTo>
                <a:lnTo>
                  <a:pt x="396" y="1165"/>
                </a:lnTo>
                <a:lnTo>
                  <a:pt x="396" y="1151"/>
                </a:lnTo>
                <a:lnTo>
                  <a:pt x="400" y="1133"/>
                </a:lnTo>
                <a:lnTo>
                  <a:pt x="400" y="1112"/>
                </a:lnTo>
                <a:lnTo>
                  <a:pt x="403" y="1091"/>
                </a:lnTo>
                <a:lnTo>
                  <a:pt x="407" y="1069"/>
                </a:lnTo>
                <a:lnTo>
                  <a:pt x="407" y="1045"/>
                </a:lnTo>
                <a:lnTo>
                  <a:pt x="410" y="1016"/>
                </a:lnTo>
                <a:lnTo>
                  <a:pt x="414" y="988"/>
                </a:lnTo>
                <a:lnTo>
                  <a:pt x="414" y="960"/>
                </a:lnTo>
                <a:lnTo>
                  <a:pt x="417" y="928"/>
                </a:lnTo>
                <a:lnTo>
                  <a:pt x="417" y="896"/>
                </a:lnTo>
                <a:lnTo>
                  <a:pt x="421" y="860"/>
                </a:lnTo>
                <a:lnTo>
                  <a:pt x="424" y="825"/>
                </a:lnTo>
                <a:lnTo>
                  <a:pt x="424" y="790"/>
                </a:lnTo>
                <a:lnTo>
                  <a:pt x="428" y="754"/>
                </a:lnTo>
                <a:lnTo>
                  <a:pt x="428" y="715"/>
                </a:lnTo>
                <a:lnTo>
                  <a:pt x="432" y="680"/>
                </a:lnTo>
                <a:lnTo>
                  <a:pt x="435" y="641"/>
                </a:lnTo>
                <a:lnTo>
                  <a:pt x="435" y="605"/>
                </a:lnTo>
                <a:lnTo>
                  <a:pt x="439" y="567"/>
                </a:lnTo>
                <a:lnTo>
                  <a:pt x="442" y="528"/>
                </a:lnTo>
                <a:lnTo>
                  <a:pt x="442" y="492"/>
                </a:lnTo>
                <a:lnTo>
                  <a:pt x="446" y="453"/>
                </a:lnTo>
                <a:lnTo>
                  <a:pt x="446" y="418"/>
                </a:lnTo>
                <a:lnTo>
                  <a:pt x="449" y="382"/>
                </a:lnTo>
                <a:lnTo>
                  <a:pt x="453" y="347"/>
                </a:lnTo>
                <a:lnTo>
                  <a:pt x="453" y="311"/>
                </a:lnTo>
                <a:lnTo>
                  <a:pt x="456" y="280"/>
                </a:lnTo>
                <a:lnTo>
                  <a:pt x="460" y="248"/>
                </a:lnTo>
                <a:lnTo>
                  <a:pt x="460" y="219"/>
                </a:lnTo>
                <a:lnTo>
                  <a:pt x="463" y="191"/>
                </a:lnTo>
                <a:lnTo>
                  <a:pt x="463" y="163"/>
                </a:lnTo>
                <a:lnTo>
                  <a:pt x="467" y="138"/>
                </a:lnTo>
                <a:lnTo>
                  <a:pt x="471" y="117"/>
                </a:lnTo>
                <a:lnTo>
                  <a:pt x="471" y="95"/>
                </a:lnTo>
                <a:lnTo>
                  <a:pt x="474" y="74"/>
                </a:lnTo>
                <a:lnTo>
                  <a:pt x="474" y="56"/>
                </a:lnTo>
                <a:lnTo>
                  <a:pt x="478" y="42"/>
                </a:lnTo>
                <a:lnTo>
                  <a:pt x="481" y="28"/>
                </a:lnTo>
                <a:lnTo>
                  <a:pt x="481" y="18"/>
                </a:lnTo>
                <a:lnTo>
                  <a:pt x="485" y="10"/>
                </a:lnTo>
                <a:lnTo>
                  <a:pt x="488" y="3"/>
                </a:lnTo>
                <a:lnTo>
                  <a:pt x="492" y="0"/>
                </a:lnTo>
                <a:lnTo>
                  <a:pt x="495" y="3"/>
                </a:lnTo>
                <a:lnTo>
                  <a:pt x="499" y="10"/>
                </a:lnTo>
                <a:lnTo>
                  <a:pt x="499" y="18"/>
                </a:lnTo>
                <a:lnTo>
                  <a:pt x="502" y="28"/>
                </a:lnTo>
                <a:lnTo>
                  <a:pt x="506" y="42"/>
                </a:lnTo>
                <a:lnTo>
                  <a:pt x="506" y="56"/>
                </a:lnTo>
                <a:lnTo>
                  <a:pt x="509" y="74"/>
                </a:lnTo>
                <a:lnTo>
                  <a:pt x="509" y="95"/>
                </a:lnTo>
                <a:lnTo>
                  <a:pt x="513" y="117"/>
                </a:lnTo>
                <a:lnTo>
                  <a:pt x="517" y="138"/>
                </a:lnTo>
                <a:lnTo>
                  <a:pt x="517" y="163"/>
                </a:lnTo>
                <a:lnTo>
                  <a:pt x="520" y="191"/>
                </a:lnTo>
                <a:lnTo>
                  <a:pt x="520" y="219"/>
                </a:lnTo>
                <a:lnTo>
                  <a:pt x="524" y="248"/>
                </a:lnTo>
                <a:lnTo>
                  <a:pt x="527" y="280"/>
                </a:lnTo>
                <a:lnTo>
                  <a:pt x="527" y="311"/>
                </a:lnTo>
                <a:lnTo>
                  <a:pt x="531" y="347"/>
                </a:lnTo>
                <a:lnTo>
                  <a:pt x="534" y="382"/>
                </a:lnTo>
                <a:lnTo>
                  <a:pt x="534" y="418"/>
                </a:lnTo>
                <a:lnTo>
                  <a:pt x="538" y="453"/>
                </a:lnTo>
                <a:lnTo>
                  <a:pt x="538" y="492"/>
                </a:lnTo>
                <a:lnTo>
                  <a:pt x="541" y="528"/>
                </a:lnTo>
                <a:lnTo>
                  <a:pt x="545" y="567"/>
                </a:lnTo>
                <a:lnTo>
                  <a:pt x="545" y="602"/>
                </a:lnTo>
                <a:lnTo>
                  <a:pt x="548" y="641"/>
                </a:lnTo>
                <a:lnTo>
                  <a:pt x="548" y="680"/>
                </a:lnTo>
                <a:lnTo>
                  <a:pt x="552" y="715"/>
                </a:lnTo>
                <a:lnTo>
                  <a:pt x="556" y="754"/>
                </a:lnTo>
                <a:lnTo>
                  <a:pt x="556" y="790"/>
                </a:lnTo>
                <a:lnTo>
                  <a:pt x="559" y="825"/>
                </a:lnTo>
                <a:lnTo>
                  <a:pt x="563" y="860"/>
                </a:lnTo>
                <a:lnTo>
                  <a:pt x="563" y="896"/>
                </a:lnTo>
                <a:lnTo>
                  <a:pt x="566" y="928"/>
                </a:lnTo>
                <a:lnTo>
                  <a:pt x="566" y="960"/>
                </a:lnTo>
                <a:lnTo>
                  <a:pt x="570" y="988"/>
                </a:lnTo>
                <a:lnTo>
                  <a:pt x="573" y="1016"/>
                </a:lnTo>
                <a:lnTo>
                  <a:pt x="573" y="1045"/>
                </a:lnTo>
                <a:lnTo>
                  <a:pt x="577" y="1069"/>
                </a:lnTo>
                <a:lnTo>
                  <a:pt x="580" y="1091"/>
                </a:lnTo>
                <a:lnTo>
                  <a:pt x="580" y="1112"/>
                </a:lnTo>
                <a:lnTo>
                  <a:pt x="584" y="1133"/>
                </a:lnTo>
                <a:lnTo>
                  <a:pt x="584" y="1151"/>
                </a:lnTo>
                <a:lnTo>
                  <a:pt x="587" y="1165"/>
                </a:lnTo>
                <a:lnTo>
                  <a:pt x="591" y="1179"/>
                </a:lnTo>
                <a:lnTo>
                  <a:pt x="591" y="1190"/>
                </a:lnTo>
                <a:lnTo>
                  <a:pt x="594" y="1197"/>
                </a:lnTo>
                <a:lnTo>
                  <a:pt x="594" y="1204"/>
                </a:lnTo>
                <a:lnTo>
                  <a:pt x="598" y="1208"/>
                </a:lnTo>
                <a:lnTo>
                  <a:pt x="602" y="1208"/>
                </a:lnTo>
                <a:lnTo>
                  <a:pt x="605" y="1204"/>
                </a:lnTo>
                <a:lnTo>
                  <a:pt x="609" y="1197"/>
                </a:lnTo>
                <a:lnTo>
                  <a:pt x="609" y="1190"/>
                </a:lnTo>
                <a:lnTo>
                  <a:pt x="612" y="1179"/>
                </a:lnTo>
                <a:lnTo>
                  <a:pt x="612" y="1165"/>
                </a:lnTo>
                <a:lnTo>
                  <a:pt x="616" y="1151"/>
                </a:lnTo>
                <a:lnTo>
                  <a:pt x="619" y="1133"/>
                </a:lnTo>
                <a:lnTo>
                  <a:pt x="619" y="1112"/>
                </a:lnTo>
                <a:lnTo>
                  <a:pt x="623" y="1091"/>
                </a:lnTo>
                <a:lnTo>
                  <a:pt x="626" y="1069"/>
                </a:lnTo>
                <a:lnTo>
                  <a:pt x="626" y="1045"/>
                </a:lnTo>
                <a:lnTo>
                  <a:pt x="630" y="1016"/>
                </a:lnTo>
                <a:lnTo>
                  <a:pt x="630" y="988"/>
                </a:lnTo>
                <a:lnTo>
                  <a:pt x="633" y="960"/>
                </a:lnTo>
                <a:lnTo>
                  <a:pt x="637" y="928"/>
                </a:lnTo>
                <a:lnTo>
                  <a:pt x="637" y="896"/>
                </a:lnTo>
                <a:lnTo>
                  <a:pt x="641" y="860"/>
                </a:lnTo>
                <a:lnTo>
                  <a:pt x="641" y="825"/>
                </a:lnTo>
                <a:lnTo>
                  <a:pt x="644" y="790"/>
                </a:lnTo>
                <a:lnTo>
                  <a:pt x="648" y="754"/>
                </a:lnTo>
                <a:lnTo>
                  <a:pt x="648" y="715"/>
                </a:lnTo>
                <a:lnTo>
                  <a:pt x="651" y="680"/>
                </a:lnTo>
                <a:lnTo>
                  <a:pt x="655" y="641"/>
                </a:lnTo>
                <a:lnTo>
                  <a:pt x="655" y="605"/>
                </a:lnTo>
                <a:lnTo>
                  <a:pt x="658" y="567"/>
                </a:lnTo>
                <a:lnTo>
                  <a:pt x="658" y="528"/>
                </a:lnTo>
                <a:lnTo>
                  <a:pt x="662" y="492"/>
                </a:lnTo>
                <a:lnTo>
                  <a:pt x="665" y="453"/>
                </a:lnTo>
                <a:lnTo>
                  <a:pt x="665" y="418"/>
                </a:lnTo>
                <a:lnTo>
                  <a:pt x="669" y="382"/>
                </a:lnTo>
                <a:lnTo>
                  <a:pt x="672" y="347"/>
                </a:lnTo>
                <a:lnTo>
                  <a:pt x="672" y="311"/>
                </a:lnTo>
                <a:lnTo>
                  <a:pt x="676" y="280"/>
                </a:lnTo>
                <a:lnTo>
                  <a:pt x="676" y="248"/>
                </a:lnTo>
                <a:lnTo>
                  <a:pt x="679" y="219"/>
                </a:lnTo>
                <a:lnTo>
                  <a:pt x="683" y="191"/>
                </a:lnTo>
                <a:lnTo>
                  <a:pt x="683" y="163"/>
                </a:lnTo>
                <a:lnTo>
                  <a:pt x="687" y="138"/>
                </a:lnTo>
                <a:lnTo>
                  <a:pt x="687" y="117"/>
                </a:lnTo>
                <a:lnTo>
                  <a:pt x="690" y="95"/>
                </a:lnTo>
                <a:lnTo>
                  <a:pt x="694" y="74"/>
                </a:lnTo>
                <a:lnTo>
                  <a:pt x="694" y="56"/>
                </a:lnTo>
                <a:lnTo>
                  <a:pt x="697" y="42"/>
                </a:lnTo>
                <a:lnTo>
                  <a:pt x="701" y="28"/>
                </a:lnTo>
                <a:lnTo>
                  <a:pt x="701" y="18"/>
                </a:lnTo>
                <a:lnTo>
                  <a:pt x="704" y="10"/>
                </a:lnTo>
                <a:lnTo>
                  <a:pt x="704" y="3"/>
                </a:lnTo>
                <a:lnTo>
                  <a:pt x="708" y="0"/>
                </a:lnTo>
                <a:lnTo>
                  <a:pt x="711" y="0"/>
                </a:lnTo>
                <a:lnTo>
                  <a:pt x="715" y="3"/>
                </a:lnTo>
                <a:lnTo>
                  <a:pt x="718" y="10"/>
                </a:lnTo>
                <a:lnTo>
                  <a:pt x="718" y="18"/>
                </a:lnTo>
                <a:lnTo>
                  <a:pt x="722" y="28"/>
                </a:lnTo>
                <a:lnTo>
                  <a:pt x="722" y="42"/>
                </a:lnTo>
                <a:lnTo>
                  <a:pt x="726" y="56"/>
                </a:lnTo>
                <a:lnTo>
                  <a:pt x="729" y="74"/>
                </a:lnTo>
                <a:lnTo>
                  <a:pt x="729" y="95"/>
                </a:lnTo>
                <a:lnTo>
                  <a:pt x="733" y="117"/>
                </a:lnTo>
                <a:lnTo>
                  <a:pt x="733" y="138"/>
                </a:lnTo>
                <a:lnTo>
                  <a:pt x="736" y="163"/>
                </a:lnTo>
                <a:lnTo>
                  <a:pt x="740" y="191"/>
                </a:lnTo>
                <a:lnTo>
                  <a:pt x="740" y="219"/>
                </a:lnTo>
                <a:lnTo>
                  <a:pt x="743" y="248"/>
                </a:lnTo>
                <a:lnTo>
                  <a:pt x="747" y="280"/>
                </a:lnTo>
                <a:lnTo>
                  <a:pt x="747" y="311"/>
                </a:lnTo>
                <a:lnTo>
                  <a:pt x="750" y="347"/>
                </a:lnTo>
                <a:lnTo>
                  <a:pt x="750" y="382"/>
                </a:lnTo>
                <a:lnTo>
                  <a:pt x="754" y="418"/>
                </a:lnTo>
                <a:lnTo>
                  <a:pt x="757" y="453"/>
                </a:lnTo>
                <a:lnTo>
                  <a:pt x="757" y="492"/>
                </a:lnTo>
                <a:lnTo>
                  <a:pt x="761" y="528"/>
                </a:lnTo>
                <a:lnTo>
                  <a:pt x="764" y="567"/>
                </a:lnTo>
                <a:lnTo>
                  <a:pt x="764" y="602"/>
                </a:lnTo>
                <a:lnTo>
                  <a:pt x="768" y="641"/>
                </a:lnTo>
                <a:lnTo>
                  <a:pt x="768" y="680"/>
                </a:lnTo>
                <a:lnTo>
                  <a:pt x="772" y="715"/>
                </a:lnTo>
                <a:lnTo>
                  <a:pt x="775" y="754"/>
                </a:lnTo>
                <a:lnTo>
                  <a:pt x="775" y="790"/>
                </a:lnTo>
                <a:lnTo>
                  <a:pt x="779" y="825"/>
                </a:lnTo>
                <a:lnTo>
                  <a:pt x="779" y="860"/>
                </a:lnTo>
                <a:lnTo>
                  <a:pt x="782" y="896"/>
                </a:lnTo>
                <a:lnTo>
                  <a:pt x="786" y="928"/>
                </a:lnTo>
                <a:lnTo>
                  <a:pt x="786" y="960"/>
                </a:lnTo>
                <a:lnTo>
                  <a:pt x="789" y="988"/>
                </a:lnTo>
                <a:lnTo>
                  <a:pt x="793" y="1016"/>
                </a:lnTo>
                <a:lnTo>
                  <a:pt x="793" y="1045"/>
                </a:lnTo>
                <a:lnTo>
                  <a:pt x="796" y="1069"/>
                </a:lnTo>
                <a:lnTo>
                  <a:pt x="796" y="1091"/>
                </a:lnTo>
                <a:lnTo>
                  <a:pt x="800" y="1112"/>
                </a:lnTo>
                <a:lnTo>
                  <a:pt x="803" y="1133"/>
                </a:lnTo>
                <a:lnTo>
                  <a:pt x="803" y="1151"/>
                </a:lnTo>
                <a:lnTo>
                  <a:pt x="807" y="1165"/>
                </a:lnTo>
                <a:lnTo>
                  <a:pt x="807" y="1179"/>
                </a:lnTo>
                <a:lnTo>
                  <a:pt x="810" y="1190"/>
                </a:lnTo>
                <a:lnTo>
                  <a:pt x="814" y="1197"/>
                </a:lnTo>
                <a:lnTo>
                  <a:pt x="814" y="1204"/>
                </a:lnTo>
                <a:lnTo>
                  <a:pt x="818" y="1208"/>
                </a:lnTo>
                <a:lnTo>
                  <a:pt x="821" y="1208"/>
                </a:lnTo>
                <a:lnTo>
                  <a:pt x="825" y="1204"/>
                </a:lnTo>
                <a:lnTo>
                  <a:pt x="825" y="1197"/>
                </a:lnTo>
                <a:lnTo>
                  <a:pt x="828" y="1190"/>
                </a:lnTo>
                <a:lnTo>
                  <a:pt x="832" y="1179"/>
                </a:lnTo>
                <a:lnTo>
                  <a:pt x="832" y="1165"/>
                </a:lnTo>
                <a:lnTo>
                  <a:pt x="835" y="1151"/>
                </a:lnTo>
                <a:lnTo>
                  <a:pt x="839" y="1133"/>
                </a:lnTo>
                <a:lnTo>
                  <a:pt x="839" y="1112"/>
                </a:lnTo>
                <a:lnTo>
                  <a:pt x="842" y="1091"/>
                </a:lnTo>
                <a:lnTo>
                  <a:pt x="842" y="1069"/>
                </a:lnTo>
                <a:lnTo>
                  <a:pt x="846" y="1045"/>
                </a:lnTo>
                <a:lnTo>
                  <a:pt x="849" y="1016"/>
                </a:lnTo>
                <a:lnTo>
                  <a:pt x="849" y="988"/>
                </a:lnTo>
                <a:lnTo>
                  <a:pt x="853" y="960"/>
                </a:lnTo>
                <a:lnTo>
                  <a:pt x="853" y="928"/>
                </a:lnTo>
                <a:lnTo>
                  <a:pt x="857" y="896"/>
                </a:lnTo>
                <a:lnTo>
                  <a:pt x="860" y="860"/>
                </a:lnTo>
                <a:lnTo>
                  <a:pt x="860" y="825"/>
                </a:lnTo>
                <a:lnTo>
                  <a:pt x="864" y="790"/>
                </a:lnTo>
                <a:lnTo>
                  <a:pt x="867" y="754"/>
                </a:lnTo>
                <a:lnTo>
                  <a:pt x="867" y="715"/>
                </a:lnTo>
                <a:lnTo>
                  <a:pt x="871" y="680"/>
                </a:lnTo>
                <a:lnTo>
                  <a:pt x="871" y="641"/>
                </a:lnTo>
                <a:lnTo>
                  <a:pt x="874" y="605"/>
                </a:lnTo>
                <a:lnTo>
                  <a:pt x="878" y="567"/>
                </a:lnTo>
                <a:lnTo>
                  <a:pt x="878" y="528"/>
                </a:lnTo>
                <a:lnTo>
                  <a:pt x="881" y="492"/>
                </a:lnTo>
                <a:lnTo>
                  <a:pt x="885" y="453"/>
                </a:lnTo>
                <a:lnTo>
                  <a:pt x="885" y="418"/>
                </a:lnTo>
                <a:lnTo>
                  <a:pt x="888" y="382"/>
                </a:lnTo>
                <a:lnTo>
                  <a:pt x="888" y="347"/>
                </a:lnTo>
                <a:lnTo>
                  <a:pt x="892" y="311"/>
                </a:lnTo>
                <a:lnTo>
                  <a:pt x="895" y="280"/>
                </a:lnTo>
                <a:lnTo>
                  <a:pt x="895" y="248"/>
                </a:lnTo>
                <a:lnTo>
                  <a:pt x="899" y="219"/>
                </a:lnTo>
                <a:lnTo>
                  <a:pt x="899" y="191"/>
                </a:lnTo>
                <a:lnTo>
                  <a:pt x="903" y="163"/>
                </a:lnTo>
                <a:lnTo>
                  <a:pt x="906" y="138"/>
                </a:lnTo>
                <a:lnTo>
                  <a:pt x="906" y="117"/>
                </a:lnTo>
                <a:lnTo>
                  <a:pt x="910" y="95"/>
                </a:lnTo>
                <a:lnTo>
                  <a:pt x="913" y="74"/>
                </a:lnTo>
                <a:lnTo>
                  <a:pt x="913" y="56"/>
                </a:lnTo>
                <a:lnTo>
                  <a:pt x="917" y="42"/>
                </a:lnTo>
                <a:lnTo>
                  <a:pt x="917" y="28"/>
                </a:lnTo>
                <a:lnTo>
                  <a:pt x="920" y="18"/>
                </a:lnTo>
                <a:lnTo>
                  <a:pt x="924" y="10"/>
                </a:lnTo>
                <a:lnTo>
                  <a:pt x="924" y="3"/>
                </a:lnTo>
                <a:lnTo>
                  <a:pt x="927" y="0"/>
                </a:lnTo>
                <a:lnTo>
                  <a:pt x="931" y="0"/>
                </a:lnTo>
                <a:lnTo>
                  <a:pt x="934" y="3"/>
                </a:lnTo>
                <a:lnTo>
                  <a:pt x="934" y="10"/>
                </a:lnTo>
                <a:lnTo>
                  <a:pt x="938" y="18"/>
                </a:lnTo>
                <a:lnTo>
                  <a:pt x="942" y="28"/>
                </a:lnTo>
                <a:lnTo>
                  <a:pt x="942" y="42"/>
                </a:lnTo>
                <a:lnTo>
                  <a:pt x="945" y="56"/>
                </a:lnTo>
                <a:lnTo>
                  <a:pt x="945" y="74"/>
                </a:lnTo>
                <a:lnTo>
                  <a:pt x="949" y="95"/>
                </a:lnTo>
                <a:lnTo>
                  <a:pt x="952" y="117"/>
                </a:lnTo>
                <a:lnTo>
                  <a:pt x="952" y="138"/>
                </a:lnTo>
                <a:lnTo>
                  <a:pt x="956" y="163"/>
                </a:lnTo>
                <a:lnTo>
                  <a:pt x="959" y="191"/>
                </a:lnTo>
                <a:lnTo>
                  <a:pt x="959" y="219"/>
                </a:lnTo>
                <a:lnTo>
                  <a:pt x="963" y="248"/>
                </a:lnTo>
                <a:lnTo>
                  <a:pt x="963" y="280"/>
                </a:lnTo>
                <a:lnTo>
                  <a:pt x="966" y="311"/>
                </a:lnTo>
                <a:lnTo>
                  <a:pt x="970" y="347"/>
                </a:lnTo>
                <a:lnTo>
                  <a:pt x="970" y="382"/>
                </a:lnTo>
                <a:lnTo>
                  <a:pt x="973" y="418"/>
                </a:lnTo>
                <a:lnTo>
                  <a:pt x="977" y="453"/>
                </a:lnTo>
                <a:lnTo>
                  <a:pt x="977" y="492"/>
                </a:lnTo>
                <a:lnTo>
                  <a:pt x="980" y="528"/>
                </a:lnTo>
                <a:lnTo>
                  <a:pt x="980" y="567"/>
                </a:lnTo>
                <a:lnTo>
                  <a:pt x="984" y="602"/>
                </a:lnTo>
                <a:lnTo>
                  <a:pt x="988" y="641"/>
                </a:lnTo>
                <a:lnTo>
                  <a:pt x="988" y="680"/>
                </a:lnTo>
                <a:lnTo>
                  <a:pt x="991" y="715"/>
                </a:lnTo>
                <a:lnTo>
                  <a:pt x="991" y="754"/>
                </a:lnTo>
                <a:lnTo>
                  <a:pt x="995" y="790"/>
                </a:lnTo>
                <a:lnTo>
                  <a:pt x="998" y="825"/>
                </a:lnTo>
                <a:lnTo>
                  <a:pt x="998" y="860"/>
                </a:lnTo>
                <a:lnTo>
                  <a:pt x="1002" y="896"/>
                </a:lnTo>
                <a:lnTo>
                  <a:pt x="1005" y="928"/>
                </a:lnTo>
                <a:lnTo>
                  <a:pt x="1005" y="960"/>
                </a:lnTo>
                <a:lnTo>
                  <a:pt x="1009" y="988"/>
                </a:lnTo>
                <a:lnTo>
                  <a:pt x="1009" y="1016"/>
                </a:lnTo>
                <a:lnTo>
                  <a:pt x="1012" y="1045"/>
                </a:lnTo>
                <a:lnTo>
                  <a:pt x="1016" y="1069"/>
                </a:lnTo>
                <a:lnTo>
                  <a:pt x="1016" y="1091"/>
                </a:lnTo>
                <a:lnTo>
                  <a:pt x="1019" y="1112"/>
                </a:lnTo>
                <a:lnTo>
                  <a:pt x="1019" y="1133"/>
                </a:lnTo>
                <a:lnTo>
                  <a:pt x="1023" y="1151"/>
                </a:lnTo>
                <a:lnTo>
                  <a:pt x="1027" y="1165"/>
                </a:lnTo>
                <a:lnTo>
                  <a:pt x="1027" y="1179"/>
                </a:lnTo>
                <a:lnTo>
                  <a:pt x="1030" y="1190"/>
                </a:lnTo>
                <a:lnTo>
                  <a:pt x="1034" y="1197"/>
                </a:lnTo>
                <a:lnTo>
                  <a:pt x="1034" y="1204"/>
                </a:lnTo>
                <a:lnTo>
                  <a:pt x="1037" y="1208"/>
                </a:lnTo>
                <a:lnTo>
                  <a:pt x="1041" y="1208"/>
                </a:lnTo>
                <a:lnTo>
                  <a:pt x="1044" y="1204"/>
                </a:lnTo>
                <a:lnTo>
                  <a:pt x="1044" y="1197"/>
                </a:lnTo>
                <a:lnTo>
                  <a:pt x="1048" y="1190"/>
                </a:lnTo>
                <a:lnTo>
                  <a:pt x="1051" y="1179"/>
                </a:lnTo>
                <a:lnTo>
                  <a:pt x="1051" y="1165"/>
                </a:lnTo>
                <a:lnTo>
                  <a:pt x="1055" y="1151"/>
                </a:lnTo>
                <a:lnTo>
                  <a:pt x="1055" y="1133"/>
                </a:lnTo>
                <a:lnTo>
                  <a:pt x="1058" y="1112"/>
                </a:lnTo>
                <a:lnTo>
                  <a:pt x="1062" y="1091"/>
                </a:lnTo>
                <a:lnTo>
                  <a:pt x="1062" y="1069"/>
                </a:lnTo>
                <a:lnTo>
                  <a:pt x="1065" y="1045"/>
                </a:lnTo>
                <a:lnTo>
                  <a:pt x="1065" y="1016"/>
                </a:lnTo>
                <a:lnTo>
                  <a:pt x="1069" y="988"/>
                </a:lnTo>
                <a:lnTo>
                  <a:pt x="1073" y="960"/>
                </a:lnTo>
                <a:lnTo>
                  <a:pt x="1073" y="928"/>
                </a:lnTo>
                <a:lnTo>
                  <a:pt x="1076" y="896"/>
                </a:lnTo>
                <a:lnTo>
                  <a:pt x="1080" y="860"/>
                </a:lnTo>
                <a:lnTo>
                  <a:pt x="1080" y="825"/>
                </a:lnTo>
                <a:lnTo>
                  <a:pt x="1083" y="790"/>
                </a:lnTo>
                <a:lnTo>
                  <a:pt x="1083" y="754"/>
                </a:lnTo>
                <a:lnTo>
                  <a:pt x="1087" y="715"/>
                </a:lnTo>
                <a:lnTo>
                  <a:pt x="1090" y="680"/>
                </a:lnTo>
                <a:lnTo>
                  <a:pt x="1090" y="641"/>
                </a:lnTo>
                <a:lnTo>
                  <a:pt x="1094" y="605"/>
                </a:lnTo>
                <a:lnTo>
                  <a:pt x="1097" y="567"/>
                </a:lnTo>
                <a:lnTo>
                  <a:pt x="1097" y="528"/>
                </a:lnTo>
                <a:lnTo>
                  <a:pt x="1101" y="492"/>
                </a:lnTo>
                <a:lnTo>
                  <a:pt x="1101" y="453"/>
                </a:lnTo>
                <a:lnTo>
                  <a:pt x="1104" y="418"/>
                </a:lnTo>
                <a:lnTo>
                  <a:pt x="1108" y="382"/>
                </a:lnTo>
                <a:lnTo>
                  <a:pt x="1108" y="347"/>
                </a:lnTo>
                <a:lnTo>
                  <a:pt x="1112" y="311"/>
                </a:lnTo>
                <a:lnTo>
                  <a:pt x="1112" y="280"/>
                </a:lnTo>
                <a:lnTo>
                  <a:pt x="1115" y="248"/>
                </a:lnTo>
                <a:lnTo>
                  <a:pt x="1119" y="219"/>
                </a:lnTo>
                <a:lnTo>
                  <a:pt x="1119" y="191"/>
                </a:lnTo>
                <a:lnTo>
                  <a:pt x="1122" y="163"/>
                </a:lnTo>
                <a:lnTo>
                  <a:pt x="1126" y="138"/>
                </a:lnTo>
                <a:lnTo>
                  <a:pt x="1126" y="117"/>
                </a:lnTo>
                <a:lnTo>
                  <a:pt x="1129" y="95"/>
                </a:lnTo>
                <a:lnTo>
                  <a:pt x="1129" y="74"/>
                </a:lnTo>
                <a:lnTo>
                  <a:pt x="1133" y="56"/>
                </a:lnTo>
                <a:lnTo>
                  <a:pt x="1136" y="42"/>
                </a:lnTo>
                <a:lnTo>
                  <a:pt x="1136" y="28"/>
                </a:lnTo>
                <a:lnTo>
                  <a:pt x="1140" y="18"/>
                </a:lnTo>
                <a:lnTo>
                  <a:pt x="1143" y="10"/>
                </a:lnTo>
                <a:lnTo>
                  <a:pt x="1143" y="3"/>
                </a:lnTo>
                <a:lnTo>
                  <a:pt x="1147" y="0"/>
                </a:lnTo>
                <a:lnTo>
                  <a:pt x="1150" y="0"/>
                </a:lnTo>
                <a:lnTo>
                  <a:pt x="1154" y="3"/>
                </a:lnTo>
                <a:lnTo>
                  <a:pt x="1154" y="10"/>
                </a:lnTo>
                <a:lnTo>
                  <a:pt x="1158" y="18"/>
                </a:lnTo>
                <a:lnTo>
                  <a:pt x="1158" y="28"/>
                </a:lnTo>
                <a:lnTo>
                  <a:pt x="1161" y="42"/>
                </a:lnTo>
                <a:lnTo>
                  <a:pt x="1165" y="56"/>
                </a:lnTo>
                <a:lnTo>
                  <a:pt x="1165" y="74"/>
                </a:lnTo>
                <a:lnTo>
                  <a:pt x="1168" y="95"/>
                </a:lnTo>
                <a:lnTo>
                  <a:pt x="1172" y="117"/>
                </a:lnTo>
                <a:lnTo>
                  <a:pt x="1172" y="138"/>
                </a:lnTo>
                <a:lnTo>
                  <a:pt x="1175" y="163"/>
                </a:lnTo>
                <a:lnTo>
                  <a:pt x="1175" y="191"/>
                </a:lnTo>
                <a:lnTo>
                  <a:pt x="1179" y="219"/>
                </a:lnTo>
                <a:lnTo>
                  <a:pt x="1182" y="248"/>
                </a:lnTo>
                <a:lnTo>
                  <a:pt x="1182" y="280"/>
                </a:lnTo>
                <a:lnTo>
                  <a:pt x="1186" y="311"/>
                </a:lnTo>
                <a:lnTo>
                  <a:pt x="1189" y="347"/>
                </a:lnTo>
                <a:lnTo>
                  <a:pt x="1189" y="382"/>
                </a:lnTo>
                <a:lnTo>
                  <a:pt x="1193" y="418"/>
                </a:lnTo>
                <a:lnTo>
                  <a:pt x="1193" y="453"/>
                </a:lnTo>
                <a:lnTo>
                  <a:pt x="1197" y="492"/>
                </a:lnTo>
                <a:lnTo>
                  <a:pt x="1200" y="528"/>
                </a:lnTo>
                <a:lnTo>
                  <a:pt x="1200" y="567"/>
                </a:lnTo>
                <a:lnTo>
                  <a:pt x="1204" y="602"/>
                </a:lnTo>
                <a:lnTo>
                  <a:pt x="1204" y="641"/>
                </a:lnTo>
                <a:lnTo>
                  <a:pt x="1207" y="680"/>
                </a:lnTo>
                <a:lnTo>
                  <a:pt x="1211" y="715"/>
                </a:lnTo>
                <a:lnTo>
                  <a:pt x="1211" y="754"/>
                </a:lnTo>
                <a:lnTo>
                  <a:pt x="1214" y="790"/>
                </a:lnTo>
                <a:lnTo>
                  <a:pt x="1218" y="825"/>
                </a:lnTo>
                <a:lnTo>
                  <a:pt x="1218" y="860"/>
                </a:lnTo>
                <a:lnTo>
                  <a:pt x="1221" y="896"/>
                </a:lnTo>
                <a:lnTo>
                  <a:pt x="1221" y="928"/>
                </a:lnTo>
                <a:lnTo>
                  <a:pt x="1225" y="960"/>
                </a:lnTo>
                <a:lnTo>
                  <a:pt x="1228" y="988"/>
                </a:lnTo>
                <a:lnTo>
                  <a:pt x="1228" y="1016"/>
                </a:lnTo>
                <a:lnTo>
                  <a:pt x="1232" y="1045"/>
                </a:lnTo>
                <a:lnTo>
                  <a:pt x="1232" y="1069"/>
                </a:lnTo>
                <a:lnTo>
                  <a:pt x="1235" y="1091"/>
                </a:lnTo>
                <a:lnTo>
                  <a:pt x="1239" y="1112"/>
                </a:lnTo>
                <a:lnTo>
                  <a:pt x="1239" y="1133"/>
                </a:lnTo>
                <a:lnTo>
                  <a:pt x="1243" y="1151"/>
                </a:lnTo>
                <a:lnTo>
                  <a:pt x="1246" y="1165"/>
                </a:lnTo>
                <a:lnTo>
                  <a:pt x="1246" y="1179"/>
                </a:lnTo>
                <a:lnTo>
                  <a:pt x="1250" y="1190"/>
                </a:lnTo>
                <a:lnTo>
                  <a:pt x="1250" y="1197"/>
                </a:lnTo>
                <a:lnTo>
                  <a:pt x="1253" y="1204"/>
                </a:lnTo>
                <a:lnTo>
                  <a:pt x="1257" y="1208"/>
                </a:lnTo>
                <a:lnTo>
                  <a:pt x="1260" y="1208"/>
                </a:lnTo>
                <a:lnTo>
                  <a:pt x="1264" y="1204"/>
                </a:lnTo>
                <a:lnTo>
                  <a:pt x="1264" y="1197"/>
                </a:lnTo>
                <a:lnTo>
                  <a:pt x="1267" y="1190"/>
                </a:lnTo>
                <a:lnTo>
                  <a:pt x="1267" y="1179"/>
                </a:lnTo>
                <a:lnTo>
                  <a:pt x="1271" y="1165"/>
                </a:lnTo>
                <a:lnTo>
                  <a:pt x="1274" y="1151"/>
                </a:lnTo>
                <a:lnTo>
                  <a:pt x="1274" y="1133"/>
                </a:lnTo>
                <a:lnTo>
                  <a:pt x="1278" y="1112"/>
                </a:lnTo>
                <a:lnTo>
                  <a:pt x="1278" y="1091"/>
                </a:lnTo>
                <a:lnTo>
                  <a:pt x="1281" y="1069"/>
                </a:lnTo>
                <a:lnTo>
                  <a:pt x="1285" y="1045"/>
                </a:lnTo>
                <a:lnTo>
                  <a:pt x="1285" y="1016"/>
                </a:lnTo>
                <a:lnTo>
                  <a:pt x="1289" y="988"/>
                </a:lnTo>
                <a:lnTo>
                  <a:pt x="1292" y="960"/>
                </a:lnTo>
                <a:lnTo>
                  <a:pt x="1292" y="928"/>
                </a:lnTo>
                <a:lnTo>
                  <a:pt x="1296" y="896"/>
                </a:lnTo>
                <a:lnTo>
                  <a:pt x="1296" y="860"/>
                </a:lnTo>
                <a:lnTo>
                  <a:pt x="1299" y="825"/>
                </a:lnTo>
                <a:lnTo>
                  <a:pt x="1303" y="790"/>
                </a:lnTo>
                <a:lnTo>
                  <a:pt x="1303" y="754"/>
                </a:lnTo>
                <a:lnTo>
                  <a:pt x="1306" y="715"/>
                </a:lnTo>
                <a:lnTo>
                  <a:pt x="1310" y="680"/>
                </a:lnTo>
                <a:lnTo>
                  <a:pt x="1310" y="641"/>
                </a:lnTo>
                <a:lnTo>
                  <a:pt x="1313" y="605"/>
                </a:lnTo>
              </a:path>
            </a:pathLst>
          </a:custGeom>
          <a:noFill/>
          <a:ln w="28575" cmpd="sng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362" name="Line 42"/>
          <p:cNvSpPr>
            <a:spLocks noChangeShapeType="1"/>
          </p:cNvSpPr>
          <p:nvPr/>
        </p:nvSpPr>
        <p:spPr bwMode="auto">
          <a:xfrm>
            <a:off x="3478988" y="3212325"/>
            <a:ext cx="381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363" name="Freeform 43"/>
          <p:cNvSpPr>
            <a:spLocks/>
          </p:cNvSpPr>
          <p:nvPr/>
        </p:nvSpPr>
        <p:spPr bwMode="auto">
          <a:xfrm flipH="1">
            <a:off x="4680726" y="3005950"/>
            <a:ext cx="1525587" cy="377825"/>
          </a:xfrm>
          <a:custGeom>
            <a:avLst/>
            <a:gdLst>
              <a:gd name="T0" fmla="*/ 17 w 1313"/>
              <a:gd name="T1" fmla="*/ 280 h 1208"/>
              <a:gd name="T2" fmla="*/ 38 w 1313"/>
              <a:gd name="T3" fmla="*/ 42 h 1208"/>
              <a:gd name="T4" fmla="*/ 67 w 1313"/>
              <a:gd name="T5" fmla="*/ 42 h 1208"/>
              <a:gd name="T6" fmla="*/ 88 w 1313"/>
              <a:gd name="T7" fmla="*/ 280 h 1208"/>
              <a:gd name="T8" fmla="*/ 109 w 1313"/>
              <a:gd name="T9" fmla="*/ 641 h 1208"/>
              <a:gd name="T10" fmla="*/ 131 w 1313"/>
              <a:gd name="T11" fmla="*/ 988 h 1208"/>
              <a:gd name="T12" fmla="*/ 155 w 1313"/>
              <a:gd name="T13" fmla="*/ 1190 h 1208"/>
              <a:gd name="T14" fmla="*/ 180 w 1313"/>
              <a:gd name="T15" fmla="*/ 1133 h 1208"/>
              <a:gd name="T16" fmla="*/ 201 w 1313"/>
              <a:gd name="T17" fmla="*/ 860 h 1208"/>
              <a:gd name="T18" fmla="*/ 223 w 1313"/>
              <a:gd name="T19" fmla="*/ 492 h 1208"/>
              <a:gd name="T20" fmla="*/ 247 w 1313"/>
              <a:gd name="T21" fmla="*/ 163 h 1208"/>
              <a:gd name="T22" fmla="*/ 269 w 1313"/>
              <a:gd name="T23" fmla="*/ 3 h 1208"/>
              <a:gd name="T24" fmla="*/ 293 w 1313"/>
              <a:gd name="T25" fmla="*/ 117 h 1208"/>
              <a:gd name="T26" fmla="*/ 315 w 1313"/>
              <a:gd name="T27" fmla="*/ 418 h 1208"/>
              <a:gd name="T28" fmla="*/ 336 w 1313"/>
              <a:gd name="T29" fmla="*/ 790 h 1208"/>
              <a:gd name="T30" fmla="*/ 361 w 1313"/>
              <a:gd name="T31" fmla="*/ 1091 h 1208"/>
              <a:gd name="T32" fmla="*/ 386 w 1313"/>
              <a:gd name="T33" fmla="*/ 1204 h 1208"/>
              <a:gd name="T34" fmla="*/ 407 w 1313"/>
              <a:gd name="T35" fmla="*/ 1045 h 1208"/>
              <a:gd name="T36" fmla="*/ 428 w 1313"/>
              <a:gd name="T37" fmla="*/ 715 h 1208"/>
              <a:gd name="T38" fmla="*/ 453 w 1313"/>
              <a:gd name="T39" fmla="*/ 347 h 1208"/>
              <a:gd name="T40" fmla="*/ 474 w 1313"/>
              <a:gd name="T41" fmla="*/ 74 h 1208"/>
              <a:gd name="T42" fmla="*/ 499 w 1313"/>
              <a:gd name="T43" fmla="*/ 18 h 1208"/>
              <a:gd name="T44" fmla="*/ 520 w 1313"/>
              <a:gd name="T45" fmla="*/ 219 h 1208"/>
              <a:gd name="T46" fmla="*/ 545 w 1313"/>
              <a:gd name="T47" fmla="*/ 567 h 1208"/>
              <a:gd name="T48" fmla="*/ 566 w 1313"/>
              <a:gd name="T49" fmla="*/ 928 h 1208"/>
              <a:gd name="T50" fmla="*/ 587 w 1313"/>
              <a:gd name="T51" fmla="*/ 1165 h 1208"/>
              <a:gd name="T52" fmla="*/ 612 w 1313"/>
              <a:gd name="T53" fmla="*/ 1179 h 1208"/>
              <a:gd name="T54" fmla="*/ 633 w 1313"/>
              <a:gd name="T55" fmla="*/ 960 h 1208"/>
              <a:gd name="T56" fmla="*/ 655 w 1313"/>
              <a:gd name="T57" fmla="*/ 605 h 1208"/>
              <a:gd name="T58" fmla="*/ 676 w 1313"/>
              <a:gd name="T59" fmla="*/ 248 h 1208"/>
              <a:gd name="T60" fmla="*/ 701 w 1313"/>
              <a:gd name="T61" fmla="*/ 28 h 1208"/>
              <a:gd name="T62" fmla="*/ 722 w 1313"/>
              <a:gd name="T63" fmla="*/ 42 h 1208"/>
              <a:gd name="T64" fmla="*/ 747 w 1313"/>
              <a:gd name="T65" fmla="*/ 280 h 1208"/>
              <a:gd name="T66" fmla="*/ 768 w 1313"/>
              <a:gd name="T67" fmla="*/ 641 h 1208"/>
              <a:gd name="T68" fmla="*/ 789 w 1313"/>
              <a:gd name="T69" fmla="*/ 988 h 1208"/>
              <a:gd name="T70" fmla="*/ 810 w 1313"/>
              <a:gd name="T71" fmla="*/ 1190 h 1208"/>
              <a:gd name="T72" fmla="*/ 835 w 1313"/>
              <a:gd name="T73" fmla="*/ 1151 h 1208"/>
              <a:gd name="T74" fmla="*/ 857 w 1313"/>
              <a:gd name="T75" fmla="*/ 896 h 1208"/>
              <a:gd name="T76" fmla="*/ 878 w 1313"/>
              <a:gd name="T77" fmla="*/ 528 h 1208"/>
              <a:gd name="T78" fmla="*/ 899 w 1313"/>
              <a:gd name="T79" fmla="*/ 191 h 1208"/>
              <a:gd name="T80" fmla="*/ 924 w 1313"/>
              <a:gd name="T81" fmla="*/ 10 h 1208"/>
              <a:gd name="T82" fmla="*/ 945 w 1313"/>
              <a:gd name="T83" fmla="*/ 74 h 1208"/>
              <a:gd name="T84" fmla="*/ 970 w 1313"/>
              <a:gd name="T85" fmla="*/ 347 h 1208"/>
              <a:gd name="T86" fmla="*/ 991 w 1313"/>
              <a:gd name="T87" fmla="*/ 715 h 1208"/>
              <a:gd name="T88" fmla="*/ 1012 w 1313"/>
              <a:gd name="T89" fmla="*/ 1045 h 1208"/>
              <a:gd name="T90" fmla="*/ 1034 w 1313"/>
              <a:gd name="T91" fmla="*/ 1204 h 1208"/>
              <a:gd name="T92" fmla="*/ 1058 w 1313"/>
              <a:gd name="T93" fmla="*/ 1112 h 1208"/>
              <a:gd name="T94" fmla="*/ 1080 w 1313"/>
              <a:gd name="T95" fmla="*/ 825 h 1208"/>
              <a:gd name="T96" fmla="*/ 1101 w 1313"/>
              <a:gd name="T97" fmla="*/ 453 h 1208"/>
              <a:gd name="T98" fmla="*/ 1126 w 1313"/>
              <a:gd name="T99" fmla="*/ 138 h 1208"/>
              <a:gd name="T100" fmla="*/ 1147 w 1313"/>
              <a:gd name="T101" fmla="*/ 0 h 1208"/>
              <a:gd name="T102" fmla="*/ 1172 w 1313"/>
              <a:gd name="T103" fmla="*/ 117 h 1208"/>
              <a:gd name="T104" fmla="*/ 1193 w 1313"/>
              <a:gd name="T105" fmla="*/ 418 h 1208"/>
              <a:gd name="T106" fmla="*/ 1214 w 1313"/>
              <a:gd name="T107" fmla="*/ 790 h 1208"/>
              <a:gd name="T108" fmla="*/ 1235 w 1313"/>
              <a:gd name="T109" fmla="*/ 1091 h 1208"/>
              <a:gd name="T110" fmla="*/ 1260 w 1313"/>
              <a:gd name="T111" fmla="*/ 1208 h 1208"/>
              <a:gd name="T112" fmla="*/ 1281 w 1313"/>
              <a:gd name="T113" fmla="*/ 1069 h 1208"/>
              <a:gd name="T114" fmla="*/ 1303 w 1313"/>
              <a:gd name="T115" fmla="*/ 754 h 12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13"/>
              <a:gd name="T175" fmla="*/ 0 h 1208"/>
              <a:gd name="T176" fmla="*/ 1313 w 1313"/>
              <a:gd name="T177" fmla="*/ 1208 h 120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13" h="1208">
                <a:moveTo>
                  <a:pt x="0" y="605"/>
                </a:moveTo>
                <a:lnTo>
                  <a:pt x="0" y="567"/>
                </a:lnTo>
                <a:lnTo>
                  <a:pt x="3" y="528"/>
                </a:lnTo>
                <a:lnTo>
                  <a:pt x="3" y="492"/>
                </a:lnTo>
                <a:lnTo>
                  <a:pt x="7" y="453"/>
                </a:lnTo>
                <a:lnTo>
                  <a:pt x="10" y="418"/>
                </a:lnTo>
                <a:lnTo>
                  <a:pt x="10" y="382"/>
                </a:lnTo>
                <a:lnTo>
                  <a:pt x="14" y="347"/>
                </a:lnTo>
                <a:lnTo>
                  <a:pt x="17" y="311"/>
                </a:lnTo>
                <a:lnTo>
                  <a:pt x="17" y="280"/>
                </a:lnTo>
                <a:lnTo>
                  <a:pt x="21" y="248"/>
                </a:lnTo>
                <a:lnTo>
                  <a:pt x="21" y="219"/>
                </a:lnTo>
                <a:lnTo>
                  <a:pt x="24" y="191"/>
                </a:lnTo>
                <a:lnTo>
                  <a:pt x="28" y="163"/>
                </a:lnTo>
                <a:lnTo>
                  <a:pt x="28" y="138"/>
                </a:lnTo>
                <a:lnTo>
                  <a:pt x="31" y="117"/>
                </a:lnTo>
                <a:lnTo>
                  <a:pt x="35" y="95"/>
                </a:lnTo>
                <a:lnTo>
                  <a:pt x="35" y="74"/>
                </a:lnTo>
                <a:lnTo>
                  <a:pt x="38" y="56"/>
                </a:lnTo>
                <a:lnTo>
                  <a:pt x="38" y="42"/>
                </a:lnTo>
                <a:lnTo>
                  <a:pt x="42" y="28"/>
                </a:lnTo>
                <a:lnTo>
                  <a:pt x="46" y="18"/>
                </a:lnTo>
                <a:lnTo>
                  <a:pt x="46" y="10"/>
                </a:lnTo>
                <a:lnTo>
                  <a:pt x="49" y="3"/>
                </a:lnTo>
                <a:lnTo>
                  <a:pt x="53" y="0"/>
                </a:lnTo>
                <a:lnTo>
                  <a:pt x="56" y="3"/>
                </a:lnTo>
                <a:lnTo>
                  <a:pt x="60" y="10"/>
                </a:lnTo>
                <a:lnTo>
                  <a:pt x="63" y="18"/>
                </a:lnTo>
                <a:lnTo>
                  <a:pt x="63" y="28"/>
                </a:lnTo>
                <a:lnTo>
                  <a:pt x="67" y="42"/>
                </a:lnTo>
                <a:lnTo>
                  <a:pt x="67" y="56"/>
                </a:lnTo>
                <a:lnTo>
                  <a:pt x="70" y="74"/>
                </a:lnTo>
                <a:lnTo>
                  <a:pt x="74" y="95"/>
                </a:lnTo>
                <a:lnTo>
                  <a:pt x="74" y="117"/>
                </a:lnTo>
                <a:lnTo>
                  <a:pt x="77" y="138"/>
                </a:lnTo>
                <a:lnTo>
                  <a:pt x="81" y="163"/>
                </a:lnTo>
                <a:lnTo>
                  <a:pt x="81" y="191"/>
                </a:lnTo>
                <a:lnTo>
                  <a:pt x="85" y="219"/>
                </a:lnTo>
                <a:lnTo>
                  <a:pt x="85" y="248"/>
                </a:lnTo>
                <a:lnTo>
                  <a:pt x="88" y="280"/>
                </a:lnTo>
                <a:lnTo>
                  <a:pt x="92" y="311"/>
                </a:lnTo>
                <a:lnTo>
                  <a:pt x="92" y="347"/>
                </a:lnTo>
                <a:lnTo>
                  <a:pt x="95" y="382"/>
                </a:lnTo>
                <a:lnTo>
                  <a:pt x="95" y="418"/>
                </a:lnTo>
                <a:lnTo>
                  <a:pt x="99" y="453"/>
                </a:lnTo>
                <a:lnTo>
                  <a:pt x="102" y="492"/>
                </a:lnTo>
                <a:lnTo>
                  <a:pt x="102" y="528"/>
                </a:lnTo>
                <a:lnTo>
                  <a:pt x="106" y="567"/>
                </a:lnTo>
                <a:lnTo>
                  <a:pt x="109" y="602"/>
                </a:lnTo>
                <a:lnTo>
                  <a:pt x="109" y="641"/>
                </a:lnTo>
                <a:lnTo>
                  <a:pt x="113" y="680"/>
                </a:lnTo>
                <a:lnTo>
                  <a:pt x="113" y="715"/>
                </a:lnTo>
                <a:lnTo>
                  <a:pt x="116" y="754"/>
                </a:lnTo>
                <a:lnTo>
                  <a:pt x="120" y="790"/>
                </a:lnTo>
                <a:lnTo>
                  <a:pt x="120" y="825"/>
                </a:lnTo>
                <a:lnTo>
                  <a:pt x="123" y="860"/>
                </a:lnTo>
                <a:lnTo>
                  <a:pt x="123" y="896"/>
                </a:lnTo>
                <a:lnTo>
                  <a:pt x="127" y="928"/>
                </a:lnTo>
                <a:lnTo>
                  <a:pt x="131" y="960"/>
                </a:lnTo>
                <a:lnTo>
                  <a:pt x="131" y="988"/>
                </a:lnTo>
                <a:lnTo>
                  <a:pt x="134" y="1016"/>
                </a:lnTo>
                <a:lnTo>
                  <a:pt x="138" y="1045"/>
                </a:lnTo>
                <a:lnTo>
                  <a:pt x="138" y="1069"/>
                </a:lnTo>
                <a:lnTo>
                  <a:pt x="141" y="1091"/>
                </a:lnTo>
                <a:lnTo>
                  <a:pt x="141" y="1112"/>
                </a:lnTo>
                <a:lnTo>
                  <a:pt x="145" y="1133"/>
                </a:lnTo>
                <a:lnTo>
                  <a:pt x="148" y="1151"/>
                </a:lnTo>
                <a:lnTo>
                  <a:pt x="148" y="1165"/>
                </a:lnTo>
                <a:lnTo>
                  <a:pt x="152" y="1179"/>
                </a:lnTo>
                <a:lnTo>
                  <a:pt x="155" y="1190"/>
                </a:lnTo>
                <a:lnTo>
                  <a:pt x="155" y="1197"/>
                </a:lnTo>
                <a:lnTo>
                  <a:pt x="159" y="1204"/>
                </a:lnTo>
                <a:lnTo>
                  <a:pt x="162" y="1208"/>
                </a:lnTo>
                <a:lnTo>
                  <a:pt x="166" y="1204"/>
                </a:lnTo>
                <a:lnTo>
                  <a:pt x="170" y="1197"/>
                </a:lnTo>
                <a:lnTo>
                  <a:pt x="170" y="1190"/>
                </a:lnTo>
                <a:lnTo>
                  <a:pt x="173" y="1179"/>
                </a:lnTo>
                <a:lnTo>
                  <a:pt x="177" y="1165"/>
                </a:lnTo>
                <a:lnTo>
                  <a:pt x="177" y="1151"/>
                </a:lnTo>
                <a:lnTo>
                  <a:pt x="180" y="1133"/>
                </a:lnTo>
                <a:lnTo>
                  <a:pt x="184" y="1112"/>
                </a:lnTo>
                <a:lnTo>
                  <a:pt x="184" y="1091"/>
                </a:lnTo>
                <a:lnTo>
                  <a:pt x="187" y="1069"/>
                </a:lnTo>
                <a:lnTo>
                  <a:pt x="187" y="1045"/>
                </a:lnTo>
                <a:lnTo>
                  <a:pt x="191" y="1016"/>
                </a:lnTo>
                <a:lnTo>
                  <a:pt x="194" y="988"/>
                </a:lnTo>
                <a:lnTo>
                  <a:pt x="194" y="960"/>
                </a:lnTo>
                <a:lnTo>
                  <a:pt x="198" y="928"/>
                </a:lnTo>
                <a:lnTo>
                  <a:pt x="201" y="896"/>
                </a:lnTo>
                <a:lnTo>
                  <a:pt x="201" y="860"/>
                </a:lnTo>
                <a:lnTo>
                  <a:pt x="205" y="825"/>
                </a:lnTo>
                <a:lnTo>
                  <a:pt x="205" y="790"/>
                </a:lnTo>
                <a:lnTo>
                  <a:pt x="208" y="754"/>
                </a:lnTo>
                <a:lnTo>
                  <a:pt x="212" y="715"/>
                </a:lnTo>
                <a:lnTo>
                  <a:pt x="212" y="680"/>
                </a:lnTo>
                <a:lnTo>
                  <a:pt x="216" y="641"/>
                </a:lnTo>
                <a:lnTo>
                  <a:pt x="216" y="605"/>
                </a:lnTo>
                <a:lnTo>
                  <a:pt x="219" y="567"/>
                </a:lnTo>
                <a:lnTo>
                  <a:pt x="223" y="528"/>
                </a:lnTo>
                <a:lnTo>
                  <a:pt x="223" y="492"/>
                </a:lnTo>
                <a:lnTo>
                  <a:pt x="226" y="453"/>
                </a:lnTo>
                <a:lnTo>
                  <a:pt x="230" y="418"/>
                </a:lnTo>
                <a:lnTo>
                  <a:pt x="230" y="382"/>
                </a:lnTo>
                <a:lnTo>
                  <a:pt x="233" y="347"/>
                </a:lnTo>
                <a:lnTo>
                  <a:pt x="233" y="311"/>
                </a:lnTo>
                <a:lnTo>
                  <a:pt x="237" y="280"/>
                </a:lnTo>
                <a:lnTo>
                  <a:pt x="240" y="248"/>
                </a:lnTo>
                <a:lnTo>
                  <a:pt x="240" y="219"/>
                </a:lnTo>
                <a:lnTo>
                  <a:pt x="244" y="191"/>
                </a:lnTo>
                <a:lnTo>
                  <a:pt x="247" y="163"/>
                </a:lnTo>
                <a:lnTo>
                  <a:pt x="247" y="138"/>
                </a:lnTo>
                <a:lnTo>
                  <a:pt x="251" y="117"/>
                </a:lnTo>
                <a:lnTo>
                  <a:pt x="251" y="95"/>
                </a:lnTo>
                <a:lnTo>
                  <a:pt x="254" y="74"/>
                </a:lnTo>
                <a:lnTo>
                  <a:pt x="258" y="56"/>
                </a:lnTo>
                <a:lnTo>
                  <a:pt x="258" y="42"/>
                </a:lnTo>
                <a:lnTo>
                  <a:pt x="262" y="28"/>
                </a:lnTo>
                <a:lnTo>
                  <a:pt x="262" y="18"/>
                </a:lnTo>
                <a:lnTo>
                  <a:pt x="265" y="10"/>
                </a:lnTo>
                <a:lnTo>
                  <a:pt x="269" y="3"/>
                </a:lnTo>
                <a:lnTo>
                  <a:pt x="272" y="0"/>
                </a:lnTo>
                <a:lnTo>
                  <a:pt x="276" y="3"/>
                </a:lnTo>
                <a:lnTo>
                  <a:pt x="279" y="10"/>
                </a:lnTo>
                <a:lnTo>
                  <a:pt x="279" y="18"/>
                </a:lnTo>
                <a:lnTo>
                  <a:pt x="283" y="28"/>
                </a:lnTo>
                <a:lnTo>
                  <a:pt x="286" y="42"/>
                </a:lnTo>
                <a:lnTo>
                  <a:pt x="286" y="56"/>
                </a:lnTo>
                <a:lnTo>
                  <a:pt x="290" y="74"/>
                </a:lnTo>
                <a:lnTo>
                  <a:pt x="293" y="95"/>
                </a:lnTo>
                <a:lnTo>
                  <a:pt x="293" y="117"/>
                </a:lnTo>
                <a:lnTo>
                  <a:pt x="297" y="138"/>
                </a:lnTo>
                <a:lnTo>
                  <a:pt x="297" y="163"/>
                </a:lnTo>
                <a:lnTo>
                  <a:pt x="301" y="191"/>
                </a:lnTo>
                <a:lnTo>
                  <a:pt x="304" y="219"/>
                </a:lnTo>
                <a:lnTo>
                  <a:pt x="304" y="248"/>
                </a:lnTo>
                <a:lnTo>
                  <a:pt x="308" y="280"/>
                </a:lnTo>
                <a:lnTo>
                  <a:pt x="308" y="311"/>
                </a:lnTo>
                <a:lnTo>
                  <a:pt x="311" y="347"/>
                </a:lnTo>
                <a:lnTo>
                  <a:pt x="315" y="382"/>
                </a:lnTo>
                <a:lnTo>
                  <a:pt x="315" y="418"/>
                </a:lnTo>
                <a:lnTo>
                  <a:pt x="318" y="453"/>
                </a:lnTo>
                <a:lnTo>
                  <a:pt x="322" y="492"/>
                </a:lnTo>
                <a:lnTo>
                  <a:pt x="322" y="528"/>
                </a:lnTo>
                <a:lnTo>
                  <a:pt x="325" y="567"/>
                </a:lnTo>
                <a:lnTo>
                  <a:pt x="325" y="602"/>
                </a:lnTo>
                <a:lnTo>
                  <a:pt x="329" y="641"/>
                </a:lnTo>
                <a:lnTo>
                  <a:pt x="332" y="680"/>
                </a:lnTo>
                <a:lnTo>
                  <a:pt x="332" y="715"/>
                </a:lnTo>
                <a:lnTo>
                  <a:pt x="336" y="754"/>
                </a:lnTo>
                <a:lnTo>
                  <a:pt x="336" y="790"/>
                </a:lnTo>
                <a:lnTo>
                  <a:pt x="339" y="825"/>
                </a:lnTo>
                <a:lnTo>
                  <a:pt x="343" y="860"/>
                </a:lnTo>
                <a:lnTo>
                  <a:pt x="343" y="896"/>
                </a:lnTo>
                <a:lnTo>
                  <a:pt x="347" y="928"/>
                </a:lnTo>
                <a:lnTo>
                  <a:pt x="350" y="960"/>
                </a:lnTo>
                <a:lnTo>
                  <a:pt x="350" y="988"/>
                </a:lnTo>
                <a:lnTo>
                  <a:pt x="354" y="1016"/>
                </a:lnTo>
                <a:lnTo>
                  <a:pt x="354" y="1045"/>
                </a:lnTo>
                <a:lnTo>
                  <a:pt x="357" y="1069"/>
                </a:lnTo>
                <a:lnTo>
                  <a:pt x="361" y="1091"/>
                </a:lnTo>
                <a:lnTo>
                  <a:pt x="361" y="1112"/>
                </a:lnTo>
                <a:lnTo>
                  <a:pt x="364" y="1133"/>
                </a:lnTo>
                <a:lnTo>
                  <a:pt x="368" y="1151"/>
                </a:lnTo>
                <a:lnTo>
                  <a:pt x="368" y="1165"/>
                </a:lnTo>
                <a:lnTo>
                  <a:pt x="371" y="1179"/>
                </a:lnTo>
                <a:lnTo>
                  <a:pt x="371" y="1190"/>
                </a:lnTo>
                <a:lnTo>
                  <a:pt x="375" y="1197"/>
                </a:lnTo>
                <a:lnTo>
                  <a:pt x="378" y="1204"/>
                </a:lnTo>
                <a:lnTo>
                  <a:pt x="382" y="1208"/>
                </a:lnTo>
                <a:lnTo>
                  <a:pt x="386" y="1204"/>
                </a:lnTo>
                <a:lnTo>
                  <a:pt x="389" y="1197"/>
                </a:lnTo>
                <a:lnTo>
                  <a:pt x="389" y="1190"/>
                </a:lnTo>
                <a:lnTo>
                  <a:pt x="393" y="1179"/>
                </a:lnTo>
                <a:lnTo>
                  <a:pt x="396" y="1165"/>
                </a:lnTo>
                <a:lnTo>
                  <a:pt x="396" y="1151"/>
                </a:lnTo>
                <a:lnTo>
                  <a:pt x="400" y="1133"/>
                </a:lnTo>
                <a:lnTo>
                  <a:pt x="400" y="1112"/>
                </a:lnTo>
                <a:lnTo>
                  <a:pt x="403" y="1091"/>
                </a:lnTo>
                <a:lnTo>
                  <a:pt x="407" y="1069"/>
                </a:lnTo>
                <a:lnTo>
                  <a:pt x="407" y="1045"/>
                </a:lnTo>
                <a:lnTo>
                  <a:pt x="410" y="1016"/>
                </a:lnTo>
                <a:lnTo>
                  <a:pt x="414" y="988"/>
                </a:lnTo>
                <a:lnTo>
                  <a:pt x="414" y="960"/>
                </a:lnTo>
                <a:lnTo>
                  <a:pt x="417" y="928"/>
                </a:lnTo>
                <a:lnTo>
                  <a:pt x="417" y="896"/>
                </a:lnTo>
                <a:lnTo>
                  <a:pt x="421" y="860"/>
                </a:lnTo>
                <a:lnTo>
                  <a:pt x="424" y="825"/>
                </a:lnTo>
                <a:lnTo>
                  <a:pt x="424" y="790"/>
                </a:lnTo>
                <a:lnTo>
                  <a:pt x="428" y="754"/>
                </a:lnTo>
                <a:lnTo>
                  <a:pt x="428" y="715"/>
                </a:lnTo>
                <a:lnTo>
                  <a:pt x="432" y="680"/>
                </a:lnTo>
                <a:lnTo>
                  <a:pt x="435" y="641"/>
                </a:lnTo>
                <a:lnTo>
                  <a:pt x="435" y="605"/>
                </a:lnTo>
                <a:lnTo>
                  <a:pt x="439" y="567"/>
                </a:lnTo>
                <a:lnTo>
                  <a:pt x="442" y="528"/>
                </a:lnTo>
                <a:lnTo>
                  <a:pt x="442" y="492"/>
                </a:lnTo>
                <a:lnTo>
                  <a:pt x="446" y="453"/>
                </a:lnTo>
                <a:lnTo>
                  <a:pt x="446" y="418"/>
                </a:lnTo>
                <a:lnTo>
                  <a:pt x="449" y="382"/>
                </a:lnTo>
                <a:lnTo>
                  <a:pt x="453" y="347"/>
                </a:lnTo>
                <a:lnTo>
                  <a:pt x="453" y="311"/>
                </a:lnTo>
                <a:lnTo>
                  <a:pt x="456" y="280"/>
                </a:lnTo>
                <a:lnTo>
                  <a:pt x="460" y="248"/>
                </a:lnTo>
                <a:lnTo>
                  <a:pt x="460" y="219"/>
                </a:lnTo>
                <a:lnTo>
                  <a:pt x="463" y="191"/>
                </a:lnTo>
                <a:lnTo>
                  <a:pt x="463" y="163"/>
                </a:lnTo>
                <a:lnTo>
                  <a:pt x="467" y="138"/>
                </a:lnTo>
                <a:lnTo>
                  <a:pt x="471" y="117"/>
                </a:lnTo>
                <a:lnTo>
                  <a:pt x="471" y="95"/>
                </a:lnTo>
                <a:lnTo>
                  <a:pt x="474" y="74"/>
                </a:lnTo>
                <a:lnTo>
                  <a:pt x="474" y="56"/>
                </a:lnTo>
                <a:lnTo>
                  <a:pt x="478" y="42"/>
                </a:lnTo>
                <a:lnTo>
                  <a:pt x="481" y="28"/>
                </a:lnTo>
                <a:lnTo>
                  <a:pt x="481" y="18"/>
                </a:lnTo>
                <a:lnTo>
                  <a:pt x="485" y="10"/>
                </a:lnTo>
                <a:lnTo>
                  <a:pt x="488" y="3"/>
                </a:lnTo>
                <a:lnTo>
                  <a:pt x="492" y="0"/>
                </a:lnTo>
                <a:lnTo>
                  <a:pt x="495" y="3"/>
                </a:lnTo>
                <a:lnTo>
                  <a:pt x="499" y="10"/>
                </a:lnTo>
                <a:lnTo>
                  <a:pt x="499" y="18"/>
                </a:lnTo>
                <a:lnTo>
                  <a:pt x="502" y="28"/>
                </a:lnTo>
                <a:lnTo>
                  <a:pt x="506" y="42"/>
                </a:lnTo>
                <a:lnTo>
                  <a:pt x="506" y="56"/>
                </a:lnTo>
                <a:lnTo>
                  <a:pt x="509" y="74"/>
                </a:lnTo>
                <a:lnTo>
                  <a:pt x="509" y="95"/>
                </a:lnTo>
                <a:lnTo>
                  <a:pt x="513" y="117"/>
                </a:lnTo>
                <a:lnTo>
                  <a:pt x="517" y="138"/>
                </a:lnTo>
                <a:lnTo>
                  <a:pt x="517" y="163"/>
                </a:lnTo>
                <a:lnTo>
                  <a:pt x="520" y="191"/>
                </a:lnTo>
                <a:lnTo>
                  <a:pt x="520" y="219"/>
                </a:lnTo>
                <a:lnTo>
                  <a:pt x="524" y="248"/>
                </a:lnTo>
                <a:lnTo>
                  <a:pt x="527" y="280"/>
                </a:lnTo>
                <a:lnTo>
                  <a:pt x="527" y="311"/>
                </a:lnTo>
                <a:lnTo>
                  <a:pt x="531" y="347"/>
                </a:lnTo>
                <a:lnTo>
                  <a:pt x="534" y="382"/>
                </a:lnTo>
                <a:lnTo>
                  <a:pt x="534" y="418"/>
                </a:lnTo>
                <a:lnTo>
                  <a:pt x="538" y="453"/>
                </a:lnTo>
                <a:lnTo>
                  <a:pt x="538" y="492"/>
                </a:lnTo>
                <a:lnTo>
                  <a:pt x="541" y="528"/>
                </a:lnTo>
                <a:lnTo>
                  <a:pt x="545" y="567"/>
                </a:lnTo>
                <a:lnTo>
                  <a:pt x="545" y="602"/>
                </a:lnTo>
                <a:lnTo>
                  <a:pt x="548" y="641"/>
                </a:lnTo>
                <a:lnTo>
                  <a:pt x="548" y="680"/>
                </a:lnTo>
                <a:lnTo>
                  <a:pt x="552" y="715"/>
                </a:lnTo>
                <a:lnTo>
                  <a:pt x="556" y="754"/>
                </a:lnTo>
                <a:lnTo>
                  <a:pt x="556" y="790"/>
                </a:lnTo>
                <a:lnTo>
                  <a:pt x="559" y="825"/>
                </a:lnTo>
                <a:lnTo>
                  <a:pt x="563" y="860"/>
                </a:lnTo>
                <a:lnTo>
                  <a:pt x="563" y="896"/>
                </a:lnTo>
                <a:lnTo>
                  <a:pt x="566" y="928"/>
                </a:lnTo>
                <a:lnTo>
                  <a:pt x="566" y="960"/>
                </a:lnTo>
                <a:lnTo>
                  <a:pt x="570" y="988"/>
                </a:lnTo>
                <a:lnTo>
                  <a:pt x="573" y="1016"/>
                </a:lnTo>
                <a:lnTo>
                  <a:pt x="573" y="1045"/>
                </a:lnTo>
                <a:lnTo>
                  <a:pt x="577" y="1069"/>
                </a:lnTo>
                <a:lnTo>
                  <a:pt x="580" y="1091"/>
                </a:lnTo>
                <a:lnTo>
                  <a:pt x="580" y="1112"/>
                </a:lnTo>
                <a:lnTo>
                  <a:pt x="584" y="1133"/>
                </a:lnTo>
                <a:lnTo>
                  <a:pt x="584" y="1151"/>
                </a:lnTo>
                <a:lnTo>
                  <a:pt x="587" y="1165"/>
                </a:lnTo>
                <a:lnTo>
                  <a:pt x="591" y="1179"/>
                </a:lnTo>
                <a:lnTo>
                  <a:pt x="591" y="1190"/>
                </a:lnTo>
                <a:lnTo>
                  <a:pt x="594" y="1197"/>
                </a:lnTo>
                <a:lnTo>
                  <a:pt x="594" y="1204"/>
                </a:lnTo>
                <a:lnTo>
                  <a:pt x="598" y="1208"/>
                </a:lnTo>
                <a:lnTo>
                  <a:pt x="602" y="1208"/>
                </a:lnTo>
                <a:lnTo>
                  <a:pt x="605" y="1204"/>
                </a:lnTo>
                <a:lnTo>
                  <a:pt x="609" y="1197"/>
                </a:lnTo>
                <a:lnTo>
                  <a:pt x="609" y="1190"/>
                </a:lnTo>
                <a:lnTo>
                  <a:pt x="612" y="1179"/>
                </a:lnTo>
                <a:lnTo>
                  <a:pt x="612" y="1165"/>
                </a:lnTo>
                <a:lnTo>
                  <a:pt x="616" y="1151"/>
                </a:lnTo>
                <a:lnTo>
                  <a:pt x="619" y="1133"/>
                </a:lnTo>
                <a:lnTo>
                  <a:pt x="619" y="1112"/>
                </a:lnTo>
                <a:lnTo>
                  <a:pt x="623" y="1091"/>
                </a:lnTo>
                <a:lnTo>
                  <a:pt x="626" y="1069"/>
                </a:lnTo>
                <a:lnTo>
                  <a:pt x="626" y="1045"/>
                </a:lnTo>
                <a:lnTo>
                  <a:pt x="630" y="1016"/>
                </a:lnTo>
                <a:lnTo>
                  <a:pt x="630" y="988"/>
                </a:lnTo>
                <a:lnTo>
                  <a:pt x="633" y="960"/>
                </a:lnTo>
                <a:lnTo>
                  <a:pt x="637" y="928"/>
                </a:lnTo>
                <a:lnTo>
                  <a:pt x="637" y="896"/>
                </a:lnTo>
                <a:lnTo>
                  <a:pt x="641" y="860"/>
                </a:lnTo>
                <a:lnTo>
                  <a:pt x="641" y="825"/>
                </a:lnTo>
                <a:lnTo>
                  <a:pt x="644" y="790"/>
                </a:lnTo>
                <a:lnTo>
                  <a:pt x="648" y="754"/>
                </a:lnTo>
                <a:lnTo>
                  <a:pt x="648" y="715"/>
                </a:lnTo>
                <a:lnTo>
                  <a:pt x="651" y="680"/>
                </a:lnTo>
                <a:lnTo>
                  <a:pt x="655" y="641"/>
                </a:lnTo>
                <a:lnTo>
                  <a:pt x="655" y="605"/>
                </a:lnTo>
                <a:lnTo>
                  <a:pt x="658" y="567"/>
                </a:lnTo>
                <a:lnTo>
                  <a:pt x="658" y="528"/>
                </a:lnTo>
                <a:lnTo>
                  <a:pt x="662" y="492"/>
                </a:lnTo>
                <a:lnTo>
                  <a:pt x="665" y="453"/>
                </a:lnTo>
                <a:lnTo>
                  <a:pt x="665" y="418"/>
                </a:lnTo>
                <a:lnTo>
                  <a:pt x="669" y="382"/>
                </a:lnTo>
                <a:lnTo>
                  <a:pt x="672" y="347"/>
                </a:lnTo>
                <a:lnTo>
                  <a:pt x="672" y="311"/>
                </a:lnTo>
                <a:lnTo>
                  <a:pt x="676" y="280"/>
                </a:lnTo>
                <a:lnTo>
                  <a:pt x="676" y="248"/>
                </a:lnTo>
                <a:lnTo>
                  <a:pt x="679" y="219"/>
                </a:lnTo>
                <a:lnTo>
                  <a:pt x="683" y="191"/>
                </a:lnTo>
                <a:lnTo>
                  <a:pt x="683" y="163"/>
                </a:lnTo>
                <a:lnTo>
                  <a:pt x="687" y="138"/>
                </a:lnTo>
                <a:lnTo>
                  <a:pt x="687" y="117"/>
                </a:lnTo>
                <a:lnTo>
                  <a:pt x="690" y="95"/>
                </a:lnTo>
                <a:lnTo>
                  <a:pt x="694" y="74"/>
                </a:lnTo>
                <a:lnTo>
                  <a:pt x="694" y="56"/>
                </a:lnTo>
                <a:lnTo>
                  <a:pt x="697" y="42"/>
                </a:lnTo>
                <a:lnTo>
                  <a:pt x="701" y="28"/>
                </a:lnTo>
                <a:lnTo>
                  <a:pt x="701" y="18"/>
                </a:lnTo>
                <a:lnTo>
                  <a:pt x="704" y="10"/>
                </a:lnTo>
                <a:lnTo>
                  <a:pt x="704" y="3"/>
                </a:lnTo>
                <a:lnTo>
                  <a:pt x="708" y="0"/>
                </a:lnTo>
                <a:lnTo>
                  <a:pt x="711" y="0"/>
                </a:lnTo>
                <a:lnTo>
                  <a:pt x="715" y="3"/>
                </a:lnTo>
                <a:lnTo>
                  <a:pt x="718" y="10"/>
                </a:lnTo>
                <a:lnTo>
                  <a:pt x="718" y="18"/>
                </a:lnTo>
                <a:lnTo>
                  <a:pt x="722" y="28"/>
                </a:lnTo>
                <a:lnTo>
                  <a:pt x="722" y="42"/>
                </a:lnTo>
                <a:lnTo>
                  <a:pt x="726" y="56"/>
                </a:lnTo>
                <a:lnTo>
                  <a:pt x="729" y="74"/>
                </a:lnTo>
                <a:lnTo>
                  <a:pt x="729" y="95"/>
                </a:lnTo>
                <a:lnTo>
                  <a:pt x="733" y="117"/>
                </a:lnTo>
                <a:lnTo>
                  <a:pt x="733" y="138"/>
                </a:lnTo>
                <a:lnTo>
                  <a:pt x="736" y="163"/>
                </a:lnTo>
                <a:lnTo>
                  <a:pt x="740" y="191"/>
                </a:lnTo>
                <a:lnTo>
                  <a:pt x="740" y="219"/>
                </a:lnTo>
                <a:lnTo>
                  <a:pt x="743" y="248"/>
                </a:lnTo>
                <a:lnTo>
                  <a:pt x="747" y="280"/>
                </a:lnTo>
                <a:lnTo>
                  <a:pt x="747" y="311"/>
                </a:lnTo>
                <a:lnTo>
                  <a:pt x="750" y="347"/>
                </a:lnTo>
                <a:lnTo>
                  <a:pt x="750" y="382"/>
                </a:lnTo>
                <a:lnTo>
                  <a:pt x="754" y="418"/>
                </a:lnTo>
                <a:lnTo>
                  <a:pt x="757" y="453"/>
                </a:lnTo>
                <a:lnTo>
                  <a:pt x="757" y="492"/>
                </a:lnTo>
                <a:lnTo>
                  <a:pt x="761" y="528"/>
                </a:lnTo>
                <a:lnTo>
                  <a:pt x="764" y="567"/>
                </a:lnTo>
                <a:lnTo>
                  <a:pt x="764" y="602"/>
                </a:lnTo>
                <a:lnTo>
                  <a:pt x="768" y="641"/>
                </a:lnTo>
                <a:lnTo>
                  <a:pt x="768" y="680"/>
                </a:lnTo>
                <a:lnTo>
                  <a:pt x="772" y="715"/>
                </a:lnTo>
                <a:lnTo>
                  <a:pt x="775" y="754"/>
                </a:lnTo>
                <a:lnTo>
                  <a:pt x="775" y="790"/>
                </a:lnTo>
                <a:lnTo>
                  <a:pt x="779" y="825"/>
                </a:lnTo>
                <a:lnTo>
                  <a:pt x="779" y="860"/>
                </a:lnTo>
                <a:lnTo>
                  <a:pt x="782" y="896"/>
                </a:lnTo>
                <a:lnTo>
                  <a:pt x="786" y="928"/>
                </a:lnTo>
                <a:lnTo>
                  <a:pt x="786" y="960"/>
                </a:lnTo>
                <a:lnTo>
                  <a:pt x="789" y="988"/>
                </a:lnTo>
                <a:lnTo>
                  <a:pt x="793" y="1016"/>
                </a:lnTo>
                <a:lnTo>
                  <a:pt x="793" y="1045"/>
                </a:lnTo>
                <a:lnTo>
                  <a:pt x="796" y="1069"/>
                </a:lnTo>
                <a:lnTo>
                  <a:pt x="796" y="1091"/>
                </a:lnTo>
                <a:lnTo>
                  <a:pt x="800" y="1112"/>
                </a:lnTo>
                <a:lnTo>
                  <a:pt x="803" y="1133"/>
                </a:lnTo>
                <a:lnTo>
                  <a:pt x="803" y="1151"/>
                </a:lnTo>
                <a:lnTo>
                  <a:pt x="807" y="1165"/>
                </a:lnTo>
                <a:lnTo>
                  <a:pt x="807" y="1179"/>
                </a:lnTo>
                <a:lnTo>
                  <a:pt x="810" y="1190"/>
                </a:lnTo>
                <a:lnTo>
                  <a:pt x="814" y="1197"/>
                </a:lnTo>
                <a:lnTo>
                  <a:pt x="814" y="1204"/>
                </a:lnTo>
                <a:lnTo>
                  <a:pt x="818" y="1208"/>
                </a:lnTo>
                <a:lnTo>
                  <a:pt x="821" y="1208"/>
                </a:lnTo>
                <a:lnTo>
                  <a:pt x="825" y="1204"/>
                </a:lnTo>
                <a:lnTo>
                  <a:pt x="825" y="1197"/>
                </a:lnTo>
                <a:lnTo>
                  <a:pt x="828" y="1190"/>
                </a:lnTo>
                <a:lnTo>
                  <a:pt x="832" y="1179"/>
                </a:lnTo>
                <a:lnTo>
                  <a:pt x="832" y="1165"/>
                </a:lnTo>
                <a:lnTo>
                  <a:pt x="835" y="1151"/>
                </a:lnTo>
                <a:lnTo>
                  <a:pt x="839" y="1133"/>
                </a:lnTo>
                <a:lnTo>
                  <a:pt x="839" y="1112"/>
                </a:lnTo>
                <a:lnTo>
                  <a:pt x="842" y="1091"/>
                </a:lnTo>
                <a:lnTo>
                  <a:pt x="842" y="1069"/>
                </a:lnTo>
                <a:lnTo>
                  <a:pt x="846" y="1045"/>
                </a:lnTo>
                <a:lnTo>
                  <a:pt x="849" y="1016"/>
                </a:lnTo>
                <a:lnTo>
                  <a:pt x="849" y="988"/>
                </a:lnTo>
                <a:lnTo>
                  <a:pt x="853" y="960"/>
                </a:lnTo>
                <a:lnTo>
                  <a:pt x="853" y="928"/>
                </a:lnTo>
                <a:lnTo>
                  <a:pt x="857" y="896"/>
                </a:lnTo>
                <a:lnTo>
                  <a:pt x="860" y="860"/>
                </a:lnTo>
                <a:lnTo>
                  <a:pt x="860" y="825"/>
                </a:lnTo>
                <a:lnTo>
                  <a:pt x="864" y="790"/>
                </a:lnTo>
                <a:lnTo>
                  <a:pt x="867" y="754"/>
                </a:lnTo>
                <a:lnTo>
                  <a:pt x="867" y="715"/>
                </a:lnTo>
                <a:lnTo>
                  <a:pt x="871" y="680"/>
                </a:lnTo>
                <a:lnTo>
                  <a:pt x="871" y="641"/>
                </a:lnTo>
                <a:lnTo>
                  <a:pt x="874" y="605"/>
                </a:lnTo>
                <a:lnTo>
                  <a:pt x="878" y="567"/>
                </a:lnTo>
                <a:lnTo>
                  <a:pt x="878" y="528"/>
                </a:lnTo>
                <a:lnTo>
                  <a:pt x="881" y="492"/>
                </a:lnTo>
                <a:lnTo>
                  <a:pt x="885" y="453"/>
                </a:lnTo>
                <a:lnTo>
                  <a:pt x="885" y="418"/>
                </a:lnTo>
                <a:lnTo>
                  <a:pt x="888" y="382"/>
                </a:lnTo>
                <a:lnTo>
                  <a:pt x="888" y="347"/>
                </a:lnTo>
                <a:lnTo>
                  <a:pt x="892" y="311"/>
                </a:lnTo>
                <a:lnTo>
                  <a:pt x="895" y="280"/>
                </a:lnTo>
                <a:lnTo>
                  <a:pt x="895" y="248"/>
                </a:lnTo>
                <a:lnTo>
                  <a:pt x="899" y="219"/>
                </a:lnTo>
                <a:lnTo>
                  <a:pt x="899" y="191"/>
                </a:lnTo>
                <a:lnTo>
                  <a:pt x="903" y="163"/>
                </a:lnTo>
                <a:lnTo>
                  <a:pt x="906" y="138"/>
                </a:lnTo>
                <a:lnTo>
                  <a:pt x="906" y="117"/>
                </a:lnTo>
                <a:lnTo>
                  <a:pt x="910" y="95"/>
                </a:lnTo>
                <a:lnTo>
                  <a:pt x="913" y="74"/>
                </a:lnTo>
                <a:lnTo>
                  <a:pt x="913" y="56"/>
                </a:lnTo>
                <a:lnTo>
                  <a:pt x="917" y="42"/>
                </a:lnTo>
                <a:lnTo>
                  <a:pt x="917" y="28"/>
                </a:lnTo>
                <a:lnTo>
                  <a:pt x="920" y="18"/>
                </a:lnTo>
                <a:lnTo>
                  <a:pt x="924" y="10"/>
                </a:lnTo>
                <a:lnTo>
                  <a:pt x="924" y="3"/>
                </a:lnTo>
                <a:lnTo>
                  <a:pt x="927" y="0"/>
                </a:lnTo>
                <a:lnTo>
                  <a:pt x="931" y="0"/>
                </a:lnTo>
                <a:lnTo>
                  <a:pt x="934" y="3"/>
                </a:lnTo>
                <a:lnTo>
                  <a:pt x="934" y="10"/>
                </a:lnTo>
                <a:lnTo>
                  <a:pt x="938" y="18"/>
                </a:lnTo>
                <a:lnTo>
                  <a:pt x="942" y="28"/>
                </a:lnTo>
                <a:lnTo>
                  <a:pt x="942" y="42"/>
                </a:lnTo>
                <a:lnTo>
                  <a:pt x="945" y="56"/>
                </a:lnTo>
                <a:lnTo>
                  <a:pt x="945" y="74"/>
                </a:lnTo>
                <a:lnTo>
                  <a:pt x="949" y="95"/>
                </a:lnTo>
                <a:lnTo>
                  <a:pt x="952" y="117"/>
                </a:lnTo>
                <a:lnTo>
                  <a:pt x="952" y="138"/>
                </a:lnTo>
                <a:lnTo>
                  <a:pt x="956" y="163"/>
                </a:lnTo>
                <a:lnTo>
                  <a:pt x="959" y="191"/>
                </a:lnTo>
                <a:lnTo>
                  <a:pt x="959" y="219"/>
                </a:lnTo>
                <a:lnTo>
                  <a:pt x="963" y="248"/>
                </a:lnTo>
                <a:lnTo>
                  <a:pt x="963" y="280"/>
                </a:lnTo>
                <a:lnTo>
                  <a:pt x="966" y="311"/>
                </a:lnTo>
                <a:lnTo>
                  <a:pt x="970" y="347"/>
                </a:lnTo>
                <a:lnTo>
                  <a:pt x="970" y="382"/>
                </a:lnTo>
                <a:lnTo>
                  <a:pt x="973" y="418"/>
                </a:lnTo>
                <a:lnTo>
                  <a:pt x="977" y="453"/>
                </a:lnTo>
                <a:lnTo>
                  <a:pt x="977" y="492"/>
                </a:lnTo>
                <a:lnTo>
                  <a:pt x="980" y="528"/>
                </a:lnTo>
                <a:lnTo>
                  <a:pt x="980" y="567"/>
                </a:lnTo>
                <a:lnTo>
                  <a:pt x="984" y="602"/>
                </a:lnTo>
                <a:lnTo>
                  <a:pt x="988" y="641"/>
                </a:lnTo>
                <a:lnTo>
                  <a:pt x="988" y="680"/>
                </a:lnTo>
                <a:lnTo>
                  <a:pt x="991" y="715"/>
                </a:lnTo>
                <a:lnTo>
                  <a:pt x="991" y="754"/>
                </a:lnTo>
                <a:lnTo>
                  <a:pt x="995" y="790"/>
                </a:lnTo>
                <a:lnTo>
                  <a:pt x="998" y="825"/>
                </a:lnTo>
                <a:lnTo>
                  <a:pt x="998" y="860"/>
                </a:lnTo>
                <a:lnTo>
                  <a:pt x="1002" y="896"/>
                </a:lnTo>
                <a:lnTo>
                  <a:pt x="1005" y="928"/>
                </a:lnTo>
                <a:lnTo>
                  <a:pt x="1005" y="960"/>
                </a:lnTo>
                <a:lnTo>
                  <a:pt x="1009" y="988"/>
                </a:lnTo>
                <a:lnTo>
                  <a:pt x="1009" y="1016"/>
                </a:lnTo>
                <a:lnTo>
                  <a:pt x="1012" y="1045"/>
                </a:lnTo>
                <a:lnTo>
                  <a:pt x="1016" y="1069"/>
                </a:lnTo>
                <a:lnTo>
                  <a:pt x="1016" y="1091"/>
                </a:lnTo>
                <a:lnTo>
                  <a:pt x="1019" y="1112"/>
                </a:lnTo>
                <a:lnTo>
                  <a:pt x="1019" y="1133"/>
                </a:lnTo>
                <a:lnTo>
                  <a:pt x="1023" y="1151"/>
                </a:lnTo>
                <a:lnTo>
                  <a:pt x="1027" y="1165"/>
                </a:lnTo>
                <a:lnTo>
                  <a:pt x="1027" y="1179"/>
                </a:lnTo>
                <a:lnTo>
                  <a:pt x="1030" y="1190"/>
                </a:lnTo>
                <a:lnTo>
                  <a:pt x="1034" y="1197"/>
                </a:lnTo>
                <a:lnTo>
                  <a:pt x="1034" y="1204"/>
                </a:lnTo>
                <a:lnTo>
                  <a:pt x="1037" y="1208"/>
                </a:lnTo>
                <a:lnTo>
                  <a:pt x="1041" y="1208"/>
                </a:lnTo>
                <a:lnTo>
                  <a:pt x="1044" y="1204"/>
                </a:lnTo>
                <a:lnTo>
                  <a:pt x="1044" y="1197"/>
                </a:lnTo>
                <a:lnTo>
                  <a:pt x="1048" y="1190"/>
                </a:lnTo>
                <a:lnTo>
                  <a:pt x="1051" y="1179"/>
                </a:lnTo>
                <a:lnTo>
                  <a:pt x="1051" y="1165"/>
                </a:lnTo>
                <a:lnTo>
                  <a:pt x="1055" y="1151"/>
                </a:lnTo>
                <a:lnTo>
                  <a:pt x="1055" y="1133"/>
                </a:lnTo>
                <a:lnTo>
                  <a:pt x="1058" y="1112"/>
                </a:lnTo>
                <a:lnTo>
                  <a:pt x="1062" y="1091"/>
                </a:lnTo>
                <a:lnTo>
                  <a:pt x="1062" y="1069"/>
                </a:lnTo>
                <a:lnTo>
                  <a:pt x="1065" y="1045"/>
                </a:lnTo>
                <a:lnTo>
                  <a:pt x="1065" y="1016"/>
                </a:lnTo>
                <a:lnTo>
                  <a:pt x="1069" y="988"/>
                </a:lnTo>
                <a:lnTo>
                  <a:pt x="1073" y="960"/>
                </a:lnTo>
                <a:lnTo>
                  <a:pt x="1073" y="928"/>
                </a:lnTo>
                <a:lnTo>
                  <a:pt x="1076" y="896"/>
                </a:lnTo>
                <a:lnTo>
                  <a:pt x="1080" y="860"/>
                </a:lnTo>
                <a:lnTo>
                  <a:pt x="1080" y="825"/>
                </a:lnTo>
                <a:lnTo>
                  <a:pt x="1083" y="790"/>
                </a:lnTo>
                <a:lnTo>
                  <a:pt x="1083" y="754"/>
                </a:lnTo>
                <a:lnTo>
                  <a:pt x="1087" y="715"/>
                </a:lnTo>
                <a:lnTo>
                  <a:pt x="1090" y="680"/>
                </a:lnTo>
                <a:lnTo>
                  <a:pt x="1090" y="641"/>
                </a:lnTo>
                <a:lnTo>
                  <a:pt x="1094" y="605"/>
                </a:lnTo>
                <a:lnTo>
                  <a:pt x="1097" y="567"/>
                </a:lnTo>
                <a:lnTo>
                  <a:pt x="1097" y="528"/>
                </a:lnTo>
                <a:lnTo>
                  <a:pt x="1101" y="492"/>
                </a:lnTo>
                <a:lnTo>
                  <a:pt x="1101" y="453"/>
                </a:lnTo>
                <a:lnTo>
                  <a:pt x="1104" y="418"/>
                </a:lnTo>
                <a:lnTo>
                  <a:pt x="1108" y="382"/>
                </a:lnTo>
                <a:lnTo>
                  <a:pt x="1108" y="347"/>
                </a:lnTo>
                <a:lnTo>
                  <a:pt x="1112" y="311"/>
                </a:lnTo>
                <a:lnTo>
                  <a:pt x="1112" y="280"/>
                </a:lnTo>
                <a:lnTo>
                  <a:pt x="1115" y="248"/>
                </a:lnTo>
                <a:lnTo>
                  <a:pt x="1119" y="219"/>
                </a:lnTo>
                <a:lnTo>
                  <a:pt x="1119" y="191"/>
                </a:lnTo>
                <a:lnTo>
                  <a:pt x="1122" y="163"/>
                </a:lnTo>
                <a:lnTo>
                  <a:pt x="1126" y="138"/>
                </a:lnTo>
                <a:lnTo>
                  <a:pt x="1126" y="117"/>
                </a:lnTo>
                <a:lnTo>
                  <a:pt x="1129" y="95"/>
                </a:lnTo>
                <a:lnTo>
                  <a:pt x="1129" y="74"/>
                </a:lnTo>
                <a:lnTo>
                  <a:pt x="1133" y="56"/>
                </a:lnTo>
                <a:lnTo>
                  <a:pt x="1136" y="42"/>
                </a:lnTo>
                <a:lnTo>
                  <a:pt x="1136" y="28"/>
                </a:lnTo>
                <a:lnTo>
                  <a:pt x="1140" y="18"/>
                </a:lnTo>
                <a:lnTo>
                  <a:pt x="1143" y="10"/>
                </a:lnTo>
                <a:lnTo>
                  <a:pt x="1143" y="3"/>
                </a:lnTo>
                <a:lnTo>
                  <a:pt x="1147" y="0"/>
                </a:lnTo>
                <a:lnTo>
                  <a:pt x="1150" y="0"/>
                </a:lnTo>
                <a:lnTo>
                  <a:pt x="1154" y="3"/>
                </a:lnTo>
                <a:lnTo>
                  <a:pt x="1154" y="10"/>
                </a:lnTo>
                <a:lnTo>
                  <a:pt x="1158" y="18"/>
                </a:lnTo>
                <a:lnTo>
                  <a:pt x="1158" y="28"/>
                </a:lnTo>
                <a:lnTo>
                  <a:pt x="1161" y="42"/>
                </a:lnTo>
                <a:lnTo>
                  <a:pt x="1165" y="56"/>
                </a:lnTo>
                <a:lnTo>
                  <a:pt x="1165" y="74"/>
                </a:lnTo>
                <a:lnTo>
                  <a:pt x="1168" y="95"/>
                </a:lnTo>
                <a:lnTo>
                  <a:pt x="1172" y="117"/>
                </a:lnTo>
                <a:lnTo>
                  <a:pt x="1172" y="138"/>
                </a:lnTo>
                <a:lnTo>
                  <a:pt x="1175" y="163"/>
                </a:lnTo>
                <a:lnTo>
                  <a:pt x="1175" y="191"/>
                </a:lnTo>
                <a:lnTo>
                  <a:pt x="1179" y="219"/>
                </a:lnTo>
                <a:lnTo>
                  <a:pt x="1182" y="248"/>
                </a:lnTo>
                <a:lnTo>
                  <a:pt x="1182" y="280"/>
                </a:lnTo>
                <a:lnTo>
                  <a:pt x="1186" y="311"/>
                </a:lnTo>
                <a:lnTo>
                  <a:pt x="1189" y="347"/>
                </a:lnTo>
                <a:lnTo>
                  <a:pt x="1189" y="382"/>
                </a:lnTo>
                <a:lnTo>
                  <a:pt x="1193" y="418"/>
                </a:lnTo>
                <a:lnTo>
                  <a:pt x="1193" y="453"/>
                </a:lnTo>
                <a:lnTo>
                  <a:pt x="1197" y="492"/>
                </a:lnTo>
                <a:lnTo>
                  <a:pt x="1200" y="528"/>
                </a:lnTo>
                <a:lnTo>
                  <a:pt x="1200" y="567"/>
                </a:lnTo>
                <a:lnTo>
                  <a:pt x="1204" y="602"/>
                </a:lnTo>
                <a:lnTo>
                  <a:pt x="1204" y="641"/>
                </a:lnTo>
                <a:lnTo>
                  <a:pt x="1207" y="680"/>
                </a:lnTo>
                <a:lnTo>
                  <a:pt x="1211" y="715"/>
                </a:lnTo>
                <a:lnTo>
                  <a:pt x="1211" y="754"/>
                </a:lnTo>
                <a:lnTo>
                  <a:pt x="1214" y="790"/>
                </a:lnTo>
                <a:lnTo>
                  <a:pt x="1218" y="825"/>
                </a:lnTo>
                <a:lnTo>
                  <a:pt x="1218" y="860"/>
                </a:lnTo>
                <a:lnTo>
                  <a:pt x="1221" y="896"/>
                </a:lnTo>
                <a:lnTo>
                  <a:pt x="1221" y="928"/>
                </a:lnTo>
                <a:lnTo>
                  <a:pt x="1225" y="960"/>
                </a:lnTo>
                <a:lnTo>
                  <a:pt x="1228" y="988"/>
                </a:lnTo>
                <a:lnTo>
                  <a:pt x="1228" y="1016"/>
                </a:lnTo>
                <a:lnTo>
                  <a:pt x="1232" y="1045"/>
                </a:lnTo>
                <a:lnTo>
                  <a:pt x="1232" y="1069"/>
                </a:lnTo>
                <a:lnTo>
                  <a:pt x="1235" y="1091"/>
                </a:lnTo>
                <a:lnTo>
                  <a:pt x="1239" y="1112"/>
                </a:lnTo>
                <a:lnTo>
                  <a:pt x="1239" y="1133"/>
                </a:lnTo>
                <a:lnTo>
                  <a:pt x="1243" y="1151"/>
                </a:lnTo>
                <a:lnTo>
                  <a:pt x="1246" y="1165"/>
                </a:lnTo>
                <a:lnTo>
                  <a:pt x="1246" y="1179"/>
                </a:lnTo>
                <a:lnTo>
                  <a:pt x="1250" y="1190"/>
                </a:lnTo>
                <a:lnTo>
                  <a:pt x="1250" y="1197"/>
                </a:lnTo>
                <a:lnTo>
                  <a:pt x="1253" y="1204"/>
                </a:lnTo>
                <a:lnTo>
                  <a:pt x="1257" y="1208"/>
                </a:lnTo>
                <a:lnTo>
                  <a:pt x="1260" y="1208"/>
                </a:lnTo>
                <a:lnTo>
                  <a:pt x="1264" y="1204"/>
                </a:lnTo>
                <a:lnTo>
                  <a:pt x="1264" y="1197"/>
                </a:lnTo>
                <a:lnTo>
                  <a:pt x="1267" y="1190"/>
                </a:lnTo>
                <a:lnTo>
                  <a:pt x="1267" y="1179"/>
                </a:lnTo>
                <a:lnTo>
                  <a:pt x="1271" y="1165"/>
                </a:lnTo>
                <a:lnTo>
                  <a:pt x="1274" y="1151"/>
                </a:lnTo>
                <a:lnTo>
                  <a:pt x="1274" y="1133"/>
                </a:lnTo>
                <a:lnTo>
                  <a:pt x="1278" y="1112"/>
                </a:lnTo>
                <a:lnTo>
                  <a:pt x="1278" y="1091"/>
                </a:lnTo>
                <a:lnTo>
                  <a:pt x="1281" y="1069"/>
                </a:lnTo>
                <a:lnTo>
                  <a:pt x="1285" y="1045"/>
                </a:lnTo>
                <a:lnTo>
                  <a:pt x="1285" y="1016"/>
                </a:lnTo>
                <a:lnTo>
                  <a:pt x="1289" y="988"/>
                </a:lnTo>
                <a:lnTo>
                  <a:pt x="1292" y="960"/>
                </a:lnTo>
                <a:lnTo>
                  <a:pt x="1292" y="928"/>
                </a:lnTo>
                <a:lnTo>
                  <a:pt x="1296" y="896"/>
                </a:lnTo>
                <a:lnTo>
                  <a:pt x="1296" y="860"/>
                </a:lnTo>
                <a:lnTo>
                  <a:pt x="1299" y="825"/>
                </a:lnTo>
                <a:lnTo>
                  <a:pt x="1303" y="790"/>
                </a:lnTo>
                <a:lnTo>
                  <a:pt x="1303" y="754"/>
                </a:lnTo>
                <a:lnTo>
                  <a:pt x="1306" y="715"/>
                </a:lnTo>
                <a:lnTo>
                  <a:pt x="1310" y="680"/>
                </a:lnTo>
                <a:lnTo>
                  <a:pt x="1310" y="641"/>
                </a:lnTo>
                <a:lnTo>
                  <a:pt x="1313" y="605"/>
                </a:lnTo>
              </a:path>
            </a:pathLst>
          </a:custGeom>
          <a:noFill/>
          <a:ln w="28575" cmpd="sng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364" name="Line 44"/>
          <p:cNvSpPr>
            <a:spLocks noChangeShapeType="1"/>
          </p:cNvSpPr>
          <p:nvPr/>
        </p:nvSpPr>
        <p:spPr bwMode="auto">
          <a:xfrm flipH="1">
            <a:off x="4299726" y="3212325"/>
            <a:ext cx="381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3931" y="3600948"/>
            <a:ext cx="3200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3958 -0.001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68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83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4375 -0.001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68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83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/>
      <p:bldP spid="568326" grpId="0"/>
      <p:bldP spid="568361" grpId="0" animBg="1"/>
      <p:bldP spid="568361" grpId="1" animBg="1"/>
      <p:bldP spid="568362" grpId="0" animBg="1"/>
      <p:bldP spid="568362" grpId="1" animBg="1"/>
      <p:bldP spid="568363" grpId="0" animBg="1"/>
      <p:bldP spid="568363" grpId="1" animBg="1"/>
      <p:bldP spid="568364" grpId="0" animBg="1"/>
      <p:bldP spid="56836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1363663" y="595423"/>
            <a:ext cx="6605587" cy="65552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pt-BR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O  p  t   i   c  a    l            l  a   t  t   i   c  e   s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222213" name="o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1200150"/>
            <a:ext cx="70643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2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2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22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2360613" y="17145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Why Optical lattices?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4" name="Group 43"/>
          <p:cNvGrpSpPr>
            <a:grpSpLocks/>
          </p:cNvGrpSpPr>
          <p:nvPr/>
        </p:nvGrpSpPr>
        <p:grpSpPr bwMode="auto">
          <a:xfrm>
            <a:off x="297713" y="1019897"/>
            <a:ext cx="2825498" cy="1691406"/>
            <a:chOff x="1778" y="861"/>
            <a:chExt cx="1987" cy="761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1778" y="861"/>
              <a:ext cx="1987" cy="761"/>
            </a:xfrm>
            <a:prstGeom prst="bevel">
              <a:avLst>
                <a:gd name="adj" fmla="val 12500"/>
              </a:avLst>
            </a:prstGeom>
            <a:solidFill>
              <a:srgbClr val="CC00FF"/>
            </a:solidFill>
            <a:ln w="1270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778" y="1127"/>
              <a:ext cx="194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</a:rPr>
                <a:t>Perfect Crystals 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382773" y="4582632"/>
            <a:ext cx="4136064" cy="2044742"/>
            <a:chOff x="-17" y="2563"/>
            <a:chExt cx="2016" cy="760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-17" y="2563"/>
              <a:ext cx="2016" cy="760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 w="1270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243" y="2708"/>
              <a:ext cx="1473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</a:rPr>
                <a:t>Mimic electrons in solids: understand their physics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Group 45"/>
          <p:cNvGrpSpPr>
            <a:grpSpLocks/>
          </p:cNvGrpSpPr>
          <p:nvPr/>
        </p:nvGrpSpPr>
        <p:grpSpPr bwMode="auto">
          <a:xfrm>
            <a:off x="5168520" y="3888782"/>
            <a:ext cx="3358792" cy="2097347"/>
            <a:chOff x="3464" y="2675"/>
            <a:chExt cx="2036" cy="760"/>
          </a:xfrm>
        </p:grpSpPr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>
              <a:off x="3464" y="2675"/>
              <a:ext cx="2036" cy="760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12700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3586" y="2896"/>
              <a:ext cx="1708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Quantum Information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63116" y="1138988"/>
            <a:ext cx="3498112" cy="1763699"/>
            <a:chOff x="4223543" y="2770190"/>
            <a:chExt cx="3154363" cy="1208087"/>
          </a:xfrm>
        </p:grpSpPr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4223543" y="2770190"/>
              <a:ext cx="3154363" cy="1208087"/>
            </a:xfrm>
            <a:prstGeom prst="bevel">
              <a:avLst>
                <a:gd name="adj" fmla="val 12500"/>
              </a:avLst>
            </a:prstGeom>
            <a:solidFill>
              <a:srgbClr val="33CCFF"/>
            </a:solidFill>
            <a:ln w="1270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23543" y="3108325"/>
              <a:ext cx="3089275" cy="31622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</a:rPr>
                <a:t>Atomic  Physics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7" name="Left-Right Arrow 36"/>
          <p:cNvSpPr/>
          <p:nvPr/>
        </p:nvSpPr>
        <p:spPr bwMode="auto">
          <a:xfrm>
            <a:off x="4073236" y="1389414"/>
            <a:ext cx="973777" cy="320634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Left-Right Arrow 38"/>
          <p:cNvSpPr/>
          <p:nvPr/>
        </p:nvSpPr>
        <p:spPr bwMode="auto">
          <a:xfrm rot="5400000">
            <a:off x="1189698" y="3416048"/>
            <a:ext cx="973777" cy="320634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 rot="3396838">
            <a:off x="3839922" y="3018730"/>
            <a:ext cx="973777" cy="320634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9816" y="287091"/>
            <a:ext cx="8344453" cy="6422065"/>
            <a:chOff x="299816" y="0"/>
            <a:chExt cx="8344453" cy="6422065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978" y="1360968"/>
              <a:ext cx="8289383" cy="3615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537" y="0"/>
              <a:ext cx="829627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816" y="4955215"/>
              <a:ext cx="8344453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60613" y="17145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Information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243" y="1621787"/>
            <a:ext cx="86336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Any processing of information  is always performed by physical means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Bits of information obey laws of classical physics.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936" y="1063256"/>
            <a:ext cx="370012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is physical!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9930" y="2881825"/>
            <a:ext cx="926051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s-CO" sz="2000" b="1" u="none" dirty="0" err="1" smtClean="0">
                <a:solidFill>
                  <a:schemeClr val="accent1">
                    <a:lumMod val="50000"/>
                  </a:schemeClr>
                </a:solidFill>
              </a:rPr>
              <a:t>Every</a:t>
            </a:r>
            <a:r>
              <a:rPr lang="es-CO" sz="2000" b="1" u="none" dirty="0" smtClean="0">
                <a:solidFill>
                  <a:schemeClr val="accent1">
                    <a:lumMod val="50000"/>
                  </a:schemeClr>
                </a:solidFill>
              </a:rPr>
              <a:t> 18 </a:t>
            </a:r>
            <a:r>
              <a:rPr lang="es-CO" sz="2000" b="1" u="none" dirty="0" err="1" smtClean="0">
                <a:solidFill>
                  <a:schemeClr val="accent1">
                    <a:lumMod val="50000"/>
                  </a:schemeClr>
                </a:solidFill>
              </a:rPr>
              <a:t>months</a:t>
            </a:r>
            <a:r>
              <a:rPr lang="es-CO" sz="2000" b="1" u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000" b="1" u="none" dirty="0" err="1" smtClean="0">
                <a:solidFill>
                  <a:schemeClr val="accent1">
                    <a:lumMod val="50000"/>
                  </a:schemeClr>
                </a:solidFill>
              </a:rPr>
              <a:t>microprocessors</a:t>
            </a:r>
            <a:r>
              <a:rPr lang="es-CO" sz="2000" b="1" u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000" b="1" u="none" dirty="0" err="1" smtClean="0">
                <a:solidFill>
                  <a:schemeClr val="accent1">
                    <a:lumMod val="50000"/>
                  </a:schemeClr>
                </a:solidFill>
              </a:rPr>
              <a:t>double</a:t>
            </a:r>
            <a:r>
              <a:rPr lang="es-CO" sz="2000" b="1" u="none" dirty="0" smtClean="0">
                <a:solidFill>
                  <a:schemeClr val="accent1">
                    <a:lumMod val="50000"/>
                  </a:schemeClr>
                </a:solidFill>
              </a:rPr>
              <a:t> in  </a:t>
            </a:r>
            <a:r>
              <a:rPr lang="es-CO" sz="2000" b="1" u="none" dirty="0" err="1" smtClean="0">
                <a:solidFill>
                  <a:schemeClr val="accent1">
                    <a:lumMod val="50000"/>
                  </a:schemeClr>
                </a:solidFill>
              </a:rPr>
              <a:t>speed</a:t>
            </a:r>
            <a:r>
              <a:rPr lang="es-CO" sz="2000" b="1" u="none" dirty="0" smtClean="0">
                <a:solidFill>
                  <a:schemeClr val="accent1">
                    <a:lumMod val="50000"/>
                  </a:schemeClr>
                </a:solidFill>
              </a:rPr>
              <a:t>:       </a:t>
            </a:r>
            <a:r>
              <a:rPr lang="en-US" sz="2000" b="1" u="none" dirty="0" smtClean="0">
                <a:solidFill>
                  <a:schemeClr val="accent1">
                    <a:lumMod val="50000"/>
                  </a:schemeClr>
                </a:solidFill>
              </a:rPr>
              <a:t>Faster=Smaller</a:t>
            </a:r>
            <a:endParaRPr lang="en-US" sz="2000" b="1" u="none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14694" y="3492106"/>
            <a:ext cx="2629305" cy="3130308"/>
            <a:chOff x="3943" y="931"/>
            <a:chExt cx="1958" cy="2727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5" y="1379"/>
              <a:ext cx="1527" cy="1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662" y="931"/>
              <a:ext cx="49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3200" b="1" u="none" dirty="0"/>
                <a:t>?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3943" y="2974"/>
              <a:ext cx="1958" cy="6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s-CO" sz="1800" b="1" u="none" dirty="0" err="1" smtClean="0"/>
                <a:t>Atoms</a:t>
              </a:r>
              <a:r>
                <a:rPr lang="es-CO" sz="1800" b="1" u="none" dirty="0" smtClean="0"/>
                <a:t> </a:t>
              </a:r>
              <a:r>
                <a:rPr lang="es-CO" sz="1800" b="1" u="none" dirty="0"/>
                <a:t>~</a:t>
              </a:r>
            </a:p>
            <a:p>
              <a:r>
                <a:rPr lang="es-CO" sz="1800" b="1" u="none" dirty="0"/>
                <a:t> 0.0000000001 m</a:t>
              </a: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64608" y="3685002"/>
            <a:ext cx="2697569" cy="2993769"/>
            <a:chOff x="156" y="1042"/>
            <a:chExt cx="1930" cy="2386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" y="1305"/>
              <a:ext cx="1930" cy="1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56" y="3109"/>
              <a:ext cx="1536" cy="3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2000" b="1" u="none" dirty="0"/>
                <a:t>  ENIAC ~  </a:t>
              </a:r>
              <a:r>
                <a:rPr lang="es-CO" sz="2000" b="1" u="none" dirty="0" smtClean="0"/>
                <a:t>m</a:t>
              </a:r>
              <a:endParaRPr lang="es-CO" sz="2000" b="1" u="none" dirty="0"/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814" y="1042"/>
              <a:ext cx="70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1800" b="1" u="none" dirty="0"/>
                <a:t>1946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236767" y="3583172"/>
            <a:ext cx="3525540" cy="3274828"/>
            <a:chOff x="2077" y="1053"/>
            <a:chExt cx="2166" cy="2470"/>
          </a:xfrm>
        </p:grpSpPr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7" y="1339"/>
              <a:ext cx="1747" cy="1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819" y="1053"/>
              <a:ext cx="704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1800" b="1" u="none" dirty="0"/>
                <a:t>2000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113" y="3080"/>
              <a:ext cx="2130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1800" b="1" u="none" dirty="0"/>
                <a:t>Microchip ~ 0.000001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WordArt 5"/>
          <p:cNvSpPr>
            <a:spLocks noChangeArrowheads="1" noChangeShapeType="1" noTextEdit="1"/>
          </p:cNvSpPr>
          <p:nvPr/>
        </p:nvSpPr>
        <p:spPr bwMode="auto">
          <a:xfrm>
            <a:off x="277813" y="168275"/>
            <a:ext cx="8239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Quantum   </a:t>
            </a:r>
            <a:r>
              <a:rPr lang="es-E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Computer</a:t>
            </a:r>
            <a:r>
              <a:rPr lang="es-E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?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003" y="1169582"/>
            <a:ext cx="5648686" cy="363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1386" y="518868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technology  will reach a point where classical physics is no longer a suitable model for the laws of physics. We need quantum mechanics.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9863" y="4749421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845" y="2540758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720" y="1682708"/>
            <a:ext cx="6080646" cy="47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9493" y="791570"/>
            <a:ext cx="66055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dirty="0" smtClean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shade val="30000"/>
                        <a:satMod val="20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Quantum Weirdness</a:t>
            </a:r>
            <a:endParaRPr lang="en-US" sz="4400" dirty="0">
              <a:gradFill>
                <a:gsLst>
                  <a:gs pos="0">
                    <a:schemeClr val="tx1"/>
                  </a:gs>
                  <a:gs pos="100000">
                    <a:schemeClr val="bg1">
                      <a:shade val="3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974" y="3198168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weirdness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360613" y="17145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Bits and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Qubits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28578" y="1477926"/>
          <a:ext cx="78858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592" y="777921"/>
            <a:ext cx="8980227" cy="3521124"/>
          </a:xfrm>
          <a:prstGeom prst="rect">
            <a:avLst/>
          </a:prstGeom>
          <a:solidFill>
            <a:srgbClr val="D6EBFF">
              <a:alpha val="2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232329" y="4413507"/>
            <a:ext cx="8381114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none" dirty="0" smtClean="0"/>
              <a:t> A classical register with n bits can be in one of the </a:t>
            </a:r>
            <a:r>
              <a:rPr lang="es-CO" sz="2400" u="none" dirty="0" smtClean="0"/>
              <a:t>2</a:t>
            </a:r>
            <a:r>
              <a:rPr lang="es-CO" sz="2400" u="none" baseline="30000" dirty="0" smtClean="0"/>
              <a:t>n </a:t>
            </a:r>
            <a:r>
              <a:rPr lang="es-CO" sz="2400" u="none" dirty="0" smtClean="0"/>
              <a:t>posible </a:t>
            </a:r>
            <a:r>
              <a:rPr lang="es-CO" sz="2400" u="none" dirty="0" err="1" smtClean="0"/>
              <a:t>states</a:t>
            </a:r>
            <a:r>
              <a:rPr lang="es-CO" sz="2400" u="none" dirty="0" smtClean="0"/>
              <a:t>.</a:t>
            </a:r>
            <a:endParaRPr lang="es-CO" baseline="30000" dirty="0" smtClean="0"/>
          </a:p>
          <a:p>
            <a:pPr>
              <a:buFont typeface="Arial" pitchFamily="34" charset="0"/>
              <a:buChar char="•"/>
            </a:pPr>
            <a:r>
              <a:rPr lang="es-CO" sz="2400" u="none" dirty="0" smtClean="0"/>
              <a:t> A  quantum </a:t>
            </a:r>
            <a:r>
              <a:rPr lang="es-CO" sz="2400" u="none" dirty="0" err="1" smtClean="0"/>
              <a:t>register</a:t>
            </a:r>
            <a:r>
              <a:rPr lang="es-CO" sz="2400" u="none" dirty="0" smtClean="0"/>
              <a:t> can </a:t>
            </a:r>
            <a:r>
              <a:rPr lang="es-CO" sz="2400" u="none" dirty="0" err="1" smtClean="0"/>
              <a:t>be</a:t>
            </a:r>
            <a:r>
              <a:rPr lang="es-CO" sz="2400" u="none" dirty="0" smtClean="0"/>
              <a:t> in a </a:t>
            </a:r>
            <a:r>
              <a:rPr lang="es-CO" sz="2400" u="none" dirty="0" err="1" smtClean="0"/>
              <a:t>superposition</a:t>
            </a:r>
            <a:r>
              <a:rPr lang="es-CO" sz="2400" u="none" dirty="0" smtClean="0"/>
              <a:t> of ALL </a:t>
            </a:r>
            <a:r>
              <a:rPr lang="es-CO" dirty="0" smtClean="0"/>
              <a:t>2</a:t>
            </a:r>
            <a:r>
              <a:rPr lang="es-CO" baseline="30000" dirty="0" smtClean="0"/>
              <a:t>n </a:t>
            </a:r>
            <a:r>
              <a:rPr lang="es-CO" dirty="0" smtClean="0"/>
              <a:t>posible </a:t>
            </a:r>
            <a:r>
              <a:rPr lang="es-CO" dirty="0" err="1" smtClean="0"/>
              <a:t>states</a:t>
            </a:r>
            <a:r>
              <a:rPr lang="es-CO" dirty="0" smtClean="0"/>
              <a:t>.</a:t>
            </a:r>
            <a:r>
              <a:rPr lang="es-CO" sz="2400" u="none" dirty="0" smtClean="0"/>
              <a:t> </a:t>
            </a: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435041" y="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Bits and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Qubits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447" y="683967"/>
            <a:ext cx="8867553" cy="36009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    n                                </a:t>
            </a:r>
            <a:r>
              <a:rPr lang="es-CO" dirty="0" smtClean="0"/>
              <a:t>2</a:t>
            </a:r>
            <a:r>
              <a:rPr lang="es-CO" baseline="30000" dirty="0" smtClean="0"/>
              <a:t>n</a:t>
            </a:r>
            <a:endParaRPr lang="en-US" dirty="0" smtClean="0"/>
          </a:p>
          <a:p>
            <a:pPr lvl="0"/>
            <a:r>
              <a:rPr lang="en-US" dirty="0" smtClean="0"/>
              <a:t>2 bits                 4 states: 00</a:t>
            </a:r>
            <a:r>
              <a:rPr lang="en-US" dirty="0" smtClean="0">
                <a:sym typeface="Mathematica1Mono"/>
              </a:rPr>
              <a:t>,</a:t>
            </a:r>
            <a:r>
              <a:rPr lang="en-US" dirty="0" smtClean="0"/>
              <a:t> 01</a:t>
            </a:r>
            <a:r>
              <a:rPr lang="en-US" dirty="0" smtClean="0">
                <a:sym typeface="Mathematica1Mono"/>
              </a:rPr>
              <a:t>,</a:t>
            </a:r>
            <a:r>
              <a:rPr lang="en-US" dirty="0" smtClean="0"/>
              <a:t> 10</a:t>
            </a:r>
            <a:r>
              <a:rPr lang="en-US" dirty="0" smtClean="0">
                <a:sym typeface="Mathematica1Mono"/>
              </a:rPr>
              <a:t>,</a:t>
            </a:r>
            <a:r>
              <a:rPr lang="en-US" dirty="0" smtClean="0"/>
              <a:t> 11</a:t>
            </a:r>
          </a:p>
          <a:p>
            <a:r>
              <a:rPr lang="en-US" dirty="0" smtClean="0"/>
              <a:t>3 bits                 8 states</a:t>
            </a:r>
          </a:p>
          <a:p>
            <a:r>
              <a:rPr lang="en-US" dirty="0" smtClean="0"/>
              <a:t>10 bits               1024 states</a:t>
            </a:r>
          </a:p>
          <a:p>
            <a:r>
              <a:rPr lang="en-US" dirty="0" smtClean="0"/>
              <a:t>30 bits               1 073 741 824 states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500 bits            More than our estimate of the number  			of  atoms in the universe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001" y="1679945"/>
            <a:ext cx="4827660" cy="1861584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35041" y="0"/>
            <a:ext cx="450691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Quantum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Paralelism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47" y="1201479"/>
            <a:ext cx="8867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sz="2000" dirty="0" smtClean="0"/>
              <a:t>quantum computer can perform </a:t>
            </a:r>
            <a:r>
              <a:rPr lang="es-CO" sz="2000" dirty="0" smtClean="0"/>
              <a:t>2</a:t>
            </a:r>
            <a:r>
              <a:rPr lang="es-CO" sz="2000" baseline="30000" dirty="0" smtClean="0"/>
              <a:t>n </a:t>
            </a:r>
            <a:r>
              <a:rPr lang="es-CO" sz="2000" dirty="0" smtClean="0"/>
              <a:t> </a:t>
            </a:r>
            <a:r>
              <a:rPr lang="es-CO" sz="2000" dirty="0" err="1" smtClean="0"/>
              <a:t>operations</a:t>
            </a:r>
            <a:r>
              <a:rPr lang="es-CO" sz="2000" dirty="0" smtClean="0"/>
              <a:t> at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same</a:t>
            </a:r>
            <a:r>
              <a:rPr lang="es-CO" sz="2000" dirty="0" smtClean="0"/>
              <a:t> time </a:t>
            </a:r>
            <a:r>
              <a:rPr lang="es-CO" sz="2000" dirty="0" err="1" smtClean="0"/>
              <a:t>due</a:t>
            </a:r>
            <a:r>
              <a:rPr lang="es-CO" sz="2000" dirty="0" smtClean="0"/>
              <a:t>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superposition</a:t>
            </a:r>
            <a:r>
              <a:rPr lang="es-CO" sz="2000" dirty="0" smtClean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9852" y="3926958"/>
            <a:ext cx="830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However we get only one answer when we measure the result: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1679" y="4181328"/>
            <a:ext cx="1828232" cy="2665303"/>
            <a:chOff x="1221679" y="4181328"/>
            <a:chExt cx="1828232" cy="2665303"/>
          </a:xfrm>
        </p:grpSpPr>
        <p:sp>
          <p:nvSpPr>
            <p:cNvPr id="13" name="Explosion 2 12"/>
            <p:cNvSpPr/>
            <p:nvPr/>
          </p:nvSpPr>
          <p:spPr bwMode="auto">
            <a:xfrm rot="19394701">
              <a:off x="1221679" y="4181328"/>
              <a:ext cx="1828232" cy="2665303"/>
            </a:xfrm>
            <a:prstGeom prst="irregularSeal2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3740" y="4720856"/>
              <a:ext cx="9356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F[000] F[001] F[010] .          .              F[111]</a:t>
              </a:r>
              <a:r>
                <a:rPr lang="en-US" dirty="0" smtClean="0"/>
                <a:t>  </a:t>
              </a:r>
            </a:p>
          </p:txBody>
        </p:sp>
      </p:grp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883" y="4402785"/>
            <a:ext cx="1584252" cy="24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otched Right Arrow 14"/>
          <p:cNvSpPr/>
          <p:nvPr/>
        </p:nvSpPr>
        <p:spPr bwMode="auto">
          <a:xfrm>
            <a:off x="5805377" y="5146158"/>
            <a:ext cx="648586" cy="361507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1553" y="4965405"/>
            <a:ext cx="23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one answer F[</a:t>
            </a:r>
            <a:r>
              <a:rPr lang="en-US" dirty="0" err="1" smtClean="0"/>
              <a:t>a,b,c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379413" y="414338"/>
            <a:ext cx="8408987" cy="603567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340833" y="2357917"/>
            <a:ext cx="9432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15000"/>
              </a:spcBef>
              <a:buFont typeface="Arial" charset="0"/>
              <a:buChar char="•"/>
            </a:pPr>
            <a:r>
              <a:rPr lang="en-US" altLang="en-US" sz="2800" b="1" dirty="0">
                <a:latin typeface="Imprint MT Shadow" pitchFamily="82" charset="0"/>
              </a:rPr>
              <a:t>  </a:t>
            </a:r>
            <a:r>
              <a:rPr lang="en-US" altLang="en-US" sz="2800" b="1" dirty="0" smtClean="0">
                <a:latin typeface="Imprint MT Shadow" pitchFamily="82" charset="0"/>
              </a:rPr>
              <a:t>What is quantum information?</a:t>
            </a:r>
            <a:endParaRPr lang="en-US" altLang="en-US" sz="2800" b="1" dirty="0">
              <a:latin typeface="Imprint MT Shadow" pitchFamily="82" charset="0"/>
            </a:endParaRPr>
          </a:p>
          <a:p>
            <a:pPr marL="225425" indent="-225425">
              <a:spcBef>
                <a:spcPct val="15000"/>
              </a:spcBef>
              <a:buFontTx/>
              <a:buChar char="•"/>
            </a:pPr>
            <a:endParaRPr lang="en-US" altLang="en-US" sz="2800" b="1" dirty="0">
              <a:latin typeface="Imprint MT Shadow" pitchFamily="82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73480" y="4377882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sz="2800" dirty="0">
                <a:latin typeface="Goudy Old Style" pitchFamily="18" charset="0"/>
              </a:rPr>
              <a:t>  </a:t>
            </a:r>
            <a:r>
              <a:rPr lang="es-CO" sz="2800" b="1" dirty="0" smtClean="0">
                <a:latin typeface="Imprint MT Shadow" pitchFamily="82" charset="0"/>
              </a:rPr>
              <a:t>Quantum </a:t>
            </a:r>
            <a:r>
              <a:rPr lang="es-CO" sz="2800" b="1" dirty="0" err="1" smtClean="0">
                <a:latin typeface="Imprint MT Shadow" pitchFamily="82" charset="0"/>
              </a:rPr>
              <a:t>information</a:t>
            </a:r>
            <a:r>
              <a:rPr lang="es-CO" sz="2800" b="1" dirty="0" smtClean="0">
                <a:latin typeface="Imprint MT Shadow" pitchFamily="82" charset="0"/>
              </a:rPr>
              <a:t> </a:t>
            </a:r>
            <a:r>
              <a:rPr lang="es-CO" sz="2800" b="1" dirty="0" err="1" smtClean="0">
                <a:latin typeface="Imprint MT Shadow" pitchFamily="82" charset="0"/>
              </a:rPr>
              <a:t>with</a:t>
            </a:r>
            <a:r>
              <a:rPr lang="es-CO" sz="2800" b="1" dirty="0" smtClean="0">
                <a:latin typeface="Imprint MT Shadow" pitchFamily="82" charset="0"/>
              </a:rPr>
              <a:t> ultra-</a:t>
            </a:r>
            <a:r>
              <a:rPr lang="es-CO" sz="2800" b="1" dirty="0" err="1" smtClean="0">
                <a:latin typeface="Imprint MT Shadow" pitchFamily="82" charset="0"/>
              </a:rPr>
              <a:t>cold</a:t>
            </a:r>
            <a:r>
              <a:rPr lang="es-CO" sz="2800" b="1" dirty="0" smtClean="0">
                <a:latin typeface="Imprint MT Shadow" pitchFamily="82" charset="0"/>
              </a:rPr>
              <a:t> </a:t>
            </a:r>
            <a:r>
              <a:rPr lang="es-CO" sz="2800" b="1" dirty="0" err="1" smtClean="0">
                <a:latin typeface="Imprint MT Shadow" pitchFamily="82" charset="0"/>
              </a:rPr>
              <a:t>atoms</a:t>
            </a:r>
            <a:endParaRPr lang="es-CO" sz="2800" b="1" dirty="0">
              <a:latin typeface="Goudy Old Style" pitchFamily="18" charset="0"/>
            </a:endParaRPr>
          </a:p>
        </p:txBody>
      </p:sp>
      <p:sp>
        <p:nvSpPr>
          <p:cNvPr id="12294" name="WordArt 2"/>
          <p:cNvSpPr>
            <a:spLocks noChangeArrowheads="1" noChangeShapeType="1" noTextEdit="1"/>
          </p:cNvSpPr>
          <p:nvPr/>
        </p:nvSpPr>
        <p:spPr bwMode="auto">
          <a:xfrm>
            <a:off x="2730500" y="571500"/>
            <a:ext cx="3271838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Outline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357667" y="1357275"/>
            <a:ext cx="9432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15000"/>
              </a:spcBef>
              <a:buFontTx/>
              <a:buChar char="•"/>
            </a:pPr>
            <a:r>
              <a:rPr lang="en-US" altLang="en-US" sz="2800" b="1" dirty="0">
                <a:latin typeface="Goudy Old Style" pitchFamily="18" charset="0"/>
              </a:rPr>
              <a:t> </a:t>
            </a:r>
            <a:r>
              <a:rPr lang="en-US" altLang="en-US" dirty="0"/>
              <a:t> </a:t>
            </a:r>
            <a:r>
              <a:rPr lang="en-US" altLang="en-US" sz="2800" b="1" dirty="0" smtClean="0">
                <a:latin typeface="Imprint MT Shadow" pitchFamily="82" charset="0"/>
              </a:rPr>
              <a:t>What are ultra-cold atoms?</a:t>
            </a:r>
            <a:endParaRPr lang="en-US" altLang="en-US" sz="2800" b="1" dirty="0">
              <a:latin typeface="Imprint MT Shadow" pitchFamily="82" charset="0"/>
            </a:endParaRPr>
          </a:p>
          <a:p>
            <a:pPr marL="225425" indent="-225425">
              <a:spcBef>
                <a:spcPct val="15000"/>
              </a:spcBef>
            </a:pPr>
            <a:endParaRPr lang="en-US" altLang="en-US" sz="2800" b="1" dirty="0">
              <a:latin typeface="Imprint MT Shadow" pitchFamily="82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55009" y="3275862"/>
            <a:ext cx="9432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15000"/>
              </a:spcBef>
              <a:buFont typeface="Arial" charset="0"/>
              <a:buChar char="•"/>
            </a:pPr>
            <a:r>
              <a:rPr lang="en-US" altLang="en-US" sz="2800" b="1" dirty="0">
                <a:latin typeface="Imprint MT Shadow" pitchFamily="82" charset="0"/>
              </a:rPr>
              <a:t>  </a:t>
            </a:r>
            <a:r>
              <a:rPr lang="en-US" altLang="en-US" sz="2800" b="1" dirty="0" smtClean="0">
                <a:latin typeface="Imprint MT Shadow" pitchFamily="82" charset="0"/>
              </a:rPr>
              <a:t>What do we need to build a quantum computer?</a:t>
            </a:r>
            <a:endParaRPr lang="en-US" altLang="en-US" sz="2800" b="1" dirty="0">
              <a:latin typeface="Imprint MT Shadow" pitchFamily="82" charset="0"/>
            </a:endParaRPr>
          </a:p>
          <a:p>
            <a:pPr marL="225425" indent="-225425">
              <a:spcBef>
                <a:spcPct val="15000"/>
              </a:spcBef>
              <a:buFontTx/>
              <a:buChar char="•"/>
            </a:pPr>
            <a:endParaRPr lang="en-US" altLang="en-US" sz="2800" b="1" dirty="0">
              <a:latin typeface="Imprint MT Shadow" pitchFamily="82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13230" y="5529743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sz="2800" dirty="0">
                <a:latin typeface="Goudy Old Style" pitchFamily="18" charset="0"/>
              </a:rPr>
              <a:t>  </a:t>
            </a:r>
            <a:r>
              <a:rPr lang="es-CO" sz="2800" b="1" dirty="0" smtClean="0">
                <a:latin typeface="Imprint MT Shadow" pitchFamily="82" charset="0"/>
              </a:rPr>
              <a:t>Outlook</a:t>
            </a:r>
            <a:endParaRPr lang="es-CO" sz="2800" b="1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autoUpdateAnimBg="0"/>
      <p:bldP spid="3110" grpId="0"/>
      <p:bldP spid="3111" grpId="0" autoUpdateAnimBg="0"/>
      <p:bldP spid="8" grpId="0" autoUpdateAnimBg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000" y="288828"/>
            <a:ext cx="1846000" cy="24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41721" y="0"/>
            <a:ext cx="540023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Quantum Measurement 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288" y="3125973"/>
            <a:ext cx="7347098" cy="3046988"/>
          </a:xfrm>
          <a:prstGeom prst="rect">
            <a:avLst/>
          </a:prstGeom>
          <a:solidFill>
            <a:srgbClr val="92D050">
              <a:alpha val="4117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Qubit</a:t>
            </a:r>
            <a:r>
              <a:rPr lang="en-US" dirty="0" smtClean="0"/>
              <a:t>: Probabilistic     |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=a |0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+b |1</a:t>
            </a:r>
            <a:r>
              <a:rPr lang="en-US" dirty="0" smtClean="0">
                <a:sym typeface="Mathematica1Mono"/>
              </a:rPr>
              <a:t></a:t>
            </a:r>
            <a:endParaRPr lang="en-US" dirty="0" smtClean="0"/>
          </a:p>
          <a:p>
            <a:r>
              <a:rPr lang="en-US" dirty="0" smtClean="0"/>
              <a:t>We get either |0</a:t>
            </a:r>
            <a:r>
              <a:rPr lang="en-US" dirty="0" smtClean="0">
                <a:sym typeface="Mathematica1Mono"/>
              </a:rPr>
              <a:t>  </a:t>
            </a:r>
            <a:r>
              <a:rPr lang="en-US" dirty="0" smtClean="0"/>
              <a:t>or |1</a:t>
            </a:r>
            <a:r>
              <a:rPr lang="en-US" dirty="0" smtClean="0">
                <a:sym typeface="Mathematica1Mono"/>
              </a:rPr>
              <a:t>  </a:t>
            </a:r>
            <a:r>
              <a:rPr lang="en-US" dirty="0" smtClean="0"/>
              <a:t>with corresponding</a:t>
            </a:r>
          </a:p>
          <a:p>
            <a:r>
              <a:rPr lang="en-US" dirty="0" smtClean="0"/>
              <a:t>probabilities |a|</a:t>
            </a:r>
            <a:r>
              <a:rPr lang="en-US" baseline="30000" dirty="0" smtClean="0"/>
              <a:t>2</a:t>
            </a:r>
            <a:r>
              <a:rPr lang="en-US" dirty="0" smtClean="0"/>
              <a:t>  and |b|</a:t>
            </a:r>
            <a:r>
              <a:rPr lang="en-US" baseline="30000" dirty="0" smtClean="0"/>
              <a:t>2</a:t>
            </a:r>
            <a:r>
              <a:rPr lang="en-US" dirty="0" smtClean="0"/>
              <a:t>     |a|</a:t>
            </a:r>
            <a:r>
              <a:rPr lang="en-US" baseline="30000" dirty="0" smtClean="0"/>
              <a:t>2</a:t>
            </a:r>
            <a:r>
              <a:rPr lang="en-US" dirty="0" smtClean="0"/>
              <a:t>+|b|</a:t>
            </a:r>
            <a:r>
              <a:rPr lang="en-US" baseline="30000" dirty="0" smtClean="0"/>
              <a:t>2</a:t>
            </a:r>
            <a:r>
              <a:rPr lang="en-US" dirty="0" smtClean="0"/>
              <a:t>=1</a:t>
            </a:r>
          </a:p>
          <a:p>
            <a:r>
              <a:rPr lang="en-US" dirty="0" smtClean="0"/>
              <a:t>The measurement changes the state of the </a:t>
            </a:r>
            <a:r>
              <a:rPr lang="en-US" dirty="0" err="1" smtClean="0"/>
              <a:t>qubit</a:t>
            </a:r>
            <a:r>
              <a:rPr lang="en-US" dirty="0" smtClean="0"/>
              <a:t>!</a:t>
            </a:r>
          </a:p>
          <a:p>
            <a:r>
              <a:rPr lang="en-US" dirty="0" smtClean="0"/>
              <a:t>         			|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</a:t>
            </a:r>
            <a:r>
              <a:rPr lang="en-US" dirty="0" smtClean="0"/>
              <a:t> |0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 or |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</a:t>
            </a:r>
            <a:r>
              <a:rPr lang="en-US" dirty="0" smtClean="0"/>
              <a:t> |1</a:t>
            </a:r>
            <a:r>
              <a:rPr lang="en-US" dirty="0" smtClean="0">
                <a:sym typeface="Mathematica1Mono"/>
              </a:rPr>
              <a:t>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098" y="946298"/>
            <a:ext cx="6698511" cy="1569660"/>
          </a:xfrm>
          <a:prstGeom prst="rect">
            <a:avLst/>
          </a:prstGeom>
          <a:solidFill>
            <a:srgbClr val="FFD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Classical bit: Deterministic. We can find out if it is in state 0 or 1 and the  measurement will not change the state of the bit.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41721" y="0"/>
            <a:ext cx="540023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What should we do? 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258726" y="361507"/>
          <a:ext cx="921488" cy="1918370"/>
        </p:xfrm>
        <a:graphic>
          <a:graphicData uri="http://schemas.openxmlformats.org/presentationml/2006/ole">
            <p:oleObj spid="_x0000_s35842" name="Imagen" r:id="rId3" imgW="1295640" imgH="393408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0214" y="1041990"/>
            <a:ext cx="833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Strategy:   Develop quantum algorithms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5999" y="797511"/>
            <a:ext cx="6411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1115" y="4901610"/>
            <a:ext cx="771923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Use entanglement: measurement of states can be highly correlated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597" y="1529537"/>
            <a:ext cx="2962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5423" y="2721935"/>
            <a:ext cx="7697972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 Use superposition to calculate 2</a:t>
            </a:r>
            <a:r>
              <a:rPr lang="en-US" baseline="30000" dirty="0" smtClean="0"/>
              <a:t>n</a:t>
            </a:r>
            <a:r>
              <a:rPr lang="en-US" dirty="0" smtClean="0"/>
              <a:t> values of function simultaneously and do not read out the result until a useful </a:t>
            </a:r>
            <a:r>
              <a:rPr lang="en-US" dirty="0" err="1" smtClean="0"/>
              <a:t>outout</a:t>
            </a:r>
            <a:r>
              <a:rPr lang="en-US" dirty="0" smtClean="0"/>
              <a:t> is expected with reasonably high  probability.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767" y="213130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FF3300"/>
                </a:solidFill>
                <a:latin typeface="Times New Roman" pitchFamily="18" charset="0"/>
              </a:rPr>
              <a:t>Quantum entanglement: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Is a quantum phenomenon in which the quantum states of two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or more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objects have to be described with reference to each other.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0372" y="3507949"/>
            <a:ext cx="210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Entanglement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127102" y="3787643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83712" y="3573811"/>
            <a:ext cx="656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Correlation between observable physical properties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835399" y="4148265"/>
            <a:ext cx="5608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e.g</a:t>
            </a:r>
            <a:r>
              <a:rPr lang="en-US" dirty="0" smtClean="0">
                <a:latin typeface="+mj-lt"/>
              </a:rPr>
              <a:t>.    </a:t>
            </a:r>
            <a:r>
              <a:rPr lang="en-US" dirty="0" smtClean="0"/>
              <a:t>|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=( |0</a:t>
            </a:r>
            <a:r>
              <a:rPr lang="en-US" baseline="-25000" dirty="0" smtClean="0"/>
              <a:t>A</a:t>
            </a:r>
            <a:r>
              <a:rPr lang="en-US" dirty="0" smtClean="0"/>
              <a:t> 0</a:t>
            </a:r>
            <a:r>
              <a:rPr lang="en-US" baseline="-25000" dirty="0" smtClean="0"/>
              <a:t>B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+ |1</a:t>
            </a:r>
            <a:r>
              <a:rPr lang="en-US" baseline="-25000" dirty="0" smtClean="0"/>
              <a:t>A</a:t>
            </a:r>
            <a:r>
              <a:rPr lang="en-US" dirty="0" smtClean="0"/>
              <a:t> 1</a:t>
            </a:r>
            <a:r>
              <a:rPr lang="en-US" baseline="-25000" dirty="0" smtClean="0"/>
              <a:t>B</a:t>
            </a:r>
            <a:r>
              <a:rPr lang="en-US" dirty="0" smtClean="0">
                <a:sym typeface="Mathematica1Mono"/>
              </a:rPr>
              <a:t>)/</a:t>
            </a:r>
            <a:r>
              <a:rPr lang="en-US" dirty="0" smtClean="0">
                <a:latin typeface="Arial"/>
                <a:cs typeface="Arial"/>
                <a:sym typeface="Mathematica1Mono"/>
              </a:rPr>
              <a:t>√2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648155" y="5998034"/>
            <a:ext cx="1003300" cy="711200"/>
            <a:chOff x="2944" y="1864"/>
            <a:chExt cx="632" cy="448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944" y="1888"/>
              <a:ext cx="632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2984" y="1864"/>
              <a:ext cx="56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252483" y="6027003"/>
            <a:ext cx="3625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Product states are not entangled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403007" y="6076303"/>
            <a:ext cx="3192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|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=|0 0</a:t>
            </a:r>
            <a:r>
              <a:rPr lang="en-US" dirty="0" smtClean="0">
                <a:sym typeface="Mathematica1Mono"/>
              </a:rPr>
              <a:t>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1541721" y="0"/>
            <a:ext cx="540023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Entanglement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982" y="723022"/>
            <a:ext cx="8623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Lucida Bright" pitchFamily="18" charset="0"/>
              </a:rPr>
              <a:t>“Spooky action at a distance” </a:t>
            </a:r>
            <a:r>
              <a:rPr lang="en-US" dirty="0" smtClean="0">
                <a:latin typeface="Lucida Bright" pitchFamily="18" charset="0"/>
              </a:rPr>
              <a:t>- A. Einstein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Lucida Bright" pitchFamily="18" charset="0"/>
              </a:rPr>
              <a:t> “ The most fundamental issue in quantum mechanics” </a:t>
            </a:r>
            <a:r>
              <a:rPr lang="en-US" dirty="0" smtClean="0">
                <a:latin typeface="Lucida Bright" pitchFamily="18" charset="0"/>
              </a:rPr>
              <a:t>–E. Schrödinger  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85" y="4222566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58" y="4589942"/>
            <a:ext cx="3267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12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72770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172475846743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9216" y="5295349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198043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36512" y="3102652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870901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720" y="2047183"/>
            <a:ext cx="4111388" cy="41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04716" y="0"/>
            <a:ext cx="857079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Public   Cryptographic Systems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558" y="846161"/>
            <a:ext cx="719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mathematical hard problems: factoring a large number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23880" y="5657671"/>
            <a:ext cx="19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privately with Bob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1632801" y="0"/>
            <a:ext cx="5395321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Advantages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23432" y="4722922"/>
            <a:ext cx="1150938" cy="1527175"/>
            <a:chOff x="640" y="2797"/>
            <a:chExt cx="725" cy="962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0" y="3176"/>
              <a:ext cx="725" cy="583"/>
              <a:chOff x="1169" y="3021"/>
              <a:chExt cx="990" cy="930"/>
            </a:xfrm>
          </p:grpSpPr>
          <p:pic>
            <p:nvPicPr>
              <p:cNvPr id="198664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9" y="3021"/>
                <a:ext cx="990" cy="930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472" y="3336"/>
                <a:ext cx="439" cy="101"/>
                <a:chOff x="2386" y="3163"/>
                <a:chExt cx="439" cy="101"/>
              </a:xfrm>
            </p:grpSpPr>
            <p:sp>
              <p:nvSpPr>
                <p:cNvPr id="198665" name="Rectangle 9"/>
                <p:cNvSpPr>
                  <a:spLocks noChangeArrowheads="1"/>
                </p:cNvSpPr>
                <p:nvPr/>
              </p:nvSpPr>
              <p:spPr bwMode="auto">
                <a:xfrm>
                  <a:off x="2386" y="3163"/>
                  <a:ext cx="439" cy="101"/>
                </a:xfrm>
                <a:prstGeom prst="rect">
                  <a:avLst/>
                </a:prstGeom>
                <a:solidFill>
                  <a:srgbClr val="0099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8668" name="AutoShape 12"/>
                <p:cNvSpPr>
                  <a:spLocks/>
                </p:cNvSpPr>
                <p:nvPr/>
              </p:nvSpPr>
              <p:spPr bwMode="auto">
                <a:xfrm rot="-5400000">
                  <a:off x="2578" y="3008"/>
                  <a:ext cx="46" cy="403"/>
                </a:xfrm>
                <a:prstGeom prst="rightBracket">
                  <a:avLst>
                    <a:gd name="adj" fmla="val 7300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8673" name="Text Box 17"/>
            <p:cNvSpPr txBox="1">
              <a:spLocks noChangeArrowheads="1"/>
            </p:cNvSpPr>
            <p:nvPr/>
          </p:nvSpPr>
          <p:spPr bwMode="auto">
            <a:xfrm>
              <a:off x="753" y="2797"/>
              <a:ext cx="512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CO" sz="4000" b="1" u="none" dirty="0"/>
            </a:p>
          </p:txBody>
        </p:sp>
      </p:grpSp>
      <p:pic>
        <p:nvPicPr>
          <p:cNvPr id="19867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629" y="5252927"/>
            <a:ext cx="1150938" cy="925512"/>
          </a:xfrm>
          <a:prstGeom prst="rect">
            <a:avLst/>
          </a:prstGeom>
          <a:solidFill>
            <a:srgbClr val="3366CC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81366" y="1482794"/>
            <a:ext cx="8644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Shor's</a:t>
            </a:r>
            <a:r>
              <a:rPr lang="en-US" dirty="0" smtClean="0"/>
              <a:t> algorithms (1994) allows solving factoring problems which enables a quantum computer to break public key cryptosystems.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7683" y="4412671"/>
            <a:ext cx="325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78423" y="4290211"/>
            <a:ext cx="325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801" y="4289129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loud Callout 22"/>
          <p:cNvSpPr/>
          <p:nvPr/>
        </p:nvSpPr>
        <p:spPr bwMode="auto">
          <a:xfrm>
            <a:off x="1831501" y="4082902"/>
            <a:ext cx="2009553" cy="1329070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147" y="4238295"/>
            <a:ext cx="839197" cy="9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loud Callout 24"/>
          <p:cNvSpPr/>
          <p:nvPr/>
        </p:nvSpPr>
        <p:spPr bwMode="auto">
          <a:xfrm>
            <a:off x="5989674" y="3916326"/>
            <a:ext cx="2091070" cy="1708297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193" y="6232562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172475846743=?x?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05283" y="6221189"/>
            <a:ext cx="5006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172475846743=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74349" y="6200678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870901 x198043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5" grpId="0" animBg="1"/>
      <p:bldP spid="18" grpId="0"/>
      <p:bldP spid="19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460310" y="3368131"/>
            <a:ext cx="5864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CO" sz="2400" u="none" dirty="0"/>
              <a:t> </a:t>
            </a:r>
            <a:r>
              <a:rPr lang="en-US" sz="2400" u="none" dirty="0" smtClean="0">
                <a:cs typeface="Times New Roman" pitchFamily="18" charset="0"/>
              </a:rPr>
              <a:t>Neutral atoms</a:t>
            </a:r>
            <a:endParaRPr lang="es-CO" sz="2400" u="none" dirty="0"/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1596788" y="1652706"/>
            <a:ext cx="452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CO" sz="2400" u="none" dirty="0"/>
              <a:t> </a:t>
            </a:r>
            <a:r>
              <a:rPr lang="es-CO" dirty="0" err="1" smtClean="0"/>
              <a:t>Trapped</a:t>
            </a:r>
            <a:r>
              <a:rPr lang="es-CO" dirty="0" smtClean="0"/>
              <a:t> </a:t>
            </a:r>
            <a:r>
              <a:rPr lang="es-CO" dirty="0" err="1" smtClean="0"/>
              <a:t>ions</a:t>
            </a:r>
            <a:endParaRPr lang="es-CO" sz="2400" u="none" dirty="0"/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0" y="4749800"/>
            <a:ext cx="586422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CO" sz="2400" u="none" dirty="0"/>
              <a:t> </a:t>
            </a:r>
            <a:r>
              <a:rPr lang="es-CO" sz="2400" u="none" dirty="0" err="1" smtClean="0"/>
              <a:t>Electrons</a:t>
            </a:r>
            <a:r>
              <a:rPr lang="es-CO" sz="2400" u="none" dirty="0" smtClean="0"/>
              <a:t> in </a:t>
            </a:r>
            <a:r>
              <a:rPr lang="es-CO" sz="2400" u="none" dirty="0" err="1" smtClean="0"/>
              <a:t>semiconductors</a:t>
            </a:r>
            <a:endParaRPr lang="es-CO" sz="2400" u="none" dirty="0" smtClean="0"/>
          </a:p>
          <a:p>
            <a:pPr algn="l">
              <a:buFont typeface="Wingdings" pitchFamily="2" charset="2"/>
              <a:buChar char="ü"/>
            </a:pPr>
            <a:endParaRPr lang="es-CO" dirty="0" smtClean="0"/>
          </a:p>
          <a:p>
            <a:pPr algn="l">
              <a:buFont typeface="Wingdings" pitchFamily="2" charset="2"/>
              <a:buChar char="ü"/>
            </a:pPr>
            <a:r>
              <a:rPr lang="es-CO" sz="2400" u="none" dirty="0" err="1" smtClean="0"/>
              <a:t>Many</a:t>
            </a:r>
            <a:r>
              <a:rPr lang="es-CO" sz="2400" u="none" dirty="0" smtClean="0"/>
              <a:t> </a:t>
            </a:r>
            <a:r>
              <a:rPr lang="es-CO" sz="2400" u="none" dirty="0" err="1" smtClean="0"/>
              <a:t>others</a:t>
            </a:r>
            <a:r>
              <a:rPr lang="es-CO" sz="2400" u="none" dirty="0" smtClean="0"/>
              <a:t>…..</a:t>
            </a:r>
            <a:endParaRPr lang="es-CO" sz="2400" u="none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907627" y="3060220"/>
            <a:ext cx="3727450" cy="1727200"/>
            <a:chOff x="3090" y="2423"/>
            <a:chExt cx="1636" cy="113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090" y="2423"/>
              <a:ext cx="1636" cy="1134"/>
              <a:chOff x="3328" y="2423"/>
              <a:chExt cx="1636" cy="1134"/>
            </a:xfrm>
          </p:grpSpPr>
          <p:pic>
            <p:nvPicPr>
              <p:cNvPr id="197654" name="Picture 2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82" y="2449"/>
                <a:ext cx="1482" cy="1086"/>
              </a:xfrm>
              <a:prstGeom prst="rect">
                <a:avLst/>
              </a:prstGeom>
              <a:noFill/>
            </p:spPr>
          </p:pic>
          <p:sp>
            <p:nvSpPr>
              <p:cNvPr id="197655" name="Rectangle 23"/>
              <p:cNvSpPr>
                <a:spLocks noChangeArrowheads="1"/>
              </p:cNvSpPr>
              <p:nvPr/>
            </p:nvSpPr>
            <p:spPr bwMode="auto">
              <a:xfrm>
                <a:off x="3328" y="2423"/>
                <a:ext cx="165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3337" y="2432"/>
              <a:ext cx="137" cy="11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658" name="Rectangle 26"/>
          <p:cNvSpPr>
            <a:spLocks noChangeArrowheads="1"/>
          </p:cNvSpPr>
          <p:nvPr/>
        </p:nvSpPr>
        <p:spPr bwMode="auto">
          <a:xfrm>
            <a:off x="5994400" y="49641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766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288" y="4886018"/>
            <a:ext cx="3232150" cy="1727200"/>
          </a:xfrm>
          <a:prstGeom prst="rect">
            <a:avLst/>
          </a:prstGeom>
          <a:noFill/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42754" y="1199828"/>
            <a:ext cx="3544703" cy="1674295"/>
            <a:chOff x="1915" y="1108"/>
            <a:chExt cx="2035" cy="1212"/>
          </a:xfrm>
        </p:grpSpPr>
        <p:pic>
          <p:nvPicPr>
            <p:cNvPr id="19764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5" y="1212"/>
              <a:ext cx="720" cy="1023"/>
            </a:xfrm>
            <a:prstGeom prst="rect">
              <a:avLst/>
            </a:prstGeom>
            <a:noFill/>
          </p:spPr>
        </p:pic>
        <p:pic>
          <p:nvPicPr>
            <p:cNvPr id="19765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7" y="1108"/>
              <a:ext cx="1183" cy="1212"/>
            </a:xfrm>
            <a:prstGeom prst="rect">
              <a:avLst/>
            </a:prstGeom>
            <a:noFill/>
          </p:spPr>
        </p:pic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>
              <a:off x="2259" y="1883"/>
              <a:ext cx="503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 flipV="1">
              <a:off x="2250" y="1234"/>
              <a:ext cx="457" cy="5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1637414" y="265814"/>
            <a:ext cx="5400232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Different physical setups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build="allAtOnce"/>
      <p:bldP spid="197642" grpId="0"/>
      <p:bldP spid="1976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41721" y="233916"/>
            <a:ext cx="5400232" cy="542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Requirements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191" y="861237"/>
            <a:ext cx="630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DiVincenzo</a:t>
            </a:r>
            <a:r>
              <a:rPr lang="en-US" dirty="0" smtClean="0"/>
              <a:t> criteria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3766" y="1614560"/>
            <a:ext cx="7899991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1. Scalable array of well defined </a:t>
            </a:r>
            <a:r>
              <a:rPr lang="en-US" dirty="0" err="1" smtClean="0">
                <a:solidFill>
                  <a:srgbClr val="FF0000"/>
                </a:solidFill>
              </a:rPr>
              <a:t>qubits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2.  </a:t>
            </a:r>
            <a:r>
              <a:rPr lang="en-US" dirty="0" smtClean="0">
                <a:solidFill>
                  <a:srgbClr val="FF0000"/>
                </a:solidFill>
              </a:rPr>
              <a:t>Initialization: </a:t>
            </a:r>
            <a:r>
              <a:rPr lang="en-US" dirty="0" smtClean="0"/>
              <a:t>ability to prepare one certain state</a:t>
            </a:r>
          </a:p>
          <a:p>
            <a:r>
              <a:rPr lang="en-US" dirty="0" smtClean="0"/>
              <a:t>    repeatedly on demand. </a:t>
            </a:r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Universal set of quantum gates</a:t>
            </a:r>
            <a:r>
              <a:rPr lang="en-US" dirty="0" smtClean="0"/>
              <a:t>: A system in which </a:t>
            </a:r>
            <a:r>
              <a:rPr lang="en-US" dirty="0" err="1" smtClean="0"/>
              <a:t>qubits</a:t>
            </a:r>
            <a:r>
              <a:rPr lang="en-US" dirty="0" smtClean="0"/>
              <a:t> can be made to evolve as desired.</a:t>
            </a:r>
          </a:p>
          <a:p>
            <a:r>
              <a:rPr lang="en-US" dirty="0" smtClean="0"/>
              <a:t>4.  </a:t>
            </a:r>
            <a:r>
              <a:rPr lang="en-US" dirty="0" smtClean="0">
                <a:solidFill>
                  <a:srgbClr val="FF0000"/>
                </a:solidFill>
              </a:rPr>
              <a:t>Long relevant </a:t>
            </a:r>
            <a:r>
              <a:rPr lang="en-US" dirty="0" err="1" smtClean="0">
                <a:solidFill>
                  <a:srgbClr val="FF0000"/>
                </a:solidFill>
              </a:rPr>
              <a:t>decoherence</a:t>
            </a:r>
            <a:r>
              <a:rPr lang="en-US" dirty="0" smtClean="0">
                <a:solidFill>
                  <a:srgbClr val="FF0000"/>
                </a:solidFill>
              </a:rPr>
              <a:t> times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Ability to efficiently </a:t>
            </a:r>
            <a:r>
              <a:rPr lang="en-US" dirty="0" smtClean="0">
                <a:solidFill>
                  <a:srgbClr val="FF0000"/>
                </a:solidFill>
              </a:rPr>
              <a:t>read out </a:t>
            </a:r>
            <a:r>
              <a:rPr lang="en-US" dirty="0" smtClean="0"/>
              <a:t>the result.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63256" y="839972"/>
            <a:ext cx="3200400" cy="3200400"/>
            <a:chOff x="1796902" y="1818167"/>
            <a:chExt cx="3200400" cy="3200400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796902" y="1818167"/>
              <a:ext cx="3200400" cy="3200400"/>
            </a:xfrm>
            <a:prstGeom prst="ellipse">
              <a:avLst/>
            </a:prstGeom>
            <a:gradFill rotWithShape="1">
              <a:gsLst>
                <a:gs pos="0">
                  <a:srgbClr val="0066FF">
                    <a:alpha val="76999"/>
                  </a:srgb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434854" y="2349796"/>
              <a:ext cx="1945758" cy="19476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810547" y="2725489"/>
              <a:ext cx="1188720" cy="118872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796625" y="248463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32297" y="3104707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246474" y="3225210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388241" y="3154326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338622" y="2987749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395330" y="3267740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94571" y="3079886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41721" y="233916"/>
            <a:ext cx="5400232" cy="542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1. Well Defined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Qubits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90485" y="864782"/>
            <a:ext cx="3200400" cy="3200400"/>
            <a:chOff x="1796902" y="1818167"/>
            <a:chExt cx="3200400" cy="3200400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1796902" y="1818167"/>
              <a:ext cx="3200400" cy="3200400"/>
            </a:xfrm>
            <a:prstGeom prst="ellipse">
              <a:avLst/>
            </a:prstGeom>
            <a:gradFill rotWithShape="1">
              <a:gsLst>
                <a:gs pos="0">
                  <a:srgbClr val="0066FF">
                    <a:alpha val="76999"/>
                  </a:srgb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434854" y="2349796"/>
              <a:ext cx="1945758" cy="19476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10547" y="2725489"/>
              <a:ext cx="1188720" cy="118872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81689" y="2941849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232297" y="3104707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46474" y="3225210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388241" y="3154326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338622" y="2987749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395330" y="3267740"/>
              <a:ext cx="182880" cy="18288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94571" y="3079886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187893" y="1458228"/>
            <a:ext cx="46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|1</a:t>
            </a:r>
            <a:r>
              <a:rPr lang="en-US" dirty="0" smtClean="0">
                <a:sym typeface="Mathematica1Mono"/>
              </a:rPr>
              <a:t>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228804" y="1344815"/>
            <a:ext cx="46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|0</a:t>
            </a:r>
            <a:r>
              <a:rPr lang="en-US" dirty="0" smtClean="0">
                <a:sym typeface="Mathematica1Mono"/>
              </a:rPr>
              <a:t>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75" y="875413"/>
            <a:ext cx="474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Internal atomic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4210512"/>
            <a:ext cx="78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Different </a:t>
            </a:r>
            <a:r>
              <a:rPr lang="en-US" dirty="0" err="1" smtClean="0"/>
              <a:t>vibrational</a:t>
            </a:r>
            <a:r>
              <a:rPr lang="en-US" dirty="0" smtClean="0"/>
              <a:t> levels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22" y="5386297"/>
            <a:ext cx="2060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1542311" y="4800416"/>
            <a:ext cx="46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|1</a:t>
            </a:r>
            <a:r>
              <a:rPr lang="en-US" dirty="0" smtClean="0">
                <a:sym typeface="Mathematica1Mono"/>
              </a:rPr>
              <a:t>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511" y="5453636"/>
            <a:ext cx="225783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0" y="5760549"/>
            <a:ext cx="473806" cy="4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096" y="5441783"/>
            <a:ext cx="473806" cy="4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001977" y="4803961"/>
            <a:ext cx="46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|0</a:t>
            </a:r>
            <a:r>
              <a:rPr lang="en-US" dirty="0" smtClean="0">
                <a:sym typeface="Mathematica1Mono"/>
              </a:rPr>
              <a:t>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2140" y="3484142"/>
            <a:ext cx="853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Internal states are well understood: </a:t>
            </a:r>
            <a:r>
              <a:rPr lang="en-US" sz="2000" dirty="0" smtClean="0"/>
              <a:t>atomic spectroscopy &amp; atomic clocks.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3.29325E-6 C 0.01216 0.02729 0.01389 0.04718 0.01563 0.04718 C 0.01754 0.04718 0.0191 0.02729 0.01945 -3.29325E-6 C 0.02032 0.02729 0.02171 0.04718 0.02362 0.04718 C 0.02535 0.04718 0.02691 0.02729 0.02744 -3.29325E-6 C 0.02813 0.02729 0.02969 0.04718 0.03143 0.04718 C 0.03316 0.04718 0.03507 0.02729 0.03542 -3.29325E-6 C 0.03612 0.02729 0.0375 0.04718 0.03959 0.04718 C 0.04115 0.04718 0.04271 0.02729 0.04341 -3.29325E-6 C 0.04393 0.02729 0.04566 0.04718 0.0474 0.04718 C 0.04914 0.04718 0.0507 0.02729 0.05122 -3.29325E-6 C 0.05209 0.02729 0.05348 0.04718 0.05521 0.04718 C 0.05712 0.04718 0.05851 0.02729 0.05938 -3.29325E-6 C 0.05973 0.02729 0.06129 0.04718 0.0632 0.04718 C 0.06494 0.04718 0.06667 0.02729 0.06719 -3.29325E-6 C 0.06771 0.02729 0.06928 0.04718 0.07119 0.04718 C 0.07309 0.04718 0.07448 0.02729 0.07518 -3.29325E-6 " pathEditMode="relative" rAng="0" ptsTypes="fffffffffffffffff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16 -0.02914 C -0.03281 0.00994 -0.0316 0.03816 -0.03038 0.03816 C -0.02917 0.03816 -0.02812 0.00994 -0.02778 -0.02914 C -0.02726 0.00994 -0.02621 0.03816 -0.025 0.03816 C -0.02378 0.03816 -0.02257 0.00994 -0.02239 -0.02914 C -0.02187 0.00994 -0.02066 0.03816 -0.01944 0.03816 C -0.01823 0.03816 -0.01701 0.00994 -0.01667 -0.02914 C -0.01632 0.00994 -0.01528 0.03816 -0.01389 0.03816 C -0.01285 0.03816 -0.01163 0.00994 -0.01111 -0.02914 C -0.01076 0.00994 -0.00955 0.03816 -0.00833 0.03816 C -0.00712 0.03816 -0.00607 0.00994 -0.00573 -0.02914 C -0.00521 0.00994 -0.00417 0.03816 -0.00295 0.03816 C -0.00173 0.03816 -0.00052 0.00994 -1.38889E-6 -0.02914 C 0.00018 0.00994 0.00139 0.03816 0.00261 0.03816 C 0.00382 0.03816 0.00504 0.00994 0.00538 -0.02914 C 0.00573 0.00994 0.00677 0.03816 0.00816 0.03816 C 0.00938 0.03816 0.01042 0.00994 0.01094 -0.02914 " pathEditMode="relative" rAng="0" ptsTypes="fffffffffffffffff">
                                      <p:cBhvr>
                                        <p:cTn id="4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" grpId="0"/>
      <p:bldP spid="50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89318" y="1533820"/>
            <a:ext cx="3505200" cy="2797175"/>
            <a:chOff x="184" y="1935"/>
            <a:chExt cx="2404" cy="2017"/>
          </a:xfrm>
        </p:grpSpPr>
        <p:pic>
          <p:nvPicPr>
            <p:cNvPr id="5" name="op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" y="1935"/>
              <a:ext cx="2404" cy="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val 53"/>
            <p:cNvSpPr>
              <a:spLocks noChangeArrowheads="1"/>
            </p:cNvSpPr>
            <p:nvPr/>
          </p:nvSpPr>
          <p:spPr bwMode="auto">
            <a:xfrm>
              <a:off x="958" y="2737"/>
              <a:ext cx="166" cy="125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8" name="Oval 56"/>
            <p:cNvSpPr>
              <a:spLocks noChangeArrowheads="1"/>
            </p:cNvSpPr>
            <p:nvPr/>
          </p:nvSpPr>
          <p:spPr bwMode="auto">
            <a:xfrm>
              <a:off x="1644" y="2869"/>
              <a:ext cx="166" cy="124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1438" y="2566"/>
              <a:ext cx="166" cy="125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" name="Oval 68"/>
            <p:cNvSpPr>
              <a:spLocks noChangeArrowheads="1"/>
            </p:cNvSpPr>
            <p:nvPr/>
          </p:nvSpPr>
          <p:spPr bwMode="auto">
            <a:xfrm>
              <a:off x="603" y="3131"/>
              <a:ext cx="167" cy="125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860" y="3543"/>
              <a:ext cx="166" cy="125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" name="Oval 77"/>
            <p:cNvSpPr>
              <a:spLocks noChangeArrowheads="1"/>
            </p:cNvSpPr>
            <p:nvPr/>
          </p:nvSpPr>
          <p:spPr bwMode="auto">
            <a:xfrm>
              <a:off x="1893" y="3179"/>
              <a:ext cx="166" cy="124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605515" y="0"/>
            <a:ext cx="5336437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Scalability 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61637" y="18383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Scalability: the properties of an optical lattice system do not change when the size of the system is increased.</a:t>
            </a:r>
            <a:endParaRPr lang="en-US" dirty="0"/>
          </a:p>
        </p:txBody>
      </p:sp>
      <p:sp>
        <p:nvSpPr>
          <p:cNvPr id="27" name="Oval 56"/>
          <p:cNvSpPr>
            <a:spLocks noChangeArrowheads="1"/>
          </p:cNvSpPr>
          <p:nvPr/>
        </p:nvSpPr>
        <p:spPr bwMode="auto">
          <a:xfrm>
            <a:off x="443292" y="2843468"/>
            <a:ext cx="242040" cy="171963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8" name="Oval 53"/>
          <p:cNvSpPr>
            <a:spLocks noChangeArrowheads="1"/>
          </p:cNvSpPr>
          <p:nvPr/>
        </p:nvSpPr>
        <p:spPr bwMode="auto">
          <a:xfrm>
            <a:off x="1580991" y="3052977"/>
            <a:ext cx="242040" cy="17335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1910811" y="3437388"/>
            <a:ext cx="242040" cy="17335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465" y="844000"/>
            <a:ext cx="8527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Internal state preparation: putting atoms in the same internal state. Very well understood (optical pumping technique is in use since 1950)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605515" y="0"/>
            <a:ext cx="5336437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2. Initialization 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67" y="4933506"/>
            <a:ext cx="2638461" cy="16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3912781" y="5635256"/>
            <a:ext cx="489098" cy="4040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551" y="4765485"/>
            <a:ext cx="2712414" cy="19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7797" y="3275462"/>
            <a:ext cx="8024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Motional states preparation: Atoms can be cooled to motional ground states (&gt;95%)</a:t>
            </a:r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187472" y="2033037"/>
            <a:ext cx="1323833" cy="1392985"/>
            <a:chOff x="1187472" y="2033037"/>
            <a:chExt cx="1323833" cy="1392985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1212493" y="3042113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1187472" y="2033037"/>
              <a:ext cx="1323833" cy="1392985"/>
              <a:chOff x="5095238" y="2024410"/>
              <a:chExt cx="1323833" cy="1392985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5136181" y="2802333"/>
                <a:ext cx="1241946" cy="136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5149829" y="2515729"/>
                <a:ext cx="1241946" cy="136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5177125" y="2283717"/>
                <a:ext cx="1241946" cy="136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5095238" y="2024410"/>
                <a:ext cx="1241946" cy="136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5136182" y="3293652"/>
                <a:ext cx="1241946" cy="136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Oval 29"/>
              <p:cNvSpPr/>
              <p:nvPr/>
            </p:nvSpPr>
            <p:spPr>
              <a:xfrm>
                <a:off x="5208666" y="3234515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24839" y="322313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20626" y="322312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234538" y="3195843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304905" y="1846053"/>
            <a:ext cx="3805024" cy="1650952"/>
            <a:chOff x="725606" y="1815751"/>
            <a:chExt cx="3805024" cy="16509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9678" y="1815751"/>
              <a:ext cx="1650952" cy="165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 bwMode="auto">
            <a:xfrm flipV="1">
              <a:off x="750627" y="2988853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766549" y="2731821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780197" y="2445217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807493" y="2213205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25606" y="1953898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66550" y="3223140"/>
              <a:ext cx="1241946" cy="13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>
            <a:xfrm>
              <a:off x="948218" y="3164003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00618" y="2661299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00618" y="2129027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73834" y="1869715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 bwMode="auto">
            <a:xfrm rot="5208491">
              <a:off x="2142698" y="1801506"/>
              <a:ext cx="777923" cy="1214650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3"/>
          <p:cNvSpPr>
            <a:spLocks noChangeArrowheads="1"/>
          </p:cNvSpPr>
          <p:nvPr/>
        </p:nvSpPr>
        <p:spPr bwMode="auto">
          <a:xfrm>
            <a:off x="493713" y="3135313"/>
            <a:ext cx="1727200" cy="17700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2420938" y="5141913"/>
            <a:ext cx="1254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u="none" dirty="0" err="1" smtClean="0">
                <a:latin typeface="Comic Sans MS" pitchFamily="66" charset="0"/>
              </a:rPr>
              <a:t>Atoms</a:t>
            </a:r>
            <a:endParaRPr lang="es-CO" sz="2400" u="none" dirty="0">
              <a:latin typeface="Comic Sans MS" pitchFamily="66" charset="0"/>
            </a:endParaRP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3224213" y="6067425"/>
            <a:ext cx="5468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u="none" dirty="0" err="1" smtClean="0">
                <a:latin typeface="Comic Sans MS" pitchFamily="66" charset="0"/>
              </a:rPr>
              <a:t>Electrons</a:t>
            </a:r>
            <a:r>
              <a:rPr lang="es-CO" sz="2400" u="none" dirty="0">
                <a:latin typeface="Comic Sans MS" pitchFamily="66" charset="0"/>
              </a:rPr>
              <a:t>, </a:t>
            </a:r>
            <a:r>
              <a:rPr lang="es-CO" sz="2400" u="none" dirty="0" err="1" smtClean="0">
                <a:latin typeface="Comic Sans MS" pitchFamily="66" charset="0"/>
              </a:rPr>
              <a:t>neutrons</a:t>
            </a:r>
            <a:r>
              <a:rPr lang="es-CO" sz="2400" u="none" dirty="0" smtClean="0">
                <a:latin typeface="Comic Sans MS" pitchFamily="66" charset="0"/>
              </a:rPr>
              <a:t> </a:t>
            </a:r>
            <a:r>
              <a:rPr lang="es-CO" sz="2400" u="none" dirty="0">
                <a:latin typeface="Comic Sans MS" pitchFamily="66" charset="0"/>
              </a:rPr>
              <a:t>y </a:t>
            </a:r>
            <a:r>
              <a:rPr lang="es-CO" sz="2400" u="none" dirty="0" err="1" smtClean="0">
                <a:latin typeface="Comic Sans MS" pitchFamily="66" charset="0"/>
              </a:rPr>
              <a:t>protons</a:t>
            </a:r>
            <a:endParaRPr lang="es-CO" sz="2400" u="none" dirty="0">
              <a:latin typeface="Comic Sans MS" pitchFamily="66" charset="0"/>
            </a:endParaRP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682625" y="1001713"/>
            <a:ext cx="158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1984375" y="3019425"/>
            <a:ext cx="2325688" cy="1425575"/>
            <a:chOff x="1826" y="1052"/>
            <a:chExt cx="2443" cy="1620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 flipV="1">
              <a:off x="1826" y="1461"/>
              <a:ext cx="780" cy="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>
              <a:off x="1844" y="1953"/>
              <a:ext cx="781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Oval 53"/>
            <p:cNvSpPr>
              <a:spLocks noChangeArrowheads="1"/>
            </p:cNvSpPr>
            <p:nvPr/>
          </p:nvSpPr>
          <p:spPr bwMode="auto">
            <a:xfrm>
              <a:off x="2487" y="1052"/>
              <a:ext cx="1782" cy="162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auto">
            <a:xfrm>
              <a:off x="2898" y="1408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3240" y="1411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3569" y="1411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892" y="1676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89"/>
            <p:cNvSpPr>
              <a:spLocks noChangeArrowheads="1"/>
            </p:cNvSpPr>
            <p:nvPr/>
          </p:nvSpPr>
          <p:spPr bwMode="auto">
            <a:xfrm>
              <a:off x="3234" y="1679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auto">
            <a:xfrm>
              <a:off x="3563" y="1679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auto">
            <a:xfrm>
              <a:off x="2902" y="1941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auto">
            <a:xfrm>
              <a:off x="3244" y="1944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auto">
            <a:xfrm>
              <a:off x="3573" y="1944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auto">
            <a:xfrm>
              <a:off x="2910" y="2207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95"/>
            <p:cNvSpPr>
              <a:spLocks noChangeArrowheads="1"/>
            </p:cNvSpPr>
            <p:nvPr/>
          </p:nvSpPr>
          <p:spPr bwMode="auto">
            <a:xfrm>
              <a:off x="3252" y="2210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96"/>
            <p:cNvSpPr>
              <a:spLocks noChangeArrowheads="1"/>
            </p:cNvSpPr>
            <p:nvPr/>
          </p:nvSpPr>
          <p:spPr bwMode="auto">
            <a:xfrm>
              <a:off x="3581" y="2210"/>
              <a:ext cx="284" cy="21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Text Box 111"/>
          <p:cNvSpPr txBox="1">
            <a:spLocks noChangeArrowheads="1"/>
          </p:cNvSpPr>
          <p:nvPr/>
        </p:nvSpPr>
        <p:spPr bwMode="auto">
          <a:xfrm>
            <a:off x="819150" y="2568575"/>
            <a:ext cx="1218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2400" u="none" dirty="0" err="1" smtClean="0">
                <a:latin typeface="Comic Sans MS" pitchFamily="66" charset="0"/>
              </a:rPr>
              <a:t>Matter</a:t>
            </a:r>
            <a:endParaRPr lang="es-CO" sz="2400" u="none" dirty="0">
              <a:latin typeface="Comic Sans MS" pitchFamily="66" charset="0"/>
            </a:endParaRPr>
          </a:p>
        </p:txBody>
      </p:sp>
      <p:sp>
        <p:nvSpPr>
          <p:cNvPr id="23" name="WordArt 113"/>
          <p:cNvSpPr>
            <a:spLocks noChangeArrowheads="1" noChangeShapeType="1" noTextEdit="1"/>
          </p:cNvSpPr>
          <p:nvPr/>
        </p:nvSpPr>
        <p:spPr bwMode="auto">
          <a:xfrm>
            <a:off x="1758950" y="176213"/>
            <a:ext cx="5191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What is an atom?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Text Box 116"/>
          <p:cNvSpPr txBox="1">
            <a:spLocks noChangeArrowheads="1"/>
          </p:cNvSpPr>
          <p:nvPr/>
        </p:nvSpPr>
        <p:spPr bwMode="auto">
          <a:xfrm>
            <a:off x="1548477" y="1054543"/>
            <a:ext cx="676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atom</a:t>
            </a:r>
            <a:r>
              <a:rPr lang="en-US" dirty="0" smtClean="0"/>
              <a:t> is a basic unit of </a:t>
            </a:r>
            <a:r>
              <a:rPr lang="en-US" dirty="0" smtClean="0">
                <a:hlinkClick r:id="rId2" tooltip="Matter"/>
              </a:rPr>
              <a:t>matter</a:t>
            </a:r>
            <a:r>
              <a:rPr lang="en-US" dirty="0" smtClean="0"/>
              <a:t> </a:t>
            </a:r>
            <a:endParaRPr lang="es-CO" sz="24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118"/>
          <p:cNvSpPr txBox="1">
            <a:spLocks noChangeArrowheads="1"/>
          </p:cNvSpPr>
          <p:nvPr/>
        </p:nvSpPr>
        <p:spPr bwMode="auto">
          <a:xfrm>
            <a:off x="406400" y="1568450"/>
            <a:ext cx="873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smallest unit of an element, having all the characteristics of that element</a:t>
            </a:r>
            <a:endParaRPr lang="es-CO" u="none" dirty="0"/>
          </a:p>
        </p:txBody>
      </p: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5561013" y="3441700"/>
            <a:ext cx="1860550" cy="1876425"/>
            <a:chOff x="3503" y="2168"/>
            <a:chExt cx="1172" cy="1182"/>
          </a:xfrm>
        </p:grpSpPr>
        <p:sp>
          <p:nvSpPr>
            <p:cNvPr id="27" name="Oval 75"/>
            <p:cNvSpPr>
              <a:spLocks noChangeArrowheads="1"/>
            </p:cNvSpPr>
            <p:nvPr/>
          </p:nvSpPr>
          <p:spPr bwMode="auto">
            <a:xfrm rot="1456073">
              <a:off x="4511" y="2604"/>
              <a:ext cx="64" cy="4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6"/>
            <p:cNvSpPr>
              <a:spLocks noChangeArrowheads="1"/>
            </p:cNvSpPr>
            <p:nvPr/>
          </p:nvSpPr>
          <p:spPr bwMode="auto">
            <a:xfrm rot="1456073">
              <a:off x="4264" y="3258"/>
              <a:ext cx="64" cy="4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auto">
            <a:xfrm rot="-947326">
              <a:off x="3861" y="2244"/>
              <a:ext cx="505" cy="106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74"/>
            <p:cNvSpPr>
              <a:spLocks noChangeArrowheads="1"/>
            </p:cNvSpPr>
            <p:nvPr/>
          </p:nvSpPr>
          <p:spPr bwMode="auto">
            <a:xfrm rot="-6220904">
              <a:off x="3846" y="2307"/>
              <a:ext cx="547" cy="95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 rot="1456073">
              <a:off x="3503" y="2168"/>
              <a:ext cx="1172" cy="118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99"/>
            <p:cNvSpPr>
              <a:spLocks noChangeArrowheads="1"/>
            </p:cNvSpPr>
            <p:nvPr/>
          </p:nvSpPr>
          <p:spPr bwMode="auto">
            <a:xfrm rot="-1645693">
              <a:off x="3935" y="2769"/>
              <a:ext cx="198" cy="191"/>
            </a:xfrm>
            <a:prstGeom prst="ellipse">
              <a:avLst/>
            </a:prstGeom>
            <a:solidFill>
              <a:srgbClr val="FF66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100"/>
            <p:cNvSpPr>
              <a:spLocks noChangeArrowheads="1"/>
            </p:cNvSpPr>
            <p:nvPr/>
          </p:nvSpPr>
          <p:spPr bwMode="auto">
            <a:xfrm rot="-1645693">
              <a:off x="4087" y="2613"/>
              <a:ext cx="198" cy="189"/>
            </a:xfrm>
            <a:prstGeom prst="ellipse">
              <a:avLst/>
            </a:prstGeom>
            <a:solidFill>
              <a:srgbClr val="FF66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103"/>
            <p:cNvSpPr>
              <a:spLocks noChangeArrowheads="1"/>
            </p:cNvSpPr>
            <p:nvPr/>
          </p:nvSpPr>
          <p:spPr bwMode="auto">
            <a:xfrm rot="-1645693">
              <a:off x="3979" y="2660"/>
              <a:ext cx="198" cy="190"/>
            </a:xfrm>
            <a:prstGeom prst="ellipse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104"/>
            <p:cNvSpPr>
              <a:spLocks noChangeArrowheads="1"/>
            </p:cNvSpPr>
            <p:nvPr/>
          </p:nvSpPr>
          <p:spPr bwMode="auto">
            <a:xfrm rot="-1645693">
              <a:off x="4126" y="2738"/>
              <a:ext cx="197" cy="189"/>
            </a:xfrm>
            <a:prstGeom prst="ellipse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101"/>
            <p:cNvSpPr>
              <a:spLocks noChangeArrowheads="1"/>
            </p:cNvSpPr>
            <p:nvPr/>
          </p:nvSpPr>
          <p:spPr bwMode="auto">
            <a:xfrm rot="-1645693">
              <a:off x="4064" y="2820"/>
              <a:ext cx="198" cy="189"/>
            </a:xfrm>
            <a:prstGeom prst="ellipse">
              <a:avLst/>
            </a:prstGeom>
            <a:solidFill>
              <a:srgbClr val="FF66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Text Box 123"/>
            <p:cNvSpPr txBox="1">
              <a:spLocks noChangeArrowheads="1"/>
            </p:cNvSpPr>
            <p:nvPr/>
          </p:nvSpPr>
          <p:spPr bwMode="auto">
            <a:xfrm>
              <a:off x="4360" y="2534"/>
              <a:ext cx="1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2400" u="none"/>
                <a:t>e</a:t>
              </a:r>
            </a:p>
          </p:txBody>
        </p:sp>
        <p:sp>
          <p:nvSpPr>
            <p:cNvPr id="38" name="Text Box 124"/>
            <p:cNvSpPr txBox="1">
              <a:spLocks noChangeArrowheads="1"/>
            </p:cNvSpPr>
            <p:nvPr/>
          </p:nvSpPr>
          <p:spPr bwMode="auto">
            <a:xfrm>
              <a:off x="3959" y="2570"/>
              <a:ext cx="37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2400" u="none" dirty="0"/>
                <a:t>n</a:t>
              </a:r>
            </a:p>
          </p:txBody>
        </p:sp>
        <p:sp>
          <p:nvSpPr>
            <p:cNvPr id="39" name="Text Box 125"/>
            <p:cNvSpPr txBox="1">
              <a:spLocks noChangeArrowheads="1"/>
            </p:cNvSpPr>
            <p:nvPr/>
          </p:nvSpPr>
          <p:spPr bwMode="auto">
            <a:xfrm>
              <a:off x="4042" y="2757"/>
              <a:ext cx="21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2400" u="none" dirty="0"/>
                <a:t>p</a:t>
              </a:r>
            </a:p>
          </p:txBody>
        </p:sp>
      </p:grpSp>
      <p:sp>
        <p:nvSpPr>
          <p:cNvPr id="40" name="Line 128"/>
          <p:cNvSpPr>
            <a:spLocks noChangeShapeType="1"/>
          </p:cNvSpPr>
          <p:nvPr/>
        </p:nvSpPr>
        <p:spPr bwMode="auto">
          <a:xfrm>
            <a:off x="3787775" y="4194175"/>
            <a:ext cx="2322513" cy="1597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129"/>
          <p:cNvSpPr>
            <a:spLocks noChangeShapeType="1"/>
          </p:cNvSpPr>
          <p:nvPr/>
        </p:nvSpPr>
        <p:spPr bwMode="auto">
          <a:xfrm flipV="1">
            <a:off x="3803650" y="2903538"/>
            <a:ext cx="2627313" cy="900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578221" y="4353637"/>
            <a:ext cx="23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83440" y="3848669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 build="allAtOnce"/>
      <p:bldP spid="40" grpId="0" animBg="1"/>
      <p:bldP spid="41" grpId="0" animBg="1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778" y="2737109"/>
            <a:ext cx="64103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350335" y="202019"/>
            <a:ext cx="6666614" cy="8293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Universality:  Classical computer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299" y="1435396"/>
            <a:ext cx="7166344" cy="830997"/>
          </a:xfrm>
          <a:prstGeom prst="rect">
            <a:avLst/>
          </a:prstGeom>
          <a:solidFill>
            <a:srgbClr val="00B050">
              <a:alpha val="1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 one classical gate (NAND) is needed to compute  any function on bits!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Universality:  Quantum computer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18252" y="1340144"/>
          <a:ext cx="920750" cy="1917700"/>
        </p:xfrm>
        <a:graphic>
          <a:graphicData uri="http://schemas.openxmlformats.org/presentationml/2006/ole">
            <p:oleObj spid="_x0000_s43010" name="Imagen" r:id="rId3" imgW="1295640" imgH="3934080" progId="">
              <p:embed/>
            </p:oleObj>
          </a:graphicData>
        </a:graphic>
      </p:graphicFrame>
      <p:sp>
        <p:nvSpPr>
          <p:cNvPr id="4" name="Cloud Callout 3"/>
          <p:cNvSpPr/>
          <p:nvPr/>
        </p:nvSpPr>
        <p:spPr bwMode="auto">
          <a:xfrm>
            <a:off x="425302" y="893134"/>
            <a:ext cx="1158949" cy="701749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74" y="914400"/>
            <a:ext cx="202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52084" y="1446028"/>
            <a:ext cx="6719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How many gates do we need to make ?</a:t>
            </a:r>
          </a:p>
          <a:p>
            <a:pPr marL="457200" indent="-457200">
              <a:buAutoNum type="arabicPeriod"/>
            </a:pPr>
            <a:r>
              <a:rPr lang="en-US" dirty="0" smtClean="0"/>
              <a:t>Do we need one, two, three, four </a:t>
            </a:r>
            <a:r>
              <a:rPr lang="en-US" dirty="0" err="1" smtClean="0"/>
              <a:t>qubit</a:t>
            </a:r>
            <a:r>
              <a:rPr lang="en-US" dirty="0" smtClean="0"/>
              <a:t> gates etc?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do we make them?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381" y="3442886"/>
            <a:ext cx="843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We need to be able to make arbitrary single </a:t>
            </a:r>
            <a:r>
              <a:rPr lang="en-US" dirty="0" err="1" smtClean="0"/>
              <a:t>qubit</a:t>
            </a:r>
            <a:r>
              <a:rPr lang="en-US" dirty="0" smtClean="0"/>
              <a:t> operations and a phase gate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69537" y="4040372"/>
            <a:ext cx="4848447" cy="3690422"/>
            <a:chOff x="4295553" y="4040372"/>
            <a:chExt cx="4848447" cy="369042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295553" y="4486940"/>
              <a:ext cx="2679405" cy="2115879"/>
            </a:xfrm>
            <a:prstGeom prst="rect">
              <a:avLst/>
            </a:prstGeom>
            <a:solidFill>
              <a:srgbClr val="3399FF">
                <a:alpha val="16863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61367" y="4040372"/>
              <a:ext cx="3817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 gate:</a:t>
              </a:r>
              <a:endParaRPr lang="en-US" dirty="0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505250" y="4499140"/>
              <a:ext cx="4638750" cy="323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|0 0</a:t>
              </a:r>
              <a:r>
                <a:rPr lang="en-US" dirty="0" smtClean="0">
                  <a:sym typeface="Mathematica1Mono"/>
                </a:rPr>
                <a:t></a:t>
              </a:r>
              <a:r>
                <a:rPr lang="en-US" dirty="0" smtClean="0">
                  <a:sym typeface="Mathematica1"/>
                </a:rPr>
                <a:t></a:t>
              </a:r>
              <a:r>
                <a:rPr lang="en-US" dirty="0" smtClean="0"/>
                <a:t> |00</a:t>
              </a:r>
              <a:r>
                <a:rPr lang="en-US" dirty="0" smtClean="0">
                  <a:sym typeface="Mathematica1Mono"/>
                </a:rPr>
                <a:t></a:t>
              </a:r>
            </a:p>
            <a:p>
              <a:r>
                <a:rPr lang="en-US" dirty="0" smtClean="0"/>
                <a:t>|0 1</a:t>
              </a:r>
              <a:r>
                <a:rPr lang="en-US" dirty="0" smtClean="0">
                  <a:sym typeface="Mathematica1Mono"/>
                </a:rPr>
                <a:t></a:t>
              </a:r>
              <a:r>
                <a:rPr lang="en-US" dirty="0" smtClean="0">
                  <a:sym typeface="Mathematica1"/>
                </a:rPr>
                <a:t></a:t>
              </a:r>
              <a:r>
                <a:rPr lang="en-US" dirty="0" smtClean="0"/>
                <a:t> |01</a:t>
              </a:r>
              <a:r>
                <a:rPr lang="en-US" dirty="0" smtClean="0">
                  <a:sym typeface="Mathematica1Mono"/>
                </a:rPr>
                <a:t></a:t>
              </a:r>
            </a:p>
            <a:p>
              <a:r>
                <a:rPr lang="en-US" dirty="0" smtClean="0"/>
                <a:t>|1 0</a:t>
              </a:r>
              <a:r>
                <a:rPr lang="en-US" dirty="0" smtClean="0">
                  <a:sym typeface="Mathematica1Mono"/>
                </a:rPr>
                <a:t></a:t>
              </a:r>
              <a:r>
                <a:rPr lang="en-US" dirty="0" smtClean="0">
                  <a:sym typeface="Mathematica1"/>
                </a:rPr>
                <a:t>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baseline="30000" dirty="0" err="1" smtClean="0"/>
                <a:t>i</a:t>
              </a:r>
              <a:r>
                <a:rPr lang="en-US" baseline="30000" dirty="0" err="1" smtClean="0">
                  <a:latin typeface="Symbol" pitchFamily="18" charset="2"/>
                </a:rPr>
                <a:t>f</a:t>
              </a:r>
              <a:r>
                <a:rPr lang="en-US" dirty="0" smtClean="0"/>
                <a:t> |10</a:t>
              </a:r>
              <a:r>
                <a:rPr lang="en-US" dirty="0" smtClean="0">
                  <a:sym typeface="Mathematica1Mono"/>
                </a:rPr>
                <a:t></a:t>
              </a:r>
            </a:p>
            <a:p>
              <a:r>
                <a:rPr lang="en-US" dirty="0" smtClean="0"/>
                <a:t>|11</a:t>
              </a:r>
              <a:r>
                <a:rPr lang="en-US" dirty="0" smtClean="0">
                  <a:sym typeface="Mathematica1Mono"/>
                </a:rPr>
                <a:t> </a:t>
              </a:r>
              <a:r>
                <a:rPr lang="en-US" dirty="0" smtClean="0">
                  <a:sym typeface="Mathematica1"/>
                </a:rPr>
                <a:t></a:t>
              </a:r>
              <a:r>
                <a:rPr lang="en-US" dirty="0" smtClean="0"/>
                <a:t> |11</a:t>
              </a:r>
              <a:r>
                <a:rPr lang="en-US" dirty="0" smtClean="0">
                  <a:sym typeface="Mathematica1Mono"/>
                </a:rPr>
                <a:t></a:t>
              </a:r>
            </a:p>
            <a:p>
              <a:endParaRPr lang="en-US" dirty="0" smtClean="0">
                <a:sym typeface="Mathematica1Mono"/>
              </a:endParaRPr>
            </a:p>
            <a:p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954137"/>
            <a:ext cx="5543267" cy="818866"/>
            <a:chOff x="0" y="4954137"/>
            <a:chExt cx="5543267" cy="818866"/>
          </a:xfrm>
        </p:grpSpPr>
        <p:grpSp>
          <p:nvGrpSpPr>
            <p:cNvPr id="17" name="Group 16"/>
            <p:cNvGrpSpPr/>
            <p:nvPr/>
          </p:nvGrpSpPr>
          <p:grpSpPr>
            <a:xfrm>
              <a:off x="1610435" y="4981433"/>
              <a:ext cx="1967552" cy="791570"/>
              <a:chOff x="900752" y="5199797"/>
              <a:chExt cx="1967552" cy="79157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187355" y="5199797"/>
                <a:ext cx="1378424" cy="79157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cxnSp>
            <p:nvCxnSpPr>
              <p:cNvPr id="15" name="Straight Connector 14"/>
              <p:cNvCxnSpPr>
                <a:endCxn id="13" idx="1"/>
              </p:cNvCxnSpPr>
              <p:nvPr/>
            </p:nvCxnSpPr>
            <p:spPr bwMode="auto">
              <a:xfrm>
                <a:off x="900752" y="5595582"/>
                <a:ext cx="2866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581701" y="5611504"/>
                <a:ext cx="2866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0" y="5117910"/>
              <a:ext cx="1856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a|0</a:t>
              </a:r>
              <a:r>
                <a:rPr lang="en-US" dirty="0" smtClean="0">
                  <a:sym typeface="Mathematica1Mono"/>
                </a:rPr>
                <a:t></a:t>
              </a:r>
              <a:r>
                <a:rPr lang="en-US" dirty="0" smtClean="0">
                  <a:sym typeface="Mathematica1"/>
                </a:rPr>
                <a:t>+b|</a:t>
              </a:r>
              <a:r>
                <a:rPr lang="en-US" dirty="0" smtClean="0"/>
                <a:t>1</a:t>
              </a:r>
              <a:r>
                <a:rPr lang="en-US" dirty="0" smtClean="0">
                  <a:sym typeface="Mathematica1Mono"/>
                </a:rPr>
                <a:t>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171" y="5147481"/>
              <a:ext cx="1856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c|0</a:t>
              </a:r>
              <a:r>
                <a:rPr lang="en-US" dirty="0" smtClean="0">
                  <a:sym typeface="Mathematica1Mono"/>
                </a:rPr>
                <a:t></a:t>
              </a:r>
              <a:r>
                <a:rPr lang="en-US" dirty="0" smtClean="0">
                  <a:sym typeface="Mathematica1"/>
                </a:rPr>
                <a:t>+d|</a:t>
              </a:r>
              <a:r>
                <a:rPr lang="en-US" dirty="0" smtClean="0"/>
                <a:t>1</a:t>
              </a:r>
              <a:r>
                <a:rPr lang="en-US" dirty="0" smtClean="0">
                  <a:sym typeface="Mathematica1Mono"/>
                </a:rPr>
                <a:t>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3767" y="4954137"/>
              <a:ext cx="5186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X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3.  Physical implementation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7079" y="946298"/>
            <a:ext cx="9526772" cy="1897060"/>
            <a:chOff x="287079" y="946298"/>
            <a:chExt cx="9526772" cy="1897060"/>
          </a:xfrm>
        </p:grpSpPr>
        <p:sp>
          <p:nvSpPr>
            <p:cNvPr id="3" name="TextBox 2"/>
            <p:cNvSpPr txBox="1"/>
            <p:nvPr/>
          </p:nvSpPr>
          <p:spPr>
            <a:xfrm>
              <a:off x="967563" y="946298"/>
              <a:ext cx="8846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Single </a:t>
              </a:r>
              <a:r>
                <a:rPr lang="en-US" dirty="0" err="1" smtClean="0"/>
                <a:t>qubit</a:t>
              </a:r>
              <a:r>
                <a:rPr lang="en-US" dirty="0" smtClean="0"/>
                <a:t> rotation: Well understood and carried out       since 1940’s by using lasers</a:t>
              </a:r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5730949" y="2658140"/>
              <a:ext cx="520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340549" y="1704754"/>
              <a:ext cx="520995" cy="106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5975497" y="1988289"/>
              <a:ext cx="723014" cy="4040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677247" y="1945758"/>
              <a:ext cx="1318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8902" y="238169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|0</a:t>
              </a:r>
              <a:r>
                <a:rPr lang="en-US" dirty="0" smtClean="0">
                  <a:sym typeface="Mathematica1Mono"/>
                </a:rPr>
                <a:t>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5972" y="1545266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|1</a:t>
              </a:r>
              <a:r>
                <a:rPr lang="en-US" dirty="0" smtClean="0">
                  <a:sym typeface="Mathematica1Mono"/>
                </a:rPr>
                <a:t>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879805" y="2562447"/>
              <a:ext cx="159488" cy="1701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531935" y="1609061"/>
              <a:ext cx="159488" cy="1701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7079" y="956930"/>
              <a:ext cx="723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7581" y="2948763"/>
            <a:ext cx="7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8948" y="2923954"/>
            <a:ext cx="798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qubit</a:t>
            </a:r>
            <a:r>
              <a:rPr lang="en-US" dirty="0" smtClean="0"/>
              <a:t> gate: None currently implemented but conditional logic has been demonstrated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16494" y="6396335"/>
            <a:ext cx="3078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|0</a:t>
            </a:r>
            <a:r>
              <a:rPr lang="en-US" baseline="-25000" dirty="0" smtClean="0"/>
              <a:t>1</a:t>
            </a:r>
            <a:r>
              <a:rPr lang="en-US" dirty="0" smtClean="0"/>
              <a:t> 0</a:t>
            </a:r>
            <a:r>
              <a:rPr lang="en-US" baseline="-25000" dirty="0" smtClean="0"/>
              <a:t>2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66875" y="5804456"/>
            <a:ext cx="401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|(0</a:t>
            </a:r>
            <a:r>
              <a:rPr lang="en-US" baseline="-25000" dirty="0" smtClean="0"/>
              <a:t>1</a:t>
            </a:r>
            <a:r>
              <a:rPr lang="en-US" dirty="0" smtClean="0"/>
              <a:t>+1</a:t>
            </a:r>
            <a:r>
              <a:rPr lang="en-US" baseline="-25000" dirty="0" smtClean="0"/>
              <a:t>1</a:t>
            </a:r>
            <a:r>
              <a:rPr lang="en-US" dirty="0" smtClean="0"/>
              <a:t>)( 0</a:t>
            </a:r>
            <a:r>
              <a:rPr lang="en-US" baseline="-25000" dirty="0" smtClean="0"/>
              <a:t>2</a:t>
            </a:r>
            <a:r>
              <a:rPr lang="en-US" dirty="0" smtClean="0"/>
              <a:t>+1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81052" y="5106252"/>
            <a:ext cx="4995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|0</a:t>
            </a:r>
            <a:r>
              <a:rPr lang="en-US" baseline="-25000" dirty="0" smtClean="0"/>
              <a:t>1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+0</a:t>
            </a:r>
            <a:r>
              <a:rPr lang="en-US" baseline="-25000" dirty="0" smtClean="0"/>
              <a:t>1</a:t>
            </a:r>
            <a:r>
              <a:rPr lang="en-US" dirty="0" smtClean="0"/>
              <a:t>1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baseline="-25000" dirty="0" smtClean="0"/>
              <a:t> </a:t>
            </a:r>
            <a:r>
              <a:rPr lang="en-US" dirty="0" smtClean="0"/>
              <a:t>1</a:t>
            </a:r>
            <a:r>
              <a:rPr lang="en-US" baseline="-25000" dirty="0" smtClean="0"/>
              <a:t>0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+1</a:t>
            </a:r>
            <a:r>
              <a:rPr lang="en-US" baseline="-25000" dirty="0" smtClean="0"/>
              <a:t>0</a:t>
            </a:r>
            <a:r>
              <a:rPr lang="en-US" dirty="0" smtClean="0"/>
              <a:t>1</a:t>
            </a:r>
            <a:r>
              <a:rPr lang="en-US" baseline="-25000" dirty="0" smtClean="0"/>
              <a:t>1 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8978" y="6396335"/>
            <a:ext cx="111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5562" y="5777024"/>
            <a:ext cx="165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0371" y="5089451"/>
            <a:ext cx="165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2651" y="4338084"/>
            <a:ext cx="165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84596" y="4450578"/>
            <a:ext cx="4995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|0</a:t>
            </a:r>
            <a:r>
              <a:rPr lang="en-US" baseline="-25000" dirty="0" smtClean="0"/>
              <a:t>1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+e</a:t>
            </a:r>
            <a:r>
              <a:rPr lang="en-US" baseline="30000" dirty="0" smtClean="0"/>
              <a:t>i</a:t>
            </a:r>
            <a:r>
              <a:rPr lang="en-US" baseline="30000" dirty="0" smtClean="0">
                <a:latin typeface="Symbol" pitchFamily="18" charset="2"/>
              </a:rPr>
              <a:t>f</a:t>
            </a:r>
            <a:r>
              <a:rPr lang="en-US" dirty="0" smtClean="0"/>
              <a:t>0</a:t>
            </a:r>
            <a:r>
              <a:rPr lang="en-US" baseline="-25000" dirty="0" smtClean="0"/>
              <a:t>1</a:t>
            </a:r>
            <a:r>
              <a:rPr lang="en-US" dirty="0" smtClean="0"/>
              <a:t>1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baseline="-25000" dirty="0" smtClean="0"/>
              <a:t> </a:t>
            </a:r>
            <a:r>
              <a:rPr lang="en-US" dirty="0" smtClean="0"/>
              <a:t>1</a:t>
            </a:r>
            <a:r>
              <a:rPr lang="en-US" baseline="-25000" dirty="0" smtClean="0"/>
              <a:t>0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+1</a:t>
            </a:r>
            <a:r>
              <a:rPr lang="en-US" baseline="-25000" dirty="0" smtClean="0"/>
              <a:t>0</a:t>
            </a:r>
            <a:r>
              <a:rPr lang="en-US" dirty="0" smtClean="0"/>
              <a:t>1</a:t>
            </a:r>
            <a:r>
              <a:rPr lang="en-US" baseline="-25000" dirty="0" smtClean="0"/>
              <a:t>1 </a:t>
            </a:r>
            <a:r>
              <a:rPr lang="en-US" dirty="0" smtClean="0">
                <a:sym typeface="Mathematica1Mono"/>
              </a:rPr>
              <a:t>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930" y="3827616"/>
            <a:ext cx="2428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41" y="1218203"/>
            <a:ext cx="6248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3.  Physical implementation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07" y="4064958"/>
            <a:ext cx="6258615" cy="6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014" y="5178056"/>
            <a:ext cx="678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implemented in optical lattices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4.  Long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decoherence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times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Oval 39"/>
          <p:cNvSpPr>
            <a:spLocks noChangeArrowheads="1"/>
          </p:cNvSpPr>
          <p:nvPr/>
        </p:nvSpPr>
        <p:spPr bwMode="auto">
          <a:xfrm>
            <a:off x="3797300" y="2159000"/>
            <a:ext cx="1282700" cy="1854200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100000">
                <a:srgbClr val="CEEAD5"/>
              </a:gs>
            </a:gsLst>
            <a:path path="shape">
              <a:fillToRect l="50000" t="50000" r="50000" b="50000"/>
            </a:path>
          </a:gradFill>
          <a:ln w="508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993775" y="1689100"/>
            <a:ext cx="654050" cy="762000"/>
          </a:xfrm>
          <a:custGeom>
            <a:avLst/>
            <a:gdLst/>
            <a:ahLst/>
            <a:cxnLst>
              <a:cxn ang="0">
                <a:pos x="134" y="144"/>
              </a:cxn>
              <a:cxn ang="0">
                <a:pos x="182" y="0"/>
              </a:cxn>
              <a:cxn ang="0">
                <a:pos x="318" y="72"/>
              </a:cxn>
              <a:cxn ang="0">
                <a:pos x="374" y="184"/>
              </a:cxn>
              <a:cxn ang="0">
                <a:pos x="254" y="264"/>
              </a:cxn>
              <a:cxn ang="0">
                <a:pos x="206" y="296"/>
              </a:cxn>
              <a:cxn ang="0">
                <a:pos x="182" y="376"/>
              </a:cxn>
              <a:cxn ang="0">
                <a:pos x="206" y="440"/>
              </a:cxn>
              <a:cxn ang="0">
                <a:pos x="182" y="448"/>
              </a:cxn>
              <a:cxn ang="0">
                <a:pos x="86" y="464"/>
              </a:cxn>
              <a:cxn ang="0">
                <a:pos x="14" y="376"/>
              </a:cxn>
              <a:cxn ang="0">
                <a:pos x="46" y="280"/>
              </a:cxn>
              <a:cxn ang="0">
                <a:pos x="134" y="144"/>
              </a:cxn>
            </a:cxnLst>
            <a:rect l="0" t="0" r="r" b="b"/>
            <a:pathLst>
              <a:path w="404" h="464">
                <a:moveTo>
                  <a:pt x="134" y="144"/>
                </a:moveTo>
                <a:lnTo>
                  <a:pt x="182" y="0"/>
                </a:lnTo>
                <a:lnTo>
                  <a:pt x="318" y="72"/>
                </a:lnTo>
                <a:lnTo>
                  <a:pt x="374" y="184"/>
                </a:lnTo>
                <a:cubicBezTo>
                  <a:pt x="388" y="311"/>
                  <a:pt x="404" y="232"/>
                  <a:pt x="254" y="264"/>
                </a:cubicBezTo>
                <a:cubicBezTo>
                  <a:pt x="235" y="268"/>
                  <a:pt x="224" y="290"/>
                  <a:pt x="206" y="296"/>
                </a:cubicBezTo>
                <a:cubicBezTo>
                  <a:pt x="199" y="318"/>
                  <a:pt x="163" y="357"/>
                  <a:pt x="182" y="376"/>
                </a:cubicBezTo>
                <a:cubicBezTo>
                  <a:pt x="190" y="397"/>
                  <a:pt x="206" y="417"/>
                  <a:pt x="206" y="440"/>
                </a:cubicBezTo>
                <a:cubicBezTo>
                  <a:pt x="206" y="448"/>
                  <a:pt x="190" y="446"/>
                  <a:pt x="182" y="448"/>
                </a:cubicBezTo>
                <a:cubicBezTo>
                  <a:pt x="141" y="460"/>
                  <a:pt x="138" y="458"/>
                  <a:pt x="86" y="464"/>
                </a:cubicBezTo>
                <a:cubicBezTo>
                  <a:pt x="46" y="437"/>
                  <a:pt x="59" y="406"/>
                  <a:pt x="14" y="376"/>
                </a:cubicBezTo>
                <a:cubicBezTo>
                  <a:pt x="4" y="347"/>
                  <a:pt x="0" y="280"/>
                  <a:pt x="46" y="280"/>
                </a:cubicBezTo>
                <a:lnTo>
                  <a:pt x="134" y="14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16873370">
            <a:off x="886619" y="3913982"/>
            <a:ext cx="708025" cy="738187"/>
          </a:xfrm>
          <a:custGeom>
            <a:avLst/>
            <a:gdLst/>
            <a:ahLst/>
            <a:cxnLst>
              <a:cxn ang="0">
                <a:pos x="10" y="108"/>
              </a:cxn>
              <a:cxn ang="0">
                <a:pos x="82" y="28"/>
              </a:cxn>
              <a:cxn ang="0">
                <a:pos x="250" y="84"/>
              </a:cxn>
              <a:cxn ang="0">
                <a:pos x="178" y="212"/>
              </a:cxn>
              <a:cxn ang="0">
                <a:pos x="290" y="284"/>
              </a:cxn>
              <a:cxn ang="0">
                <a:pos x="74" y="268"/>
              </a:cxn>
              <a:cxn ang="0">
                <a:pos x="2" y="204"/>
              </a:cxn>
              <a:cxn ang="0">
                <a:pos x="10" y="108"/>
              </a:cxn>
            </a:cxnLst>
            <a:rect l="0" t="0" r="r" b="b"/>
            <a:pathLst>
              <a:path w="290" h="349">
                <a:moveTo>
                  <a:pt x="10" y="108"/>
                </a:moveTo>
                <a:cubicBezTo>
                  <a:pt x="28" y="53"/>
                  <a:pt x="23" y="48"/>
                  <a:pt x="82" y="28"/>
                </a:cubicBezTo>
                <a:cubicBezTo>
                  <a:pt x="202" y="35"/>
                  <a:pt x="222" y="0"/>
                  <a:pt x="250" y="84"/>
                </a:cubicBezTo>
                <a:cubicBezTo>
                  <a:pt x="245" y="144"/>
                  <a:pt x="256" y="212"/>
                  <a:pt x="178" y="212"/>
                </a:cubicBezTo>
                <a:lnTo>
                  <a:pt x="290" y="284"/>
                </a:lnTo>
                <a:cubicBezTo>
                  <a:pt x="204" y="349"/>
                  <a:pt x="150" y="293"/>
                  <a:pt x="74" y="268"/>
                </a:cubicBezTo>
                <a:cubicBezTo>
                  <a:pt x="59" y="257"/>
                  <a:pt x="4" y="229"/>
                  <a:pt x="2" y="204"/>
                </a:cubicBezTo>
                <a:cubicBezTo>
                  <a:pt x="0" y="172"/>
                  <a:pt x="7" y="140"/>
                  <a:pt x="10" y="108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231900" y="2616200"/>
            <a:ext cx="14288" cy="124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3352800" y="3001963"/>
            <a:ext cx="825500" cy="598487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60" y="21"/>
              </a:cxn>
              <a:cxn ang="0">
                <a:pos x="248" y="261"/>
              </a:cxn>
              <a:cxn ang="0">
                <a:pos x="464" y="181"/>
              </a:cxn>
              <a:cxn ang="0">
                <a:pos x="496" y="381"/>
              </a:cxn>
              <a:cxn ang="0">
                <a:pos x="712" y="341"/>
              </a:cxn>
              <a:cxn ang="0">
                <a:pos x="712" y="549"/>
              </a:cxn>
              <a:cxn ang="0">
                <a:pos x="824" y="557"/>
              </a:cxn>
            </a:cxnLst>
            <a:rect l="0" t="0" r="r" b="b"/>
            <a:pathLst>
              <a:path w="824" h="585">
                <a:moveTo>
                  <a:pt x="0" y="133"/>
                </a:moveTo>
                <a:cubicBezTo>
                  <a:pt x="59" y="66"/>
                  <a:pt x="119" y="0"/>
                  <a:pt x="160" y="21"/>
                </a:cubicBezTo>
                <a:cubicBezTo>
                  <a:pt x="201" y="42"/>
                  <a:pt x="197" y="234"/>
                  <a:pt x="248" y="261"/>
                </a:cubicBezTo>
                <a:cubicBezTo>
                  <a:pt x="299" y="288"/>
                  <a:pt x="423" y="161"/>
                  <a:pt x="464" y="181"/>
                </a:cubicBezTo>
                <a:cubicBezTo>
                  <a:pt x="505" y="201"/>
                  <a:pt x="455" y="354"/>
                  <a:pt x="496" y="381"/>
                </a:cubicBezTo>
                <a:cubicBezTo>
                  <a:pt x="537" y="408"/>
                  <a:pt x="676" y="313"/>
                  <a:pt x="712" y="341"/>
                </a:cubicBezTo>
                <a:cubicBezTo>
                  <a:pt x="748" y="369"/>
                  <a:pt x="693" y="513"/>
                  <a:pt x="712" y="549"/>
                </a:cubicBezTo>
                <a:cubicBezTo>
                  <a:pt x="731" y="585"/>
                  <a:pt x="777" y="571"/>
                  <a:pt x="824" y="557"/>
                </a:cubicBezTo>
              </a:path>
            </a:pathLst>
          </a:custGeom>
          <a:noFill/>
          <a:ln w="38100" cap="flat" cmpd="sng">
            <a:pattFill prst="sphere">
              <a:fgClr>
                <a:srgbClr val="33CC33"/>
              </a:fgClr>
              <a:bgClr>
                <a:srgbClr val="CEEAD5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 rot="5270418">
            <a:off x="4528344" y="2161381"/>
            <a:ext cx="746125" cy="690563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60" y="21"/>
              </a:cxn>
              <a:cxn ang="0">
                <a:pos x="248" y="261"/>
              </a:cxn>
              <a:cxn ang="0">
                <a:pos x="464" y="181"/>
              </a:cxn>
              <a:cxn ang="0">
                <a:pos x="496" y="381"/>
              </a:cxn>
              <a:cxn ang="0">
                <a:pos x="712" y="341"/>
              </a:cxn>
              <a:cxn ang="0">
                <a:pos x="712" y="549"/>
              </a:cxn>
              <a:cxn ang="0">
                <a:pos x="824" y="557"/>
              </a:cxn>
            </a:cxnLst>
            <a:rect l="0" t="0" r="r" b="b"/>
            <a:pathLst>
              <a:path w="824" h="585">
                <a:moveTo>
                  <a:pt x="0" y="133"/>
                </a:moveTo>
                <a:cubicBezTo>
                  <a:pt x="59" y="66"/>
                  <a:pt x="119" y="0"/>
                  <a:pt x="160" y="21"/>
                </a:cubicBezTo>
                <a:cubicBezTo>
                  <a:pt x="201" y="42"/>
                  <a:pt x="197" y="234"/>
                  <a:pt x="248" y="261"/>
                </a:cubicBezTo>
                <a:cubicBezTo>
                  <a:pt x="299" y="288"/>
                  <a:pt x="423" y="161"/>
                  <a:pt x="464" y="181"/>
                </a:cubicBezTo>
                <a:cubicBezTo>
                  <a:pt x="505" y="201"/>
                  <a:pt x="455" y="354"/>
                  <a:pt x="496" y="381"/>
                </a:cubicBezTo>
                <a:cubicBezTo>
                  <a:pt x="537" y="408"/>
                  <a:pt x="676" y="313"/>
                  <a:pt x="712" y="341"/>
                </a:cubicBezTo>
                <a:cubicBezTo>
                  <a:pt x="748" y="369"/>
                  <a:pt x="693" y="513"/>
                  <a:pt x="712" y="549"/>
                </a:cubicBezTo>
                <a:cubicBezTo>
                  <a:pt x="731" y="585"/>
                  <a:pt x="777" y="571"/>
                  <a:pt x="824" y="557"/>
                </a:cubicBezTo>
              </a:path>
            </a:pathLst>
          </a:custGeom>
          <a:noFill/>
          <a:ln w="38100" cap="flat" cmpd="sng">
            <a:pattFill prst="sphere">
              <a:fgClr>
                <a:srgbClr val="33CC33"/>
              </a:fgClr>
              <a:bgClr>
                <a:srgbClr val="CEEAD5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38125" y="97948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Entangled state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605213" y="981075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Environment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956300" y="95726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Classical statistical mixture</a:t>
            </a:r>
          </a:p>
        </p:txBody>
      </p:sp>
      <p:sp>
        <p:nvSpPr>
          <p:cNvPr id="12" name="Freeform 29"/>
          <p:cNvSpPr>
            <a:spLocks/>
          </p:cNvSpPr>
          <p:nvPr/>
        </p:nvSpPr>
        <p:spPr bwMode="auto">
          <a:xfrm>
            <a:off x="4233863" y="1576388"/>
            <a:ext cx="654050" cy="762000"/>
          </a:xfrm>
          <a:custGeom>
            <a:avLst/>
            <a:gdLst/>
            <a:ahLst/>
            <a:cxnLst>
              <a:cxn ang="0">
                <a:pos x="134" y="144"/>
              </a:cxn>
              <a:cxn ang="0">
                <a:pos x="182" y="0"/>
              </a:cxn>
              <a:cxn ang="0">
                <a:pos x="318" y="72"/>
              </a:cxn>
              <a:cxn ang="0">
                <a:pos x="374" y="184"/>
              </a:cxn>
              <a:cxn ang="0">
                <a:pos x="254" y="264"/>
              </a:cxn>
              <a:cxn ang="0">
                <a:pos x="206" y="296"/>
              </a:cxn>
              <a:cxn ang="0">
                <a:pos x="182" y="376"/>
              </a:cxn>
              <a:cxn ang="0">
                <a:pos x="206" y="440"/>
              </a:cxn>
              <a:cxn ang="0">
                <a:pos x="182" y="448"/>
              </a:cxn>
              <a:cxn ang="0">
                <a:pos x="86" y="464"/>
              </a:cxn>
              <a:cxn ang="0">
                <a:pos x="14" y="376"/>
              </a:cxn>
              <a:cxn ang="0">
                <a:pos x="46" y="280"/>
              </a:cxn>
              <a:cxn ang="0">
                <a:pos x="134" y="144"/>
              </a:cxn>
            </a:cxnLst>
            <a:rect l="0" t="0" r="r" b="b"/>
            <a:pathLst>
              <a:path w="404" h="464">
                <a:moveTo>
                  <a:pt x="134" y="144"/>
                </a:moveTo>
                <a:lnTo>
                  <a:pt x="182" y="0"/>
                </a:lnTo>
                <a:lnTo>
                  <a:pt x="318" y="72"/>
                </a:lnTo>
                <a:lnTo>
                  <a:pt x="374" y="184"/>
                </a:lnTo>
                <a:cubicBezTo>
                  <a:pt x="388" y="311"/>
                  <a:pt x="404" y="232"/>
                  <a:pt x="254" y="264"/>
                </a:cubicBezTo>
                <a:cubicBezTo>
                  <a:pt x="235" y="268"/>
                  <a:pt x="224" y="290"/>
                  <a:pt x="206" y="296"/>
                </a:cubicBezTo>
                <a:cubicBezTo>
                  <a:pt x="199" y="318"/>
                  <a:pt x="163" y="357"/>
                  <a:pt x="182" y="376"/>
                </a:cubicBezTo>
                <a:cubicBezTo>
                  <a:pt x="190" y="397"/>
                  <a:pt x="206" y="417"/>
                  <a:pt x="206" y="440"/>
                </a:cubicBezTo>
                <a:cubicBezTo>
                  <a:pt x="206" y="448"/>
                  <a:pt x="190" y="446"/>
                  <a:pt x="182" y="448"/>
                </a:cubicBezTo>
                <a:cubicBezTo>
                  <a:pt x="141" y="460"/>
                  <a:pt x="138" y="458"/>
                  <a:pt x="86" y="464"/>
                </a:cubicBezTo>
                <a:cubicBezTo>
                  <a:pt x="46" y="437"/>
                  <a:pt x="59" y="406"/>
                  <a:pt x="14" y="376"/>
                </a:cubicBezTo>
                <a:cubicBezTo>
                  <a:pt x="4" y="347"/>
                  <a:pt x="0" y="280"/>
                  <a:pt x="46" y="280"/>
                </a:cubicBezTo>
                <a:lnTo>
                  <a:pt x="134" y="14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30"/>
          <p:cNvSpPr>
            <a:spLocks/>
          </p:cNvSpPr>
          <p:nvPr/>
        </p:nvSpPr>
        <p:spPr bwMode="auto">
          <a:xfrm rot="16873370">
            <a:off x="4139406" y="3750469"/>
            <a:ext cx="708025" cy="738188"/>
          </a:xfrm>
          <a:custGeom>
            <a:avLst/>
            <a:gdLst/>
            <a:ahLst/>
            <a:cxnLst>
              <a:cxn ang="0">
                <a:pos x="10" y="108"/>
              </a:cxn>
              <a:cxn ang="0">
                <a:pos x="82" y="28"/>
              </a:cxn>
              <a:cxn ang="0">
                <a:pos x="250" y="84"/>
              </a:cxn>
              <a:cxn ang="0">
                <a:pos x="178" y="212"/>
              </a:cxn>
              <a:cxn ang="0">
                <a:pos x="290" y="284"/>
              </a:cxn>
              <a:cxn ang="0">
                <a:pos x="74" y="268"/>
              </a:cxn>
              <a:cxn ang="0">
                <a:pos x="2" y="204"/>
              </a:cxn>
              <a:cxn ang="0">
                <a:pos x="10" y="108"/>
              </a:cxn>
            </a:cxnLst>
            <a:rect l="0" t="0" r="r" b="b"/>
            <a:pathLst>
              <a:path w="290" h="349">
                <a:moveTo>
                  <a:pt x="10" y="108"/>
                </a:moveTo>
                <a:cubicBezTo>
                  <a:pt x="28" y="53"/>
                  <a:pt x="23" y="48"/>
                  <a:pt x="82" y="28"/>
                </a:cubicBezTo>
                <a:cubicBezTo>
                  <a:pt x="202" y="35"/>
                  <a:pt x="222" y="0"/>
                  <a:pt x="250" y="84"/>
                </a:cubicBezTo>
                <a:cubicBezTo>
                  <a:pt x="245" y="144"/>
                  <a:pt x="256" y="212"/>
                  <a:pt x="178" y="212"/>
                </a:cubicBezTo>
                <a:lnTo>
                  <a:pt x="290" y="284"/>
                </a:lnTo>
                <a:cubicBezTo>
                  <a:pt x="204" y="349"/>
                  <a:pt x="150" y="293"/>
                  <a:pt x="74" y="268"/>
                </a:cubicBezTo>
                <a:cubicBezTo>
                  <a:pt x="59" y="257"/>
                  <a:pt x="4" y="229"/>
                  <a:pt x="2" y="204"/>
                </a:cubicBezTo>
                <a:cubicBezTo>
                  <a:pt x="0" y="172"/>
                  <a:pt x="7" y="140"/>
                  <a:pt x="10" y="108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4471988" y="2503488"/>
            <a:ext cx="14287" cy="124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6661150" y="2225675"/>
            <a:ext cx="654050" cy="762000"/>
          </a:xfrm>
          <a:custGeom>
            <a:avLst/>
            <a:gdLst/>
            <a:ahLst/>
            <a:cxnLst>
              <a:cxn ang="0">
                <a:pos x="134" y="144"/>
              </a:cxn>
              <a:cxn ang="0">
                <a:pos x="182" y="0"/>
              </a:cxn>
              <a:cxn ang="0">
                <a:pos x="318" y="72"/>
              </a:cxn>
              <a:cxn ang="0">
                <a:pos x="374" y="184"/>
              </a:cxn>
              <a:cxn ang="0">
                <a:pos x="254" y="264"/>
              </a:cxn>
              <a:cxn ang="0">
                <a:pos x="206" y="296"/>
              </a:cxn>
              <a:cxn ang="0">
                <a:pos x="182" y="376"/>
              </a:cxn>
              <a:cxn ang="0">
                <a:pos x="206" y="440"/>
              </a:cxn>
              <a:cxn ang="0">
                <a:pos x="182" y="448"/>
              </a:cxn>
              <a:cxn ang="0">
                <a:pos x="86" y="464"/>
              </a:cxn>
              <a:cxn ang="0">
                <a:pos x="14" y="376"/>
              </a:cxn>
              <a:cxn ang="0">
                <a:pos x="46" y="280"/>
              </a:cxn>
              <a:cxn ang="0">
                <a:pos x="134" y="144"/>
              </a:cxn>
            </a:cxnLst>
            <a:rect l="0" t="0" r="r" b="b"/>
            <a:pathLst>
              <a:path w="404" h="464">
                <a:moveTo>
                  <a:pt x="134" y="144"/>
                </a:moveTo>
                <a:lnTo>
                  <a:pt x="182" y="0"/>
                </a:lnTo>
                <a:lnTo>
                  <a:pt x="318" y="72"/>
                </a:lnTo>
                <a:lnTo>
                  <a:pt x="374" y="184"/>
                </a:lnTo>
                <a:cubicBezTo>
                  <a:pt x="388" y="311"/>
                  <a:pt x="404" y="232"/>
                  <a:pt x="254" y="264"/>
                </a:cubicBezTo>
                <a:cubicBezTo>
                  <a:pt x="235" y="268"/>
                  <a:pt x="224" y="290"/>
                  <a:pt x="206" y="296"/>
                </a:cubicBezTo>
                <a:cubicBezTo>
                  <a:pt x="199" y="318"/>
                  <a:pt x="163" y="357"/>
                  <a:pt x="182" y="376"/>
                </a:cubicBezTo>
                <a:cubicBezTo>
                  <a:pt x="190" y="397"/>
                  <a:pt x="206" y="417"/>
                  <a:pt x="206" y="440"/>
                </a:cubicBezTo>
                <a:cubicBezTo>
                  <a:pt x="206" y="448"/>
                  <a:pt x="190" y="446"/>
                  <a:pt x="182" y="448"/>
                </a:cubicBezTo>
                <a:cubicBezTo>
                  <a:pt x="141" y="460"/>
                  <a:pt x="138" y="458"/>
                  <a:pt x="86" y="464"/>
                </a:cubicBezTo>
                <a:cubicBezTo>
                  <a:pt x="46" y="437"/>
                  <a:pt x="59" y="406"/>
                  <a:pt x="14" y="376"/>
                </a:cubicBezTo>
                <a:cubicBezTo>
                  <a:pt x="4" y="347"/>
                  <a:pt x="0" y="280"/>
                  <a:pt x="46" y="280"/>
                </a:cubicBezTo>
                <a:lnTo>
                  <a:pt x="134" y="14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Freeform 33"/>
          <p:cNvSpPr>
            <a:spLocks/>
          </p:cNvSpPr>
          <p:nvPr/>
        </p:nvSpPr>
        <p:spPr bwMode="auto">
          <a:xfrm rot="16873370">
            <a:off x="7646194" y="2659857"/>
            <a:ext cx="708025" cy="738187"/>
          </a:xfrm>
          <a:custGeom>
            <a:avLst/>
            <a:gdLst/>
            <a:ahLst/>
            <a:cxnLst>
              <a:cxn ang="0">
                <a:pos x="10" y="108"/>
              </a:cxn>
              <a:cxn ang="0">
                <a:pos x="82" y="28"/>
              </a:cxn>
              <a:cxn ang="0">
                <a:pos x="250" y="84"/>
              </a:cxn>
              <a:cxn ang="0">
                <a:pos x="178" y="212"/>
              </a:cxn>
              <a:cxn ang="0">
                <a:pos x="290" y="284"/>
              </a:cxn>
              <a:cxn ang="0">
                <a:pos x="74" y="268"/>
              </a:cxn>
              <a:cxn ang="0">
                <a:pos x="2" y="204"/>
              </a:cxn>
              <a:cxn ang="0">
                <a:pos x="10" y="108"/>
              </a:cxn>
            </a:cxnLst>
            <a:rect l="0" t="0" r="r" b="b"/>
            <a:pathLst>
              <a:path w="290" h="349">
                <a:moveTo>
                  <a:pt x="10" y="108"/>
                </a:moveTo>
                <a:cubicBezTo>
                  <a:pt x="28" y="53"/>
                  <a:pt x="23" y="48"/>
                  <a:pt x="82" y="28"/>
                </a:cubicBezTo>
                <a:cubicBezTo>
                  <a:pt x="202" y="35"/>
                  <a:pt x="222" y="0"/>
                  <a:pt x="250" y="84"/>
                </a:cubicBezTo>
                <a:cubicBezTo>
                  <a:pt x="245" y="144"/>
                  <a:pt x="256" y="212"/>
                  <a:pt x="178" y="212"/>
                </a:cubicBezTo>
                <a:lnTo>
                  <a:pt x="290" y="284"/>
                </a:lnTo>
                <a:cubicBezTo>
                  <a:pt x="204" y="349"/>
                  <a:pt x="150" y="293"/>
                  <a:pt x="74" y="268"/>
                </a:cubicBezTo>
                <a:cubicBezTo>
                  <a:pt x="59" y="257"/>
                  <a:pt x="4" y="229"/>
                  <a:pt x="2" y="204"/>
                </a:cubicBezTo>
                <a:cubicBezTo>
                  <a:pt x="0" y="172"/>
                  <a:pt x="7" y="140"/>
                  <a:pt x="10" y="108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1079500" y="4902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Entangled states are very fragile to decoherence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04038" y="5329681"/>
            <a:ext cx="896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An important challenge is the design of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decoherence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 resistant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entangled states</a:t>
            </a:r>
            <a:endParaRPr lang="en-US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Freeform 37"/>
          <p:cNvSpPr>
            <a:spLocks/>
          </p:cNvSpPr>
          <p:nvPr/>
        </p:nvSpPr>
        <p:spPr bwMode="auto">
          <a:xfrm rot="5270418">
            <a:off x="4594225" y="2722563"/>
            <a:ext cx="757238" cy="728662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60" y="21"/>
              </a:cxn>
              <a:cxn ang="0">
                <a:pos x="248" y="261"/>
              </a:cxn>
              <a:cxn ang="0">
                <a:pos x="464" y="181"/>
              </a:cxn>
              <a:cxn ang="0">
                <a:pos x="496" y="381"/>
              </a:cxn>
              <a:cxn ang="0">
                <a:pos x="712" y="341"/>
              </a:cxn>
              <a:cxn ang="0">
                <a:pos x="712" y="549"/>
              </a:cxn>
              <a:cxn ang="0">
                <a:pos x="824" y="557"/>
              </a:cxn>
            </a:cxnLst>
            <a:rect l="0" t="0" r="r" b="b"/>
            <a:pathLst>
              <a:path w="824" h="585">
                <a:moveTo>
                  <a:pt x="0" y="133"/>
                </a:moveTo>
                <a:cubicBezTo>
                  <a:pt x="59" y="66"/>
                  <a:pt x="119" y="0"/>
                  <a:pt x="160" y="21"/>
                </a:cubicBezTo>
                <a:cubicBezTo>
                  <a:pt x="201" y="42"/>
                  <a:pt x="197" y="234"/>
                  <a:pt x="248" y="261"/>
                </a:cubicBezTo>
                <a:cubicBezTo>
                  <a:pt x="299" y="288"/>
                  <a:pt x="423" y="161"/>
                  <a:pt x="464" y="181"/>
                </a:cubicBezTo>
                <a:cubicBezTo>
                  <a:pt x="505" y="201"/>
                  <a:pt x="455" y="354"/>
                  <a:pt x="496" y="381"/>
                </a:cubicBezTo>
                <a:cubicBezTo>
                  <a:pt x="537" y="408"/>
                  <a:pt x="676" y="313"/>
                  <a:pt x="712" y="341"/>
                </a:cubicBezTo>
                <a:cubicBezTo>
                  <a:pt x="748" y="369"/>
                  <a:pt x="693" y="513"/>
                  <a:pt x="712" y="549"/>
                </a:cubicBezTo>
                <a:cubicBezTo>
                  <a:pt x="731" y="585"/>
                  <a:pt x="777" y="571"/>
                  <a:pt x="824" y="557"/>
                </a:cubicBezTo>
              </a:path>
            </a:pathLst>
          </a:custGeom>
          <a:noFill/>
          <a:ln w="38100" cap="flat" cmpd="sng">
            <a:pattFill prst="sphere">
              <a:fgClr>
                <a:srgbClr val="33CC33"/>
              </a:fgClr>
              <a:bgClr>
                <a:srgbClr val="CEEAD5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3468688" y="2393950"/>
            <a:ext cx="825500" cy="59848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60" y="21"/>
              </a:cxn>
              <a:cxn ang="0">
                <a:pos x="248" y="261"/>
              </a:cxn>
              <a:cxn ang="0">
                <a:pos x="464" y="181"/>
              </a:cxn>
              <a:cxn ang="0">
                <a:pos x="496" y="381"/>
              </a:cxn>
              <a:cxn ang="0">
                <a:pos x="712" y="341"/>
              </a:cxn>
              <a:cxn ang="0">
                <a:pos x="712" y="549"/>
              </a:cxn>
              <a:cxn ang="0">
                <a:pos x="824" y="557"/>
              </a:cxn>
            </a:cxnLst>
            <a:rect l="0" t="0" r="r" b="b"/>
            <a:pathLst>
              <a:path w="824" h="585">
                <a:moveTo>
                  <a:pt x="0" y="133"/>
                </a:moveTo>
                <a:cubicBezTo>
                  <a:pt x="59" y="66"/>
                  <a:pt x="119" y="0"/>
                  <a:pt x="160" y="21"/>
                </a:cubicBezTo>
                <a:cubicBezTo>
                  <a:pt x="201" y="42"/>
                  <a:pt x="197" y="234"/>
                  <a:pt x="248" y="261"/>
                </a:cubicBezTo>
                <a:cubicBezTo>
                  <a:pt x="299" y="288"/>
                  <a:pt x="423" y="161"/>
                  <a:pt x="464" y="181"/>
                </a:cubicBezTo>
                <a:cubicBezTo>
                  <a:pt x="505" y="201"/>
                  <a:pt x="455" y="354"/>
                  <a:pt x="496" y="381"/>
                </a:cubicBezTo>
                <a:cubicBezTo>
                  <a:pt x="537" y="408"/>
                  <a:pt x="676" y="313"/>
                  <a:pt x="712" y="341"/>
                </a:cubicBezTo>
                <a:cubicBezTo>
                  <a:pt x="748" y="369"/>
                  <a:pt x="693" y="513"/>
                  <a:pt x="712" y="549"/>
                </a:cubicBezTo>
                <a:cubicBezTo>
                  <a:pt x="731" y="585"/>
                  <a:pt x="777" y="571"/>
                  <a:pt x="824" y="557"/>
                </a:cubicBezTo>
              </a:path>
            </a:pathLst>
          </a:custGeom>
          <a:noFill/>
          <a:ln w="38100" cap="flat" cmpd="sng">
            <a:pattFill prst="sphere">
              <a:fgClr>
                <a:srgbClr val="33CC33"/>
              </a:fgClr>
              <a:bgClr>
                <a:srgbClr val="CEEAD5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0996" y="6230678"/>
            <a:ext cx="808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limitation: Light scattering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5.  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Reading out the results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04" y="1562986"/>
            <a:ext cx="8452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Global: Well understood, standard atomic techniques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e.g</a:t>
            </a:r>
            <a:r>
              <a:rPr lang="en-US" dirty="0" smtClean="0"/>
              <a:t>:  Absorption images, fluorescence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948" y="2991293"/>
            <a:ext cx="845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Local:  Difficult  since it is hard to detect one atom without perturbing the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4805916"/>
            <a:ext cx="435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Experimentally achieved very recently at Harvard: Nature 462 74 (2009). </a:t>
            </a:r>
            <a:endParaRPr lang="en-US" dirty="0"/>
          </a:p>
        </p:txBody>
      </p:sp>
      <p:pic>
        <p:nvPicPr>
          <p:cNvPr id="7" name="HoppingDataLowDept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59020" y="3506337"/>
            <a:ext cx="3102591" cy="31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4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69582" y="287079"/>
            <a:ext cx="6666614" cy="669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Status of Quantum Information</a:t>
            </a:r>
            <a:endParaRPr lang="en-US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76" y="1244009"/>
            <a:ext cx="87931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All five requirements for quantum computations have been  implemented in different systems. Trapped ions are leading the way.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There has been a lot progress, however, there are  great challenges  ahead……</a:t>
            </a:r>
          </a:p>
          <a:p>
            <a:r>
              <a:rPr lang="en-US" dirty="0" smtClean="0"/>
              <a:t> Overall, quantum computation is certainly a fascinating new field.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613" y="1693737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cmpd="thickThin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THANKS!!!!</a:t>
            </a:r>
            <a:endParaRPr lang="en-US" sz="5400" dirty="0">
              <a:ln cmpd="thickThin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11" y="2858447"/>
            <a:ext cx="4085543" cy="35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3"/>
          <p:cNvSpPr>
            <a:spLocks noChangeArrowheads="1" noChangeShapeType="1" noTextEdit="1"/>
          </p:cNvSpPr>
          <p:nvPr/>
        </p:nvSpPr>
        <p:spPr bwMode="auto">
          <a:xfrm>
            <a:off x="1758950" y="176213"/>
            <a:ext cx="5191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Particles have spin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 Box 118"/>
          <p:cNvSpPr txBox="1">
            <a:spLocks noChangeArrowheads="1"/>
          </p:cNvSpPr>
          <p:nvPr/>
        </p:nvSpPr>
        <p:spPr bwMode="auto">
          <a:xfrm>
            <a:off x="257544" y="973026"/>
            <a:ext cx="873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Particles have an  intrinsic angular momentum (spin)</a:t>
            </a:r>
            <a:endParaRPr lang="es-CO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74158" y="2838893"/>
            <a:ext cx="11589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S=1/2</a:t>
            </a:r>
          </a:p>
          <a:p>
            <a:r>
              <a:rPr lang="en-US" dirty="0" smtClean="0"/>
              <a:t>Or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↑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64" y="2357660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832" y="1892595"/>
            <a:ext cx="811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Electrons, protons, neutrons have spin 1/2</a:t>
            </a:r>
            <a:endParaRPr lang="en-US" dirty="0"/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520" y="2318119"/>
            <a:ext cx="1762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87116" y="2980660"/>
            <a:ext cx="20804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S=-1/2</a:t>
            </a:r>
          </a:p>
          <a:p>
            <a:r>
              <a:rPr lang="en-US" dirty="0" smtClean="0"/>
              <a:t>Or </a:t>
            </a:r>
            <a:r>
              <a:rPr lang="en-US" sz="3600" dirty="0" smtClean="0">
                <a:latin typeface="Arial"/>
                <a:cs typeface="Arial"/>
              </a:rPr>
              <a:t>↓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7190" y="4798828"/>
            <a:ext cx="811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total spin of an atom depends on the number of electrons, protons and neutrons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55625" y="207963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There</a:t>
            </a:r>
            <a:r>
              <a:rPr lang="es-E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are </a:t>
            </a:r>
            <a:r>
              <a:rPr lang="es-E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two</a:t>
            </a:r>
            <a:r>
              <a:rPr lang="es-E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types</a:t>
            </a:r>
            <a:r>
              <a:rPr lang="es-E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of </a:t>
            </a:r>
            <a:r>
              <a:rPr lang="es-E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particles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13576" y="1000901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6600" u="none" dirty="0" smtClean="0">
                <a:solidFill>
                  <a:srgbClr val="FF3300"/>
                </a:solidFill>
                <a:latin typeface="Balloonist" pitchFamily="2" charset="0"/>
              </a:rPr>
              <a:t>Bosons</a:t>
            </a:r>
            <a:endParaRPr lang="en-US" sz="6600" u="none" dirty="0">
              <a:solidFill>
                <a:srgbClr val="FF3300"/>
              </a:solidFill>
              <a:latin typeface="Balloonis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08588" y="933450"/>
            <a:ext cx="2889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4800" b="1" u="none" dirty="0" smtClean="0">
                <a:solidFill>
                  <a:srgbClr val="FF3300"/>
                </a:solidFill>
                <a:latin typeface="Curlz MT" pitchFamily="82" charset="0"/>
              </a:rPr>
              <a:t>Fermions</a:t>
            </a:r>
            <a:endParaRPr lang="en-US" sz="4800" b="1" u="none" dirty="0">
              <a:solidFill>
                <a:srgbClr val="FF3300"/>
              </a:solidFill>
              <a:latin typeface="Curlz MT" pitchFamily="82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172075" y="3354388"/>
            <a:ext cx="3279775" cy="2214562"/>
            <a:chOff x="2589" y="814"/>
            <a:chExt cx="3054" cy="18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728" y="914"/>
              <a:ext cx="912" cy="817"/>
              <a:chOff x="960" y="1392"/>
              <a:chExt cx="2496" cy="2080"/>
            </a:xfrm>
          </p:grpSpPr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 rot="167938" flipH="1">
                <a:off x="2448" y="3136"/>
                <a:ext cx="432" cy="336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"/>
              <p:cNvSpPr>
                <a:spLocks/>
              </p:cNvSpPr>
              <p:nvPr/>
            </p:nvSpPr>
            <p:spPr bwMode="auto">
              <a:xfrm>
                <a:off x="1584" y="3168"/>
                <a:ext cx="384" cy="288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Oval 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1584" cy="15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10"/>
              <p:cNvSpPr>
                <a:spLocks/>
              </p:cNvSpPr>
              <p:nvPr/>
            </p:nvSpPr>
            <p:spPr bwMode="auto">
              <a:xfrm>
                <a:off x="1824" y="1920"/>
                <a:ext cx="736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80"/>
                  </a:cxn>
                  <a:cxn ang="0">
                    <a:pos x="116" y="107"/>
                  </a:cxn>
                  <a:cxn ang="0">
                    <a:pos x="169" y="124"/>
                  </a:cxn>
                  <a:cxn ang="0">
                    <a:pos x="523" y="142"/>
                  </a:cxn>
                  <a:cxn ang="0">
                    <a:pos x="621" y="80"/>
                  </a:cxn>
                  <a:cxn ang="0">
                    <a:pos x="736" y="53"/>
                  </a:cxn>
                </a:cxnLst>
                <a:rect l="0" t="0" r="r" b="b"/>
                <a:pathLst>
                  <a:path w="736" h="197">
                    <a:moveTo>
                      <a:pt x="0" y="0"/>
                    </a:moveTo>
                    <a:cubicBezTo>
                      <a:pt x="37" y="25"/>
                      <a:pt x="57" y="66"/>
                      <a:pt x="98" y="80"/>
                    </a:cubicBezTo>
                    <a:cubicBezTo>
                      <a:pt x="104" y="89"/>
                      <a:pt x="107" y="101"/>
                      <a:pt x="116" y="107"/>
                    </a:cubicBezTo>
                    <a:cubicBezTo>
                      <a:pt x="132" y="117"/>
                      <a:pt x="169" y="124"/>
                      <a:pt x="169" y="124"/>
                    </a:cubicBezTo>
                    <a:cubicBezTo>
                      <a:pt x="275" y="197"/>
                      <a:pt x="372" y="147"/>
                      <a:pt x="523" y="142"/>
                    </a:cubicBezTo>
                    <a:cubicBezTo>
                      <a:pt x="575" y="125"/>
                      <a:pt x="577" y="95"/>
                      <a:pt x="621" y="80"/>
                    </a:cubicBezTo>
                    <a:cubicBezTo>
                      <a:pt x="664" y="50"/>
                      <a:pt x="679" y="53"/>
                      <a:pt x="736" y="5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1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1392" cy="52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2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528" cy="19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3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528" cy="19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"/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96" cy="110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10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1968" y="2256"/>
                <a:ext cx="432" cy="240"/>
                <a:chOff x="3456" y="2112"/>
                <a:chExt cx="288" cy="144"/>
              </a:xfrm>
            </p:grpSpPr>
            <p:sp>
              <p:nvSpPr>
                <p:cNvPr id="118" name="Freeform 17"/>
                <p:cNvSpPr>
                  <a:spLocks/>
                </p:cNvSpPr>
                <p:nvPr/>
              </p:nvSpPr>
              <p:spPr bwMode="auto">
                <a:xfrm>
                  <a:off x="3456" y="2112"/>
                  <a:ext cx="288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4"/>
                    </a:cxn>
                    <a:cxn ang="0">
                      <a:pos x="144" y="96"/>
                    </a:cxn>
                    <a:cxn ang="0">
                      <a:pos x="288" y="144"/>
                    </a:cxn>
                    <a:cxn ang="0">
                      <a:pos x="288" y="0"/>
                    </a:cxn>
                    <a:cxn ang="0">
                      <a:pos x="144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144" y="96"/>
                      </a:lnTo>
                      <a:lnTo>
                        <a:pt x="288" y="144"/>
                      </a:lnTo>
                      <a:lnTo>
                        <a:pt x="288" y="0"/>
                      </a:lnTo>
                      <a:lnTo>
                        <a:pt x="144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Oval 18"/>
                <p:cNvSpPr>
                  <a:spLocks noChangeArrowheads="1"/>
                </p:cNvSpPr>
                <p:nvPr/>
              </p:nvSpPr>
              <p:spPr bwMode="auto">
                <a:xfrm>
                  <a:off x="3552" y="21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Oval 19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>
                <a:off x="2832" y="2304"/>
                <a:ext cx="624" cy="52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/>
              </p:cNvSpPr>
              <p:nvPr/>
            </p:nvSpPr>
            <p:spPr bwMode="auto">
              <a:xfrm flipH="1">
                <a:off x="960" y="2256"/>
                <a:ext cx="528" cy="67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Oval 22"/>
              <p:cNvSpPr>
                <a:spLocks noChangeArrowheads="1"/>
              </p:cNvSpPr>
              <p:nvPr/>
            </p:nvSpPr>
            <p:spPr bwMode="auto">
              <a:xfrm>
                <a:off x="187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23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2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373" y="814"/>
              <a:ext cx="960" cy="784"/>
              <a:chOff x="1488" y="2453"/>
              <a:chExt cx="2496" cy="2315"/>
            </a:xfrm>
          </p:grpSpPr>
          <p:grpSp>
            <p:nvGrpSpPr>
              <p:cNvPr id="81" name="Group 26"/>
              <p:cNvGrpSpPr>
                <a:grpSpLocks/>
              </p:cNvGrpSpPr>
              <p:nvPr/>
            </p:nvGrpSpPr>
            <p:grpSpPr bwMode="auto">
              <a:xfrm>
                <a:off x="1488" y="2688"/>
                <a:ext cx="2496" cy="2080"/>
                <a:chOff x="960" y="1392"/>
                <a:chExt cx="2496" cy="2080"/>
              </a:xfrm>
            </p:grpSpPr>
            <p:sp>
              <p:nvSpPr>
                <p:cNvPr id="84" name="Freeform 27"/>
                <p:cNvSpPr>
                  <a:spLocks/>
                </p:cNvSpPr>
                <p:nvPr/>
              </p:nvSpPr>
              <p:spPr bwMode="auto">
                <a:xfrm rot="167938" flipH="1">
                  <a:off x="2448" y="3136"/>
                  <a:ext cx="432" cy="336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192" y="192"/>
                    </a:cxn>
                    <a:cxn ang="0">
                      <a:pos x="48" y="192"/>
                    </a:cxn>
                    <a:cxn ang="0">
                      <a:pos x="0" y="240"/>
                    </a:cxn>
                    <a:cxn ang="0">
                      <a:pos x="48" y="288"/>
                    </a:cxn>
                    <a:cxn ang="0">
                      <a:pos x="288" y="28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288">
                      <a:moveTo>
                        <a:pt x="240" y="0"/>
                      </a:moveTo>
                      <a:lnTo>
                        <a:pt x="192" y="192"/>
                      </a:lnTo>
                      <a:lnTo>
                        <a:pt x="48" y="192"/>
                      </a:lnTo>
                      <a:lnTo>
                        <a:pt x="0" y="240"/>
                      </a:lnTo>
                      <a:lnTo>
                        <a:pt x="48" y="288"/>
                      </a:lnTo>
                      <a:lnTo>
                        <a:pt x="288" y="288"/>
                      </a:lnTo>
                      <a:lnTo>
                        <a:pt x="384" y="0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8"/>
                <p:cNvSpPr>
                  <a:spLocks/>
                </p:cNvSpPr>
                <p:nvPr/>
              </p:nvSpPr>
              <p:spPr bwMode="auto">
                <a:xfrm>
                  <a:off x="1584" y="3168"/>
                  <a:ext cx="384" cy="288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192" y="192"/>
                    </a:cxn>
                    <a:cxn ang="0">
                      <a:pos x="48" y="192"/>
                    </a:cxn>
                    <a:cxn ang="0">
                      <a:pos x="0" y="240"/>
                    </a:cxn>
                    <a:cxn ang="0">
                      <a:pos x="48" y="288"/>
                    </a:cxn>
                    <a:cxn ang="0">
                      <a:pos x="288" y="28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288">
                      <a:moveTo>
                        <a:pt x="240" y="0"/>
                      </a:moveTo>
                      <a:lnTo>
                        <a:pt x="192" y="192"/>
                      </a:lnTo>
                      <a:lnTo>
                        <a:pt x="48" y="192"/>
                      </a:lnTo>
                      <a:lnTo>
                        <a:pt x="0" y="240"/>
                      </a:lnTo>
                      <a:lnTo>
                        <a:pt x="48" y="288"/>
                      </a:lnTo>
                      <a:lnTo>
                        <a:pt x="288" y="288"/>
                      </a:lnTo>
                      <a:lnTo>
                        <a:pt x="384" y="0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Oval 29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584" cy="158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30"/>
                <p:cNvSpPr>
                  <a:spLocks/>
                </p:cNvSpPr>
                <p:nvPr/>
              </p:nvSpPr>
              <p:spPr bwMode="auto">
                <a:xfrm>
                  <a:off x="1824" y="1920"/>
                  <a:ext cx="736" cy="1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80"/>
                    </a:cxn>
                    <a:cxn ang="0">
                      <a:pos x="116" y="107"/>
                    </a:cxn>
                    <a:cxn ang="0">
                      <a:pos x="169" y="124"/>
                    </a:cxn>
                    <a:cxn ang="0">
                      <a:pos x="523" y="142"/>
                    </a:cxn>
                    <a:cxn ang="0">
                      <a:pos x="621" y="80"/>
                    </a:cxn>
                    <a:cxn ang="0">
                      <a:pos x="736" y="53"/>
                    </a:cxn>
                  </a:cxnLst>
                  <a:rect l="0" t="0" r="r" b="b"/>
                  <a:pathLst>
                    <a:path w="736" h="197">
                      <a:moveTo>
                        <a:pt x="0" y="0"/>
                      </a:moveTo>
                      <a:cubicBezTo>
                        <a:pt x="37" y="25"/>
                        <a:pt x="57" y="66"/>
                        <a:pt x="98" y="80"/>
                      </a:cubicBezTo>
                      <a:cubicBezTo>
                        <a:pt x="104" y="89"/>
                        <a:pt x="107" y="101"/>
                        <a:pt x="116" y="107"/>
                      </a:cubicBezTo>
                      <a:cubicBezTo>
                        <a:pt x="132" y="117"/>
                        <a:pt x="169" y="124"/>
                        <a:pt x="169" y="124"/>
                      </a:cubicBezTo>
                      <a:cubicBezTo>
                        <a:pt x="275" y="197"/>
                        <a:pt x="372" y="147"/>
                        <a:pt x="523" y="142"/>
                      </a:cubicBezTo>
                      <a:cubicBezTo>
                        <a:pt x="575" y="125"/>
                        <a:pt x="577" y="95"/>
                        <a:pt x="621" y="80"/>
                      </a:cubicBezTo>
                      <a:cubicBezTo>
                        <a:pt x="664" y="50"/>
                        <a:pt x="679" y="53"/>
                        <a:pt x="736" y="53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Rectangle 31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392" cy="52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Rectangle 32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52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Rectangle 33"/>
                <p:cNvSpPr>
                  <a:spLocks noChangeArrowheads="1"/>
                </p:cNvSpPr>
                <p:nvPr/>
              </p:nvSpPr>
              <p:spPr bwMode="auto">
                <a:xfrm>
                  <a:off x="2352" y="3024"/>
                  <a:ext cx="52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34"/>
                <p:cNvSpPr>
                  <a:spLocks noChangeArrowheads="1"/>
                </p:cNvSpPr>
                <p:nvPr/>
              </p:nvSpPr>
              <p:spPr bwMode="auto">
                <a:xfrm>
                  <a:off x="2640" y="1536"/>
                  <a:ext cx="96" cy="110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35"/>
                <p:cNvSpPr>
                  <a:spLocks noChangeArrowheads="1"/>
                </p:cNvSpPr>
                <p:nvPr/>
              </p:nvSpPr>
              <p:spPr bwMode="auto">
                <a:xfrm>
                  <a:off x="1536" y="1584"/>
                  <a:ext cx="96" cy="110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3" name="Group 36"/>
                <p:cNvGrpSpPr>
                  <a:grpSpLocks/>
                </p:cNvGrpSpPr>
                <p:nvPr/>
              </p:nvGrpSpPr>
              <p:grpSpPr bwMode="auto">
                <a:xfrm>
                  <a:off x="1968" y="2256"/>
                  <a:ext cx="432" cy="240"/>
                  <a:chOff x="3456" y="2112"/>
                  <a:chExt cx="288" cy="144"/>
                </a:xfrm>
              </p:grpSpPr>
              <p:sp>
                <p:nvSpPr>
                  <p:cNvPr id="100" name="Freeform 37"/>
                  <p:cNvSpPr>
                    <a:spLocks/>
                  </p:cNvSpPr>
                  <p:nvPr/>
                </p:nvSpPr>
                <p:spPr bwMode="auto">
                  <a:xfrm>
                    <a:off x="3456" y="2112"/>
                    <a:ext cx="28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4"/>
                      </a:cxn>
                      <a:cxn ang="0">
                        <a:pos x="144" y="96"/>
                      </a:cxn>
                      <a:cxn ang="0">
                        <a:pos x="288" y="144"/>
                      </a:cxn>
                      <a:cxn ang="0">
                        <a:pos x="288" y="0"/>
                      </a:cxn>
                      <a:cxn ang="0">
                        <a:pos x="144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8" h="144">
                        <a:moveTo>
                          <a:pt x="0" y="0"/>
                        </a:moveTo>
                        <a:lnTo>
                          <a:pt x="0" y="144"/>
                        </a:lnTo>
                        <a:lnTo>
                          <a:pt x="144" y="96"/>
                        </a:lnTo>
                        <a:lnTo>
                          <a:pt x="288" y="144"/>
                        </a:lnTo>
                        <a:lnTo>
                          <a:pt x="288" y="0"/>
                        </a:lnTo>
                        <a:lnTo>
                          <a:pt x="144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16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Oval 39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40"/>
                <p:cNvSpPr>
                  <a:spLocks/>
                </p:cNvSpPr>
                <p:nvPr/>
              </p:nvSpPr>
              <p:spPr bwMode="auto">
                <a:xfrm>
                  <a:off x="2832" y="2304"/>
                  <a:ext cx="624" cy="528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28" y="336"/>
                    </a:cxn>
                    <a:cxn ang="0">
                      <a:pos x="576" y="240"/>
                    </a:cxn>
                    <a:cxn ang="0">
                      <a:pos x="576" y="336"/>
                    </a:cxn>
                    <a:cxn ang="0">
                      <a:pos x="624" y="384"/>
                    </a:cxn>
                    <a:cxn ang="0">
                      <a:pos x="528" y="528"/>
                    </a:cxn>
                    <a:cxn ang="0">
                      <a:pos x="480" y="432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624" h="528">
                      <a:moveTo>
                        <a:pt x="48" y="0"/>
                      </a:moveTo>
                      <a:lnTo>
                        <a:pt x="528" y="336"/>
                      </a:lnTo>
                      <a:lnTo>
                        <a:pt x="576" y="240"/>
                      </a:lnTo>
                      <a:lnTo>
                        <a:pt x="576" y="336"/>
                      </a:lnTo>
                      <a:lnTo>
                        <a:pt x="624" y="384"/>
                      </a:lnTo>
                      <a:lnTo>
                        <a:pt x="528" y="528"/>
                      </a:lnTo>
                      <a:lnTo>
                        <a:pt x="480" y="432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41"/>
                <p:cNvSpPr>
                  <a:spLocks/>
                </p:cNvSpPr>
                <p:nvPr/>
              </p:nvSpPr>
              <p:spPr bwMode="auto">
                <a:xfrm flipH="1">
                  <a:off x="960" y="2256"/>
                  <a:ext cx="528" cy="6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28" y="336"/>
                    </a:cxn>
                    <a:cxn ang="0">
                      <a:pos x="576" y="240"/>
                    </a:cxn>
                    <a:cxn ang="0">
                      <a:pos x="576" y="336"/>
                    </a:cxn>
                    <a:cxn ang="0">
                      <a:pos x="624" y="384"/>
                    </a:cxn>
                    <a:cxn ang="0">
                      <a:pos x="528" y="528"/>
                    </a:cxn>
                    <a:cxn ang="0">
                      <a:pos x="480" y="432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624" h="528">
                      <a:moveTo>
                        <a:pt x="48" y="0"/>
                      </a:moveTo>
                      <a:lnTo>
                        <a:pt x="528" y="336"/>
                      </a:lnTo>
                      <a:lnTo>
                        <a:pt x="576" y="240"/>
                      </a:lnTo>
                      <a:lnTo>
                        <a:pt x="576" y="336"/>
                      </a:lnTo>
                      <a:lnTo>
                        <a:pt x="624" y="384"/>
                      </a:lnTo>
                      <a:lnTo>
                        <a:pt x="528" y="528"/>
                      </a:lnTo>
                      <a:lnTo>
                        <a:pt x="480" y="432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Oval 4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Oval 43"/>
                <p:cNvSpPr>
                  <a:spLocks noChangeArrowheads="1"/>
                </p:cNvSpPr>
                <p:nvPr/>
              </p:nvSpPr>
              <p:spPr bwMode="auto">
                <a:xfrm>
                  <a:off x="2304" y="1536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44"/>
                <p:cNvSpPr>
                  <a:spLocks noChangeArrowheads="1"/>
                </p:cNvSpPr>
                <p:nvPr/>
              </p:nvSpPr>
              <p:spPr bwMode="auto">
                <a:xfrm>
                  <a:off x="235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>
                <a:off x="1870" y="2453"/>
                <a:ext cx="1691" cy="811"/>
              </a:xfrm>
              <a:custGeom>
                <a:avLst/>
                <a:gdLst/>
                <a:ahLst/>
                <a:cxnLst>
                  <a:cxn ang="0">
                    <a:pos x="736" y="299"/>
                  </a:cxn>
                  <a:cxn ang="0">
                    <a:pos x="690" y="235"/>
                  </a:cxn>
                  <a:cxn ang="0">
                    <a:pos x="736" y="226"/>
                  </a:cxn>
                  <a:cxn ang="0">
                    <a:pos x="589" y="198"/>
                  </a:cxn>
                  <a:cxn ang="0">
                    <a:pos x="407" y="244"/>
                  </a:cxn>
                  <a:cxn ang="0">
                    <a:pos x="443" y="317"/>
                  </a:cxn>
                  <a:cxn ang="0">
                    <a:pos x="324" y="436"/>
                  </a:cxn>
                  <a:cxn ang="0">
                    <a:pos x="397" y="372"/>
                  </a:cxn>
                  <a:cxn ang="0">
                    <a:pos x="288" y="400"/>
                  </a:cxn>
                  <a:cxn ang="0">
                    <a:pos x="260" y="491"/>
                  </a:cxn>
                  <a:cxn ang="0">
                    <a:pos x="215" y="491"/>
                  </a:cxn>
                  <a:cxn ang="0">
                    <a:pos x="279" y="482"/>
                  </a:cxn>
                  <a:cxn ang="0">
                    <a:pos x="251" y="601"/>
                  </a:cxn>
                  <a:cxn ang="0">
                    <a:pos x="187" y="601"/>
                  </a:cxn>
                  <a:cxn ang="0">
                    <a:pos x="123" y="564"/>
                  </a:cxn>
                  <a:cxn ang="0">
                    <a:pos x="96" y="784"/>
                  </a:cxn>
                  <a:cxn ang="0">
                    <a:pos x="59" y="729"/>
                  </a:cxn>
                  <a:cxn ang="0">
                    <a:pos x="32" y="710"/>
                  </a:cxn>
                  <a:cxn ang="0">
                    <a:pos x="50" y="738"/>
                  </a:cxn>
                  <a:cxn ang="0">
                    <a:pos x="315" y="354"/>
                  </a:cxn>
                  <a:cxn ang="0">
                    <a:pos x="416" y="235"/>
                  </a:cxn>
                  <a:cxn ang="0">
                    <a:pos x="553" y="198"/>
                  </a:cxn>
                  <a:cxn ang="0">
                    <a:pos x="791" y="162"/>
                  </a:cxn>
                  <a:cxn ang="0">
                    <a:pos x="891" y="262"/>
                  </a:cxn>
                  <a:cxn ang="0">
                    <a:pos x="955" y="198"/>
                  </a:cxn>
                  <a:cxn ang="0">
                    <a:pos x="1010" y="153"/>
                  </a:cxn>
                  <a:cxn ang="0">
                    <a:pos x="1010" y="171"/>
                  </a:cxn>
                  <a:cxn ang="0">
                    <a:pos x="1065" y="208"/>
                  </a:cxn>
                  <a:cxn ang="0">
                    <a:pos x="1165" y="180"/>
                  </a:cxn>
                  <a:cxn ang="0">
                    <a:pos x="1239" y="217"/>
                  </a:cxn>
                  <a:cxn ang="0">
                    <a:pos x="1239" y="235"/>
                  </a:cxn>
                  <a:cxn ang="0">
                    <a:pos x="1385" y="372"/>
                  </a:cxn>
                  <a:cxn ang="0">
                    <a:pos x="1394" y="381"/>
                  </a:cxn>
                  <a:cxn ang="0">
                    <a:pos x="1513" y="482"/>
                  </a:cxn>
                  <a:cxn ang="0">
                    <a:pos x="1467" y="473"/>
                  </a:cxn>
                  <a:cxn ang="0">
                    <a:pos x="1458" y="546"/>
                  </a:cxn>
                  <a:cxn ang="0">
                    <a:pos x="1577" y="619"/>
                  </a:cxn>
                  <a:cxn ang="0">
                    <a:pos x="1659" y="692"/>
                  </a:cxn>
                  <a:cxn ang="0">
                    <a:pos x="1586" y="729"/>
                  </a:cxn>
                  <a:cxn ang="0">
                    <a:pos x="1504" y="592"/>
                  </a:cxn>
                  <a:cxn ang="0">
                    <a:pos x="1495" y="409"/>
                  </a:cxn>
                  <a:cxn ang="0">
                    <a:pos x="1412" y="308"/>
                  </a:cxn>
                  <a:cxn ang="0">
                    <a:pos x="1412" y="253"/>
                  </a:cxn>
                  <a:cxn ang="0">
                    <a:pos x="1138" y="198"/>
                  </a:cxn>
                  <a:cxn ang="0">
                    <a:pos x="1047" y="235"/>
                  </a:cxn>
                  <a:cxn ang="0">
                    <a:pos x="909" y="61"/>
                  </a:cxn>
                  <a:cxn ang="0">
                    <a:pos x="855" y="134"/>
                  </a:cxn>
                  <a:cxn ang="0">
                    <a:pos x="745" y="217"/>
                  </a:cxn>
                  <a:cxn ang="0">
                    <a:pos x="754" y="171"/>
                  </a:cxn>
                  <a:cxn ang="0">
                    <a:pos x="672" y="171"/>
                  </a:cxn>
                  <a:cxn ang="0">
                    <a:pos x="653" y="52"/>
                  </a:cxn>
                  <a:cxn ang="0">
                    <a:pos x="489" y="299"/>
                  </a:cxn>
                  <a:cxn ang="0">
                    <a:pos x="553" y="244"/>
                  </a:cxn>
                  <a:cxn ang="0">
                    <a:pos x="297" y="226"/>
                  </a:cxn>
                  <a:cxn ang="0">
                    <a:pos x="251" y="336"/>
                  </a:cxn>
                  <a:cxn ang="0">
                    <a:pos x="224" y="473"/>
                  </a:cxn>
                  <a:cxn ang="0">
                    <a:pos x="132" y="537"/>
                  </a:cxn>
                  <a:cxn ang="0">
                    <a:pos x="68" y="665"/>
                  </a:cxn>
                  <a:cxn ang="0">
                    <a:pos x="77" y="619"/>
                  </a:cxn>
                  <a:cxn ang="0">
                    <a:pos x="132" y="720"/>
                  </a:cxn>
                </a:cxnLst>
                <a:rect l="0" t="0" r="r" b="b"/>
                <a:pathLst>
                  <a:path w="1691" h="811">
                    <a:moveTo>
                      <a:pt x="754" y="281"/>
                    </a:moveTo>
                    <a:cubicBezTo>
                      <a:pt x="721" y="246"/>
                      <a:pt x="710" y="218"/>
                      <a:pt x="763" y="198"/>
                    </a:cubicBezTo>
                    <a:cubicBezTo>
                      <a:pt x="772" y="201"/>
                      <a:pt x="788" y="199"/>
                      <a:pt x="791" y="208"/>
                    </a:cubicBezTo>
                    <a:cubicBezTo>
                      <a:pt x="804" y="246"/>
                      <a:pt x="761" y="282"/>
                      <a:pt x="736" y="299"/>
                    </a:cubicBezTo>
                    <a:cubicBezTo>
                      <a:pt x="709" y="282"/>
                      <a:pt x="689" y="262"/>
                      <a:pt x="663" y="244"/>
                    </a:cubicBezTo>
                    <a:cubicBezTo>
                      <a:pt x="657" y="235"/>
                      <a:pt x="641" y="228"/>
                      <a:pt x="644" y="217"/>
                    </a:cubicBezTo>
                    <a:cubicBezTo>
                      <a:pt x="646" y="207"/>
                      <a:pt x="663" y="204"/>
                      <a:pt x="672" y="208"/>
                    </a:cubicBezTo>
                    <a:cubicBezTo>
                      <a:pt x="682" y="212"/>
                      <a:pt x="684" y="226"/>
                      <a:pt x="690" y="235"/>
                    </a:cubicBezTo>
                    <a:cubicBezTo>
                      <a:pt x="666" y="271"/>
                      <a:pt x="660" y="279"/>
                      <a:pt x="617" y="290"/>
                    </a:cubicBezTo>
                    <a:cubicBezTo>
                      <a:pt x="564" y="269"/>
                      <a:pt x="560" y="266"/>
                      <a:pt x="535" y="217"/>
                    </a:cubicBezTo>
                    <a:cubicBezTo>
                      <a:pt x="551" y="134"/>
                      <a:pt x="572" y="162"/>
                      <a:pt x="663" y="171"/>
                    </a:cubicBezTo>
                    <a:cubicBezTo>
                      <a:pt x="704" y="191"/>
                      <a:pt x="722" y="183"/>
                      <a:pt x="736" y="226"/>
                    </a:cubicBezTo>
                    <a:cubicBezTo>
                      <a:pt x="710" y="288"/>
                      <a:pt x="707" y="284"/>
                      <a:pt x="644" y="299"/>
                    </a:cubicBezTo>
                    <a:cubicBezTo>
                      <a:pt x="566" y="293"/>
                      <a:pt x="536" y="301"/>
                      <a:pt x="480" y="262"/>
                    </a:cubicBezTo>
                    <a:cubicBezTo>
                      <a:pt x="503" y="192"/>
                      <a:pt x="491" y="209"/>
                      <a:pt x="553" y="189"/>
                    </a:cubicBezTo>
                    <a:cubicBezTo>
                      <a:pt x="565" y="192"/>
                      <a:pt x="579" y="190"/>
                      <a:pt x="589" y="198"/>
                    </a:cubicBezTo>
                    <a:cubicBezTo>
                      <a:pt x="597" y="204"/>
                      <a:pt x="600" y="216"/>
                      <a:pt x="599" y="226"/>
                    </a:cubicBezTo>
                    <a:cubicBezTo>
                      <a:pt x="592" y="286"/>
                      <a:pt x="547" y="298"/>
                      <a:pt x="498" y="308"/>
                    </a:cubicBezTo>
                    <a:cubicBezTo>
                      <a:pt x="471" y="305"/>
                      <a:pt x="443" y="306"/>
                      <a:pt x="416" y="299"/>
                    </a:cubicBezTo>
                    <a:cubicBezTo>
                      <a:pt x="389" y="292"/>
                      <a:pt x="393" y="261"/>
                      <a:pt x="407" y="244"/>
                    </a:cubicBezTo>
                    <a:cubicBezTo>
                      <a:pt x="427" y="221"/>
                      <a:pt x="479" y="217"/>
                      <a:pt x="507" y="208"/>
                    </a:cubicBezTo>
                    <a:cubicBezTo>
                      <a:pt x="516" y="211"/>
                      <a:pt x="531" y="208"/>
                      <a:pt x="535" y="217"/>
                    </a:cubicBezTo>
                    <a:cubicBezTo>
                      <a:pt x="539" y="226"/>
                      <a:pt x="511" y="286"/>
                      <a:pt x="507" y="290"/>
                    </a:cubicBezTo>
                    <a:cubicBezTo>
                      <a:pt x="496" y="302"/>
                      <a:pt x="459" y="312"/>
                      <a:pt x="443" y="317"/>
                    </a:cubicBezTo>
                    <a:cubicBezTo>
                      <a:pt x="428" y="314"/>
                      <a:pt x="411" y="315"/>
                      <a:pt x="397" y="308"/>
                    </a:cubicBezTo>
                    <a:cubicBezTo>
                      <a:pt x="386" y="302"/>
                      <a:pt x="358" y="284"/>
                      <a:pt x="370" y="281"/>
                    </a:cubicBezTo>
                    <a:cubicBezTo>
                      <a:pt x="399" y="273"/>
                      <a:pt x="431" y="287"/>
                      <a:pt x="461" y="290"/>
                    </a:cubicBezTo>
                    <a:cubicBezTo>
                      <a:pt x="433" y="362"/>
                      <a:pt x="393" y="402"/>
                      <a:pt x="324" y="436"/>
                    </a:cubicBezTo>
                    <a:cubicBezTo>
                      <a:pt x="263" y="427"/>
                      <a:pt x="243" y="430"/>
                      <a:pt x="224" y="372"/>
                    </a:cubicBezTo>
                    <a:cubicBezTo>
                      <a:pt x="227" y="357"/>
                      <a:pt x="218" y="330"/>
                      <a:pt x="233" y="326"/>
                    </a:cubicBezTo>
                    <a:cubicBezTo>
                      <a:pt x="285" y="311"/>
                      <a:pt x="332" y="329"/>
                      <a:pt x="379" y="345"/>
                    </a:cubicBezTo>
                    <a:cubicBezTo>
                      <a:pt x="385" y="354"/>
                      <a:pt x="395" y="361"/>
                      <a:pt x="397" y="372"/>
                    </a:cubicBezTo>
                    <a:cubicBezTo>
                      <a:pt x="406" y="425"/>
                      <a:pt x="323" y="438"/>
                      <a:pt x="288" y="445"/>
                    </a:cubicBezTo>
                    <a:cubicBezTo>
                      <a:pt x="282" y="451"/>
                      <a:pt x="278" y="464"/>
                      <a:pt x="269" y="464"/>
                    </a:cubicBezTo>
                    <a:cubicBezTo>
                      <a:pt x="237" y="464"/>
                      <a:pt x="256" y="414"/>
                      <a:pt x="260" y="409"/>
                    </a:cubicBezTo>
                    <a:cubicBezTo>
                      <a:pt x="266" y="401"/>
                      <a:pt x="279" y="403"/>
                      <a:pt x="288" y="400"/>
                    </a:cubicBezTo>
                    <a:cubicBezTo>
                      <a:pt x="269" y="444"/>
                      <a:pt x="268" y="458"/>
                      <a:pt x="224" y="473"/>
                    </a:cubicBezTo>
                    <a:cubicBezTo>
                      <a:pt x="182" y="431"/>
                      <a:pt x="188" y="418"/>
                      <a:pt x="242" y="400"/>
                    </a:cubicBezTo>
                    <a:cubicBezTo>
                      <a:pt x="263" y="403"/>
                      <a:pt x="291" y="394"/>
                      <a:pt x="306" y="409"/>
                    </a:cubicBezTo>
                    <a:cubicBezTo>
                      <a:pt x="330" y="433"/>
                      <a:pt x="273" y="479"/>
                      <a:pt x="260" y="491"/>
                    </a:cubicBezTo>
                    <a:cubicBezTo>
                      <a:pt x="245" y="488"/>
                      <a:pt x="223" y="495"/>
                      <a:pt x="215" y="482"/>
                    </a:cubicBezTo>
                    <a:cubicBezTo>
                      <a:pt x="206" y="469"/>
                      <a:pt x="211" y="445"/>
                      <a:pt x="224" y="436"/>
                    </a:cubicBezTo>
                    <a:cubicBezTo>
                      <a:pt x="233" y="430"/>
                      <a:pt x="236" y="455"/>
                      <a:pt x="242" y="464"/>
                    </a:cubicBezTo>
                    <a:cubicBezTo>
                      <a:pt x="233" y="473"/>
                      <a:pt x="226" y="497"/>
                      <a:pt x="215" y="491"/>
                    </a:cubicBezTo>
                    <a:cubicBezTo>
                      <a:pt x="204" y="485"/>
                      <a:pt x="215" y="463"/>
                      <a:pt x="224" y="454"/>
                    </a:cubicBezTo>
                    <a:cubicBezTo>
                      <a:pt x="233" y="445"/>
                      <a:pt x="248" y="448"/>
                      <a:pt x="260" y="445"/>
                    </a:cubicBezTo>
                    <a:cubicBezTo>
                      <a:pt x="272" y="448"/>
                      <a:pt x="291" y="443"/>
                      <a:pt x="297" y="454"/>
                    </a:cubicBezTo>
                    <a:cubicBezTo>
                      <a:pt x="302" y="464"/>
                      <a:pt x="286" y="474"/>
                      <a:pt x="279" y="482"/>
                    </a:cubicBezTo>
                    <a:cubicBezTo>
                      <a:pt x="242" y="525"/>
                      <a:pt x="243" y="522"/>
                      <a:pt x="205" y="546"/>
                    </a:cubicBezTo>
                    <a:cubicBezTo>
                      <a:pt x="202" y="534"/>
                      <a:pt x="184" y="485"/>
                      <a:pt x="205" y="473"/>
                    </a:cubicBezTo>
                    <a:cubicBezTo>
                      <a:pt x="216" y="467"/>
                      <a:pt x="230" y="479"/>
                      <a:pt x="242" y="482"/>
                    </a:cubicBezTo>
                    <a:cubicBezTo>
                      <a:pt x="274" y="530"/>
                      <a:pt x="307" y="542"/>
                      <a:pt x="251" y="601"/>
                    </a:cubicBezTo>
                    <a:cubicBezTo>
                      <a:pt x="213" y="596"/>
                      <a:pt x="116" y="600"/>
                      <a:pt x="196" y="546"/>
                    </a:cubicBezTo>
                    <a:cubicBezTo>
                      <a:pt x="205" y="549"/>
                      <a:pt x="221" y="546"/>
                      <a:pt x="224" y="555"/>
                    </a:cubicBezTo>
                    <a:cubicBezTo>
                      <a:pt x="227" y="563"/>
                      <a:pt x="210" y="566"/>
                      <a:pt x="205" y="573"/>
                    </a:cubicBezTo>
                    <a:cubicBezTo>
                      <a:pt x="198" y="582"/>
                      <a:pt x="193" y="592"/>
                      <a:pt x="187" y="601"/>
                    </a:cubicBezTo>
                    <a:cubicBezTo>
                      <a:pt x="184" y="592"/>
                      <a:pt x="178" y="583"/>
                      <a:pt x="178" y="573"/>
                    </a:cubicBezTo>
                    <a:cubicBezTo>
                      <a:pt x="178" y="564"/>
                      <a:pt x="187" y="537"/>
                      <a:pt x="187" y="546"/>
                    </a:cubicBezTo>
                    <a:cubicBezTo>
                      <a:pt x="187" y="634"/>
                      <a:pt x="201" y="620"/>
                      <a:pt x="151" y="637"/>
                    </a:cubicBezTo>
                    <a:cubicBezTo>
                      <a:pt x="120" y="608"/>
                      <a:pt x="109" y="607"/>
                      <a:pt x="123" y="564"/>
                    </a:cubicBezTo>
                    <a:cubicBezTo>
                      <a:pt x="138" y="567"/>
                      <a:pt x="162" y="559"/>
                      <a:pt x="169" y="573"/>
                    </a:cubicBezTo>
                    <a:cubicBezTo>
                      <a:pt x="181" y="596"/>
                      <a:pt x="146" y="624"/>
                      <a:pt x="132" y="637"/>
                    </a:cubicBezTo>
                    <a:cubicBezTo>
                      <a:pt x="138" y="643"/>
                      <a:pt x="150" y="647"/>
                      <a:pt x="151" y="656"/>
                    </a:cubicBezTo>
                    <a:cubicBezTo>
                      <a:pt x="156" y="686"/>
                      <a:pt x="112" y="760"/>
                      <a:pt x="96" y="784"/>
                    </a:cubicBezTo>
                    <a:cubicBezTo>
                      <a:pt x="93" y="772"/>
                      <a:pt x="87" y="760"/>
                      <a:pt x="87" y="747"/>
                    </a:cubicBezTo>
                    <a:cubicBezTo>
                      <a:pt x="87" y="738"/>
                      <a:pt x="96" y="711"/>
                      <a:pt x="96" y="720"/>
                    </a:cubicBezTo>
                    <a:cubicBezTo>
                      <a:pt x="96" y="760"/>
                      <a:pt x="87" y="765"/>
                      <a:pt x="68" y="793"/>
                    </a:cubicBezTo>
                    <a:cubicBezTo>
                      <a:pt x="45" y="769"/>
                      <a:pt x="39" y="773"/>
                      <a:pt x="59" y="729"/>
                    </a:cubicBezTo>
                    <a:cubicBezTo>
                      <a:pt x="68" y="709"/>
                      <a:pt x="96" y="674"/>
                      <a:pt x="96" y="674"/>
                    </a:cubicBezTo>
                    <a:cubicBezTo>
                      <a:pt x="93" y="695"/>
                      <a:pt x="97" y="719"/>
                      <a:pt x="87" y="738"/>
                    </a:cubicBezTo>
                    <a:cubicBezTo>
                      <a:pt x="77" y="757"/>
                      <a:pt x="41" y="784"/>
                      <a:pt x="41" y="784"/>
                    </a:cubicBezTo>
                    <a:cubicBezTo>
                      <a:pt x="18" y="749"/>
                      <a:pt x="0" y="742"/>
                      <a:pt x="32" y="710"/>
                    </a:cubicBezTo>
                    <a:cubicBezTo>
                      <a:pt x="101" y="734"/>
                      <a:pt x="114" y="736"/>
                      <a:pt x="96" y="811"/>
                    </a:cubicBezTo>
                    <a:cubicBezTo>
                      <a:pt x="50" y="796"/>
                      <a:pt x="29" y="764"/>
                      <a:pt x="13" y="720"/>
                    </a:cubicBezTo>
                    <a:cubicBezTo>
                      <a:pt x="33" y="621"/>
                      <a:pt x="11" y="595"/>
                      <a:pt x="105" y="610"/>
                    </a:cubicBezTo>
                    <a:cubicBezTo>
                      <a:pt x="118" y="664"/>
                      <a:pt x="105" y="720"/>
                      <a:pt x="50" y="738"/>
                    </a:cubicBezTo>
                    <a:cubicBezTo>
                      <a:pt x="38" y="688"/>
                      <a:pt x="39" y="645"/>
                      <a:pt x="68" y="601"/>
                    </a:cubicBezTo>
                    <a:cubicBezTo>
                      <a:pt x="82" y="529"/>
                      <a:pt x="126" y="487"/>
                      <a:pt x="196" y="464"/>
                    </a:cubicBezTo>
                    <a:cubicBezTo>
                      <a:pt x="113" y="433"/>
                      <a:pt x="171" y="362"/>
                      <a:pt x="224" y="336"/>
                    </a:cubicBezTo>
                    <a:cubicBezTo>
                      <a:pt x="254" y="342"/>
                      <a:pt x="290" y="336"/>
                      <a:pt x="315" y="354"/>
                    </a:cubicBezTo>
                    <a:cubicBezTo>
                      <a:pt x="347" y="377"/>
                      <a:pt x="287" y="394"/>
                      <a:pt x="269" y="400"/>
                    </a:cubicBezTo>
                    <a:cubicBezTo>
                      <a:pt x="165" y="389"/>
                      <a:pt x="179" y="405"/>
                      <a:pt x="160" y="326"/>
                    </a:cubicBezTo>
                    <a:cubicBezTo>
                      <a:pt x="198" y="269"/>
                      <a:pt x="233" y="247"/>
                      <a:pt x="297" y="226"/>
                    </a:cubicBezTo>
                    <a:cubicBezTo>
                      <a:pt x="337" y="229"/>
                      <a:pt x="378" y="224"/>
                      <a:pt x="416" y="235"/>
                    </a:cubicBezTo>
                    <a:cubicBezTo>
                      <a:pt x="472" y="251"/>
                      <a:pt x="375" y="305"/>
                      <a:pt x="370" y="308"/>
                    </a:cubicBezTo>
                    <a:cubicBezTo>
                      <a:pt x="301" y="297"/>
                      <a:pt x="294" y="294"/>
                      <a:pt x="269" y="226"/>
                    </a:cubicBezTo>
                    <a:cubicBezTo>
                      <a:pt x="282" y="143"/>
                      <a:pt x="273" y="151"/>
                      <a:pt x="352" y="134"/>
                    </a:cubicBezTo>
                    <a:cubicBezTo>
                      <a:pt x="477" y="150"/>
                      <a:pt x="484" y="132"/>
                      <a:pt x="553" y="198"/>
                    </a:cubicBezTo>
                    <a:cubicBezTo>
                      <a:pt x="592" y="120"/>
                      <a:pt x="639" y="158"/>
                      <a:pt x="727" y="171"/>
                    </a:cubicBezTo>
                    <a:cubicBezTo>
                      <a:pt x="740" y="184"/>
                      <a:pt x="774" y="208"/>
                      <a:pt x="763" y="235"/>
                    </a:cubicBezTo>
                    <a:cubicBezTo>
                      <a:pt x="760" y="244"/>
                      <a:pt x="745" y="241"/>
                      <a:pt x="736" y="244"/>
                    </a:cubicBezTo>
                    <a:cubicBezTo>
                      <a:pt x="717" y="188"/>
                      <a:pt x="741" y="178"/>
                      <a:pt x="791" y="162"/>
                    </a:cubicBezTo>
                    <a:cubicBezTo>
                      <a:pt x="867" y="171"/>
                      <a:pt x="894" y="159"/>
                      <a:pt x="836" y="217"/>
                    </a:cubicBezTo>
                    <a:cubicBezTo>
                      <a:pt x="781" y="199"/>
                      <a:pt x="801" y="171"/>
                      <a:pt x="809" y="116"/>
                    </a:cubicBezTo>
                    <a:cubicBezTo>
                      <a:pt x="933" y="127"/>
                      <a:pt x="931" y="113"/>
                      <a:pt x="964" y="217"/>
                    </a:cubicBezTo>
                    <a:cubicBezTo>
                      <a:pt x="939" y="268"/>
                      <a:pt x="948" y="277"/>
                      <a:pt x="891" y="262"/>
                    </a:cubicBezTo>
                    <a:cubicBezTo>
                      <a:pt x="857" y="228"/>
                      <a:pt x="845" y="197"/>
                      <a:pt x="827" y="153"/>
                    </a:cubicBezTo>
                    <a:cubicBezTo>
                      <a:pt x="841" y="96"/>
                      <a:pt x="854" y="111"/>
                      <a:pt x="909" y="89"/>
                    </a:cubicBezTo>
                    <a:cubicBezTo>
                      <a:pt x="924" y="92"/>
                      <a:pt x="943" y="88"/>
                      <a:pt x="955" y="98"/>
                    </a:cubicBezTo>
                    <a:cubicBezTo>
                      <a:pt x="974" y="114"/>
                      <a:pt x="957" y="194"/>
                      <a:pt x="955" y="198"/>
                    </a:cubicBezTo>
                    <a:cubicBezTo>
                      <a:pt x="949" y="210"/>
                      <a:pt x="931" y="211"/>
                      <a:pt x="919" y="217"/>
                    </a:cubicBezTo>
                    <a:cubicBezTo>
                      <a:pt x="899" y="203"/>
                      <a:pt x="851" y="176"/>
                      <a:pt x="882" y="144"/>
                    </a:cubicBezTo>
                    <a:cubicBezTo>
                      <a:pt x="889" y="137"/>
                      <a:pt x="900" y="137"/>
                      <a:pt x="909" y="134"/>
                    </a:cubicBezTo>
                    <a:cubicBezTo>
                      <a:pt x="943" y="140"/>
                      <a:pt x="979" y="138"/>
                      <a:pt x="1010" y="153"/>
                    </a:cubicBezTo>
                    <a:cubicBezTo>
                      <a:pt x="1033" y="164"/>
                      <a:pt x="1065" y="208"/>
                      <a:pt x="1065" y="208"/>
                    </a:cubicBezTo>
                    <a:cubicBezTo>
                      <a:pt x="1069" y="226"/>
                      <a:pt x="1087" y="260"/>
                      <a:pt x="1056" y="272"/>
                    </a:cubicBezTo>
                    <a:cubicBezTo>
                      <a:pt x="1047" y="276"/>
                      <a:pt x="1037" y="265"/>
                      <a:pt x="1028" y="262"/>
                    </a:cubicBezTo>
                    <a:cubicBezTo>
                      <a:pt x="1015" y="242"/>
                      <a:pt x="980" y="196"/>
                      <a:pt x="1010" y="171"/>
                    </a:cubicBezTo>
                    <a:cubicBezTo>
                      <a:pt x="1022" y="161"/>
                      <a:pt x="1041" y="165"/>
                      <a:pt x="1056" y="162"/>
                    </a:cubicBezTo>
                    <a:cubicBezTo>
                      <a:pt x="1093" y="174"/>
                      <a:pt x="1111" y="189"/>
                      <a:pt x="1138" y="217"/>
                    </a:cubicBezTo>
                    <a:cubicBezTo>
                      <a:pt x="1150" y="265"/>
                      <a:pt x="1155" y="291"/>
                      <a:pt x="1101" y="308"/>
                    </a:cubicBezTo>
                    <a:cubicBezTo>
                      <a:pt x="1084" y="275"/>
                      <a:pt x="1077" y="243"/>
                      <a:pt x="1065" y="208"/>
                    </a:cubicBezTo>
                    <a:cubicBezTo>
                      <a:pt x="1110" y="176"/>
                      <a:pt x="1115" y="198"/>
                      <a:pt x="1156" y="226"/>
                    </a:cubicBezTo>
                    <a:cubicBezTo>
                      <a:pt x="1159" y="235"/>
                      <a:pt x="1173" y="248"/>
                      <a:pt x="1165" y="253"/>
                    </a:cubicBezTo>
                    <a:cubicBezTo>
                      <a:pt x="1155" y="260"/>
                      <a:pt x="1134" y="255"/>
                      <a:pt x="1129" y="244"/>
                    </a:cubicBezTo>
                    <a:cubicBezTo>
                      <a:pt x="1111" y="207"/>
                      <a:pt x="1145" y="193"/>
                      <a:pt x="1165" y="180"/>
                    </a:cubicBezTo>
                    <a:cubicBezTo>
                      <a:pt x="1196" y="186"/>
                      <a:pt x="1227" y="188"/>
                      <a:pt x="1257" y="198"/>
                    </a:cubicBezTo>
                    <a:cubicBezTo>
                      <a:pt x="1288" y="208"/>
                      <a:pt x="1276" y="255"/>
                      <a:pt x="1266" y="272"/>
                    </a:cubicBezTo>
                    <a:cubicBezTo>
                      <a:pt x="1246" y="305"/>
                      <a:pt x="1191" y="324"/>
                      <a:pt x="1156" y="336"/>
                    </a:cubicBezTo>
                    <a:cubicBezTo>
                      <a:pt x="1092" y="268"/>
                      <a:pt x="1197" y="237"/>
                      <a:pt x="1239" y="217"/>
                    </a:cubicBezTo>
                    <a:cubicBezTo>
                      <a:pt x="1269" y="220"/>
                      <a:pt x="1301" y="216"/>
                      <a:pt x="1330" y="226"/>
                    </a:cubicBezTo>
                    <a:cubicBezTo>
                      <a:pt x="1367" y="239"/>
                      <a:pt x="1313" y="307"/>
                      <a:pt x="1303" y="317"/>
                    </a:cubicBezTo>
                    <a:cubicBezTo>
                      <a:pt x="1270" y="293"/>
                      <a:pt x="1265" y="296"/>
                      <a:pt x="1248" y="262"/>
                    </a:cubicBezTo>
                    <a:cubicBezTo>
                      <a:pt x="1244" y="253"/>
                      <a:pt x="1230" y="239"/>
                      <a:pt x="1239" y="235"/>
                    </a:cubicBezTo>
                    <a:cubicBezTo>
                      <a:pt x="1256" y="228"/>
                      <a:pt x="1275" y="241"/>
                      <a:pt x="1293" y="244"/>
                    </a:cubicBezTo>
                    <a:cubicBezTo>
                      <a:pt x="1358" y="309"/>
                      <a:pt x="1336" y="276"/>
                      <a:pt x="1367" y="336"/>
                    </a:cubicBezTo>
                    <a:cubicBezTo>
                      <a:pt x="1350" y="398"/>
                      <a:pt x="1333" y="383"/>
                      <a:pt x="1275" y="372"/>
                    </a:cubicBezTo>
                    <a:cubicBezTo>
                      <a:pt x="1249" y="294"/>
                      <a:pt x="1354" y="357"/>
                      <a:pt x="1385" y="372"/>
                    </a:cubicBezTo>
                    <a:cubicBezTo>
                      <a:pt x="1389" y="380"/>
                      <a:pt x="1425" y="428"/>
                      <a:pt x="1385" y="436"/>
                    </a:cubicBezTo>
                    <a:cubicBezTo>
                      <a:pt x="1374" y="438"/>
                      <a:pt x="1366" y="424"/>
                      <a:pt x="1357" y="418"/>
                    </a:cubicBezTo>
                    <a:cubicBezTo>
                      <a:pt x="1360" y="409"/>
                      <a:pt x="1360" y="397"/>
                      <a:pt x="1367" y="390"/>
                    </a:cubicBezTo>
                    <a:cubicBezTo>
                      <a:pt x="1374" y="383"/>
                      <a:pt x="1391" y="372"/>
                      <a:pt x="1394" y="381"/>
                    </a:cubicBezTo>
                    <a:cubicBezTo>
                      <a:pt x="1401" y="405"/>
                      <a:pt x="1388" y="430"/>
                      <a:pt x="1385" y="454"/>
                    </a:cubicBezTo>
                    <a:cubicBezTo>
                      <a:pt x="1377" y="446"/>
                      <a:pt x="1307" y="394"/>
                      <a:pt x="1367" y="372"/>
                    </a:cubicBezTo>
                    <a:cubicBezTo>
                      <a:pt x="1396" y="361"/>
                      <a:pt x="1428" y="384"/>
                      <a:pt x="1458" y="390"/>
                    </a:cubicBezTo>
                    <a:cubicBezTo>
                      <a:pt x="1489" y="422"/>
                      <a:pt x="1502" y="438"/>
                      <a:pt x="1513" y="482"/>
                    </a:cubicBezTo>
                    <a:cubicBezTo>
                      <a:pt x="1470" y="496"/>
                      <a:pt x="1469" y="485"/>
                      <a:pt x="1440" y="454"/>
                    </a:cubicBezTo>
                    <a:cubicBezTo>
                      <a:pt x="1437" y="445"/>
                      <a:pt x="1424" y="434"/>
                      <a:pt x="1431" y="427"/>
                    </a:cubicBezTo>
                    <a:cubicBezTo>
                      <a:pt x="1438" y="420"/>
                      <a:pt x="1452" y="429"/>
                      <a:pt x="1458" y="436"/>
                    </a:cubicBezTo>
                    <a:cubicBezTo>
                      <a:pt x="1466" y="446"/>
                      <a:pt x="1464" y="461"/>
                      <a:pt x="1467" y="473"/>
                    </a:cubicBezTo>
                    <a:cubicBezTo>
                      <a:pt x="1464" y="488"/>
                      <a:pt x="1472" y="512"/>
                      <a:pt x="1458" y="518"/>
                    </a:cubicBezTo>
                    <a:cubicBezTo>
                      <a:pt x="1395" y="543"/>
                      <a:pt x="1430" y="456"/>
                      <a:pt x="1431" y="454"/>
                    </a:cubicBezTo>
                    <a:cubicBezTo>
                      <a:pt x="1486" y="466"/>
                      <a:pt x="1488" y="469"/>
                      <a:pt x="1513" y="518"/>
                    </a:cubicBezTo>
                    <a:cubicBezTo>
                      <a:pt x="1502" y="546"/>
                      <a:pt x="1482" y="618"/>
                      <a:pt x="1458" y="546"/>
                    </a:cubicBezTo>
                    <a:cubicBezTo>
                      <a:pt x="1508" y="536"/>
                      <a:pt x="1523" y="538"/>
                      <a:pt x="1559" y="573"/>
                    </a:cubicBezTo>
                    <a:cubicBezTo>
                      <a:pt x="1573" y="617"/>
                      <a:pt x="1563" y="614"/>
                      <a:pt x="1522" y="628"/>
                    </a:cubicBezTo>
                    <a:cubicBezTo>
                      <a:pt x="1478" y="599"/>
                      <a:pt x="1472" y="609"/>
                      <a:pt x="1485" y="555"/>
                    </a:cubicBezTo>
                    <a:cubicBezTo>
                      <a:pt x="1549" y="565"/>
                      <a:pt x="1562" y="556"/>
                      <a:pt x="1577" y="619"/>
                    </a:cubicBezTo>
                    <a:cubicBezTo>
                      <a:pt x="1568" y="625"/>
                      <a:pt x="1560" y="640"/>
                      <a:pt x="1549" y="637"/>
                    </a:cubicBezTo>
                    <a:cubicBezTo>
                      <a:pt x="1510" y="628"/>
                      <a:pt x="1558" y="593"/>
                      <a:pt x="1559" y="592"/>
                    </a:cubicBezTo>
                    <a:cubicBezTo>
                      <a:pt x="1589" y="598"/>
                      <a:pt x="1621" y="599"/>
                      <a:pt x="1650" y="610"/>
                    </a:cubicBezTo>
                    <a:cubicBezTo>
                      <a:pt x="1691" y="626"/>
                      <a:pt x="1681" y="663"/>
                      <a:pt x="1659" y="692"/>
                    </a:cubicBezTo>
                    <a:cubicBezTo>
                      <a:pt x="1653" y="701"/>
                      <a:pt x="1607" y="716"/>
                      <a:pt x="1595" y="720"/>
                    </a:cubicBezTo>
                    <a:cubicBezTo>
                      <a:pt x="1592" y="708"/>
                      <a:pt x="1586" y="696"/>
                      <a:pt x="1586" y="683"/>
                    </a:cubicBezTo>
                    <a:cubicBezTo>
                      <a:pt x="1586" y="667"/>
                      <a:pt x="1595" y="621"/>
                      <a:pt x="1595" y="637"/>
                    </a:cubicBezTo>
                    <a:cubicBezTo>
                      <a:pt x="1595" y="668"/>
                      <a:pt x="1589" y="698"/>
                      <a:pt x="1586" y="729"/>
                    </a:cubicBezTo>
                    <a:cubicBezTo>
                      <a:pt x="1518" y="719"/>
                      <a:pt x="1513" y="717"/>
                      <a:pt x="1476" y="665"/>
                    </a:cubicBezTo>
                    <a:cubicBezTo>
                      <a:pt x="1497" y="600"/>
                      <a:pt x="1548" y="634"/>
                      <a:pt x="1604" y="646"/>
                    </a:cubicBezTo>
                    <a:cubicBezTo>
                      <a:pt x="1654" y="696"/>
                      <a:pt x="1584" y="684"/>
                      <a:pt x="1559" y="665"/>
                    </a:cubicBezTo>
                    <a:cubicBezTo>
                      <a:pt x="1522" y="637"/>
                      <a:pt x="1523" y="629"/>
                      <a:pt x="1504" y="592"/>
                    </a:cubicBezTo>
                    <a:cubicBezTo>
                      <a:pt x="1507" y="564"/>
                      <a:pt x="1503" y="535"/>
                      <a:pt x="1513" y="509"/>
                    </a:cubicBezTo>
                    <a:cubicBezTo>
                      <a:pt x="1525" y="478"/>
                      <a:pt x="1577" y="525"/>
                      <a:pt x="1577" y="509"/>
                    </a:cubicBezTo>
                    <a:cubicBezTo>
                      <a:pt x="1577" y="495"/>
                      <a:pt x="1552" y="497"/>
                      <a:pt x="1540" y="491"/>
                    </a:cubicBezTo>
                    <a:cubicBezTo>
                      <a:pt x="1507" y="446"/>
                      <a:pt x="1515" y="463"/>
                      <a:pt x="1495" y="409"/>
                    </a:cubicBezTo>
                    <a:cubicBezTo>
                      <a:pt x="1488" y="391"/>
                      <a:pt x="1492" y="365"/>
                      <a:pt x="1476" y="354"/>
                    </a:cubicBezTo>
                    <a:cubicBezTo>
                      <a:pt x="1437" y="328"/>
                      <a:pt x="1416" y="295"/>
                      <a:pt x="1385" y="262"/>
                    </a:cubicBezTo>
                    <a:cubicBezTo>
                      <a:pt x="1386" y="261"/>
                      <a:pt x="1431" y="219"/>
                      <a:pt x="1431" y="262"/>
                    </a:cubicBezTo>
                    <a:cubicBezTo>
                      <a:pt x="1431" y="279"/>
                      <a:pt x="1423" y="296"/>
                      <a:pt x="1412" y="308"/>
                    </a:cubicBezTo>
                    <a:cubicBezTo>
                      <a:pt x="1397" y="324"/>
                      <a:pt x="1357" y="345"/>
                      <a:pt x="1357" y="345"/>
                    </a:cubicBezTo>
                    <a:cubicBezTo>
                      <a:pt x="1299" y="314"/>
                      <a:pt x="1271" y="262"/>
                      <a:pt x="1339" y="217"/>
                    </a:cubicBezTo>
                    <a:cubicBezTo>
                      <a:pt x="1360" y="220"/>
                      <a:pt x="1384" y="216"/>
                      <a:pt x="1403" y="226"/>
                    </a:cubicBezTo>
                    <a:cubicBezTo>
                      <a:pt x="1412" y="230"/>
                      <a:pt x="1413" y="244"/>
                      <a:pt x="1412" y="253"/>
                    </a:cubicBezTo>
                    <a:cubicBezTo>
                      <a:pt x="1406" y="298"/>
                      <a:pt x="1366" y="305"/>
                      <a:pt x="1330" y="317"/>
                    </a:cubicBezTo>
                    <a:cubicBezTo>
                      <a:pt x="1275" y="309"/>
                      <a:pt x="1263" y="316"/>
                      <a:pt x="1220" y="281"/>
                    </a:cubicBezTo>
                    <a:cubicBezTo>
                      <a:pt x="1200" y="265"/>
                      <a:pt x="1183" y="244"/>
                      <a:pt x="1165" y="226"/>
                    </a:cubicBezTo>
                    <a:cubicBezTo>
                      <a:pt x="1156" y="217"/>
                      <a:pt x="1138" y="198"/>
                      <a:pt x="1138" y="198"/>
                    </a:cubicBezTo>
                    <a:cubicBezTo>
                      <a:pt x="1165" y="189"/>
                      <a:pt x="1282" y="161"/>
                      <a:pt x="1202" y="217"/>
                    </a:cubicBezTo>
                    <a:cubicBezTo>
                      <a:pt x="1133" y="208"/>
                      <a:pt x="1117" y="210"/>
                      <a:pt x="1065" y="171"/>
                    </a:cubicBezTo>
                    <a:cubicBezTo>
                      <a:pt x="1041" y="99"/>
                      <a:pt x="1063" y="116"/>
                      <a:pt x="1129" y="125"/>
                    </a:cubicBezTo>
                    <a:cubicBezTo>
                      <a:pt x="1187" y="187"/>
                      <a:pt x="1092" y="220"/>
                      <a:pt x="1047" y="235"/>
                    </a:cubicBezTo>
                    <a:cubicBezTo>
                      <a:pt x="1029" y="232"/>
                      <a:pt x="1010" y="230"/>
                      <a:pt x="992" y="226"/>
                    </a:cubicBezTo>
                    <a:cubicBezTo>
                      <a:pt x="973" y="221"/>
                      <a:pt x="937" y="208"/>
                      <a:pt x="937" y="208"/>
                    </a:cubicBezTo>
                    <a:cubicBezTo>
                      <a:pt x="917" y="186"/>
                      <a:pt x="899" y="169"/>
                      <a:pt x="882" y="144"/>
                    </a:cubicBezTo>
                    <a:cubicBezTo>
                      <a:pt x="871" y="99"/>
                      <a:pt x="858" y="78"/>
                      <a:pt x="909" y="61"/>
                    </a:cubicBezTo>
                    <a:cubicBezTo>
                      <a:pt x="930" y="64"/>
                      <a:pt x="953" y="63"/>
                      <a:pt x="973" y="70"/>
                    </a:cubicBezTo>
                    <a:cubicBezTo>
                      <a:pt x="1014" y="85"/>
                      <a:pt x="1011" y="117"/>
                      <a:pt x="1037" y="144"/>
                    </a:cubicBezTo>
                    <a:cubicBezTo>
                      <a:pt x="1052" y="212"/>
                      <a:pt x="1051" y="212"/>
                      <a:pt x="983" y="226"/>
                    </a:cubicBezTo>
                    <a:cubicBezTo>
                      <a:pt x="935" y="203"/>
                      <a:pt x="892" y="173"/>
                      <a:pt x="855" y="134"/>
                    </a:cubicBezTo>
                    <a:cubicBezTo>
                      <a:pt x="898" y="48"/>
                      <a:pt x="970" y="100"/>
                      <a:pt x="1037" y="134"/>
                    </a:cubicBezTo>
                    <a:cubicBezTo>
                      <a:pt x="1085" y="205"/>
                      <a:pt x="1019" y="249"/>
                      <a:pt x="955" y="262"/>
                    </a:cubicBezTo>
                    <a:cubicBezTo>
                      <a:pt x="915" y="259"/>
                      <a:pt x="875" y="261"/>
                      <a:pt x="836" y="253"/>
                    </a:cubicBezTo>
                    <a:cubicBezTo>
                      <a:pt x="804" y="246"/>
                      <a:pt x="745" y="217"/>
                      <a:pt x="745" y="217"/>
                    </a:cubicBezTo>
                    <a:cubicBezTo>
                      <a:pt x="715" y="185"/>
                      <a:pt x="703" y="187"/>
                      <a:pt x="681" y="144"/>
                    </a:cubicBezTo>
                    <a:cubicBezTo>
                      <a:pt x="691" y="70"/>
                      <a:pt x="684" y="66"/>
                      <a:pt x="754" y="52"/>
                    </a:cubicBezTo>
                    <a:cubicBezTo>
                      <a:pt x="828" y="61"/>
                      <a:pt x="835" y="59"/>
                      <a:pt x="873" y="116"/>
                    </a:cubicBezTo>
                    <a:cubicBezTo>
                      <a:pt x="838" y="188"/>
                      <a:pt x="833" y="182"/>
                      <a:pt x="754" y="171"/>
                    </a:cubicBezTo>
                    <a:cubicBezTo>
                      <a:pt x="726" y="153"/>
                      <a:pt x="699" y="144"/>
                      <a:pt x="672" y="125"/>
                    </a:cubicBezTo>
                    <a:cubicBezTo>
                      <a:pt x="666" y="116"/>
                      <a:pt x="653" y="109"/>
                      <a:pt x="653" y="98"/>
                    </a:cubicBezTo>
                    <a:cubicBezTo>
                      <a:pt x="653" y="0"/>
                      <a:pt x="719" y="50"/>
                      <a:pt x="791" y="61"/>
                    </a:cubicBezTo>
                    <a:cubicBezTo>
                      <a:pt x="813" y="153"/>
                      <a:pt x="752" y="160"/>
                      <a:pt x="672" y="171"/>
                    </a:cubicBezTo>
                    <a:cubicBezTo>
                      <a:pt x="635" y="166"/>
                      <a:pt x="594" y="172"/>
                      <a:pt x="562" y="153"/>
                    </a:cubicBezTo>
                    <a:cubicBezTo>
                      <a:pt x="543" y="142"/>
                      <a:pt x="516" y="107"/>
                      <a:pt x="516" y="107"/>
                    </a:cubicBezTo>
                    <a:cubicBezTo>
                      <a:pt x="522" y="86"/>
                      <a:pt x="520" y="60"/>
                      <a:pt x="535" y="43"/>
                    </a:cubicBezTo>
                    <a:cubicBezTo>
                      <a:pt x="557" y="17"/>
                      <a:pt x="642" y="49"/>
                      <a:pt x="653" y="52"/>
                    </a:cubicBezTo>
                    <a:cubicBezTo>
                      <a:pt x="682" y="132"/>
                      <a:pt x="629" y="207"/>
                      <a:pt x="553" y="226"/>
                    </a:cubicBezTo>
                    <a:cubicBezTo>
                      <a:pt x="531" y="222"/>
                      <a:pt x="434" y="216"/>
                      <a:pt x="425" y="189"/>
                    </a:cubicBezTo>
                    <a:cubicBezTo>
                      <a:pt x="421" y="177"/>
                      <a:pt x="431" y="165"/>
                      <a:pt x="434" y="153"/>
                    </a:cubicBezTo>
                    <a:cubicBezTo>
                      <a:pt x="507" y="182"/>
                      <a:pt x="530" y="211"/>
                      <a:pt x="489" y="299"/>
                    </a:cubicBezTo>
                    <a:cubicBezTo>
                      <a:pt x="483" y="313"/>
                      <a:pt x="464" y="317"/>
                      <a:pt x="452" y="326"/>
                    </a:cubicBezTo>
                    <a:cubicBezTo>
                      <a:pt x="428" y="323"/>
                      <a:pt x="402" y="326"/>
                      <a:pt x="379" y="317"/>
                    </a:cubicBezTo>
                    <a:cubicBezTo>
                      <a:pt x="315" y="292"/>
                      <a:pt x="407" y="240"/>
                      <a:pt x="416" y="235"/>
                    </a:cubicBezTo>
                    <a:cubicBezTo>
                      <a:pt x="462" y="238"/>
                      <a:pt x="509" y="233"/>
                      <a:pt x="553" y="244"/>
                    </a:cubicBezTo>
                    <a:cubicBezTo>
                      <a:pt x="574" y="249"/>
                      <a:pt x="557" y="291"/>
                      <a:pt x="544" y="308"/>
                    </a:cubicBezTo>
                    <a:cubicBezTo>
                      <a:pt x="509" y="357"/>
                      <a:pt x="451" y="381"/>
                      <a:pt x="397" y="400"/>
                    </a:cubicBezTo>
                    <a:cubicBezTo>
                      <a:pt x="277" y="383"/>
                      <a:pt x="259" y="406"/>
                      <a:pt x="215" y="317"/>
                    </a:cubicBezTo>
                    <a:cubicBezTo>
                      <a:pt x="225" y="226"/>
                      <a:pt x="208" y="209"/>
                      <a:pt x="297" y="226"/>
                    </a:cubicBezTo>
                    <a:cubicBezTo>
                      <a:pt x="345" y="250"/>
                      <a:pt x="342" y="271"/>
                      <a:pt x="379" y="308"/>
                    </a:cubicBezTo>
                    <a:cubicBezTo>
                      <a:pt x="401" y="375"/>
                      <a:pt x="392" y="344"/>
                      <a:pt x="407" y="400"/>
                    </a:cubicBezTo>
                    <a:cubicBezTo>
                      <a:pt x="364" y="441"/>
                      <a:pt x="337" y="423"/>
                      <a:pt x="279" y="409"/>
                    </a:cubicBezTo>
                    <a:cubicBezTo>
                      <a:pt x="268" y="402"/>
                      <a:pt x="211" y="356"/>
                      <a:pt x="251" y="336"/>
                    </a:cubicBezTo>
                    <a:cubicBezTo>
                      <a:pt x="270" y="326"/>
                      <a:pt x="294" y="329"/>
                      <a:pt x="315" y="326"/>
                    </a:cubicBezTo>
                    <a:cubicBezTo>
                      <a:pt x="339" y="329"/>
                      <a:pt x="365" y="329"/>
                      <a:pt x="388" y="336"/>
                    </a:cubicBezTo>
                    <a:cubicBezTo>
                      <a:pt x="447" y="354"/>
                      <a:pt x="366" y="410"/>
                      <a:pt x="343" y="418"/>
                    </a:cubicBezTo>
                    <a:cubicBezTo>
                      <a:pt x="312" y="447"/>
                      <a:pt x="263" y="453"/>
                      <a:pt x="224" y="473"/>
                    </a:cubicBezTo>
                    <a:cubicBezTo>
                      <a:pt x="206" y="470"/>
                      <a:pt x="185" y="473"/>
                      <a:pt x="169" y="464"/>
                    </a:cubicBezTo>
                    <a:cubicBezTo>
                      <a:pt x="161" y="459"/>
                      <a:pt x="156" y="445"/>
                      <a:pt x="160" y="436"/>
                    </a:cubicBezTo>
                    <a:cubicBezTo>
                      <a:pt x="164" y="427"/>
                      <a:pt x="178" y="430"/>
                      <a:pt x="187" y="427"/>
                    </a:cubicBezTo>
                    <a:cubicBezTo>
                      <a:pt x="227" y="488"/>
                      <a:pt x="184" y="510"/>
                      <a:pt x="132" y="537"/>
                    </a:cubicBezTo>
                    <a:cubicBezTo>
                      <a:pt x="114" y="534"/>
                      <a:pt x="84" y="545"/>
                      <a:pt x="77" y="528"/>
                    </a:cubicBezTo>
                    <a:cubicBezTo>
                      <a:pt x="48" y="462"/>
                      <a:pt x="91" y="456"/>
                      <a:pt x="123" y="445"/>
                    </a:cubicBezTo>
                    <a:cubicBezTo>
                      <a:pt x="165" y="489"/>
                      <a:pt x="153" y="569"/>
                      <a:pt x="123" y="619"/>
                    </a:cubicBezTo>
                    <a:cubicBezTo>
                      <a:pt x="111" y="640"/>
                      <a:pt x="85" y="648"/>
                      <a:pt x="68" y="665"/>
                    </a:cubicBezTo>
                    <a:cubicBezTo>
                      <a:pt x="71" y="653"/>
                      <a:pt x="71" y="639"/>
                      <a:pt x="77" y="628"/>
                    </a:cubicBezTo>
                    <a:cubicBezTo>
                      <a:pt x="81" y="620"/>
                      <a:pt x="94" y="602"/>
                      <a:pt x="96" y="610"/>
                    </a:cubicBezTo>
                    <a:cubicBezTo>
                      <a:pt x="106" y="647"/>
                      <a:pt x="85" y="667"/>
                      <a:pt x="68" y="692"/>
                    </a:cubicBezTo>
                    <a:cubicBezTo>
                      <a:pt x="59" y="664"/>
                      <a:pt x="47" y="649"/>
                      <a:pt x="77" y="619"/>
                    </a:cubicBezTo>
                    <a:cubicBezTo>
                      <a:pt x="86" y="610"/>
                      <a:pt x="71" y="644"/>
                      <a:pt x="68" y="656"/>
                    </a:cubicBezTo>
                    <a:cubicBezTo>
                      <a:pt x="63" y="675"/>
                      <a:pt x="16" y="760"/>
                      <a:pt x="59" y="674"/>
                    </a:cubicBezTo>
                    <a:cubicBezTo>
                      <a:pt x="80" y="680"/>
                      <a:pt x="104" y="680"/>
                      <a:pt x="123" y="692"/>
                    </a:cubicBezTo>
                    <a:cubicBezTo>
                      <a:pt x="131" y="697"/>
                      <a:pt x="132" y="710"/>
                      <a:pt x="132" y="720"/>
                    </a:cubicBezTo>
                    <a:cubicBezTo>
                      <a:pt x="132" y="772"/>
                      <a:pt x="106" y="784"/>
                      <a:pt x="68" y="811"/>
                    </a:cubicBezTo>
                    <a:cubicBezTo>
                      <a:pt x="58" y="781"/>
                      <a:pt x="59" y="793"/>
                      <a:pt x="59" y="77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6"/>
              <p:cNvSpPr>
                <a:spLocks/>
              </p:cNvSpPr>
              <p:nvPr/>
            </p:nvSpPr>
            <p:spPr bwMode="auto">
              <a:xfrm>
                <a:off x="1914" y="2520"/>
                <a:ext cx="1505" cy="813"/>
              </a:xfrm>
              <a:custGeom>
                <a:avLst/>
                <a:gdLst/>
                <a:ahLst/>
                <a:cxnLst>
                  <a:cxn ang="0">
                    <a:pos x="664" y="163"/>
                  </a:cxn>
                  <a:cxn ang="0">
                    <a:pos x="673" y="8"/>
                  </a:cxn>
                  <a:cxn ang="0">
                    <a:pos x="683" y="136"/>
                  </a:cxn>
                  <a:cxn ang="0">
                    <a:pos x="811" y="63"/>
                  </a:cxn>
                  <a:cxn ang="0">
                    <a:pos x="774" y="99"/>
                  </a:cxn>
                  <a:cxn ang="0">
                    <a:pos x="1003" y="99"/>
                  </a:cxn>
                  <a:cxn ang="0">
                    <a:pos x="865" y="81"/>
                  </a:cxn>
                  <a:cxn ang="0">
                    <a:pos x="1039" y="72"/>
                  </a:cxn>
                  <a:cxn ang="0">
                    <a:pos x="1076" y="154"/>
                  </a:cxn>
                  <a:cxn ang="0">
                    <a:pos x="1094" y="127"/>
                  </a:cxn>
                  <a:cxn ang="0">
                    <a:pos x="1277" y="301"/>
                  </a:cxn>
                  <a:cxn ang="0">
                    <a:pos x="1341" y="237"/>
                  </a:cxn>
                  <a:cxn ang="0">
                    <a:pos x="1359" y="319"/>
                  </a:cxn>
                  <a:cxn ang="0">
                    <a:pos x="1240" y="355"/>
                  </a:cxn>
                  <a:cxn ang="0">
                    <a:pos x="1460" y="337"/>
                  </a:cxn>
                  <a:cxn ang="0">
                    <a:pos x="1313" y="392"/>
                  </a:cxn>
                  <a:cxn ang="0">
                    <a:pos x="1505" y="474"/>
                  </a:cxn>
                  <a:cxn ang="0">
                    <a:pos x="1451" y="502"/>
                  </a:cxn>
                  <a:cxn ang="0">
                    <a:pos x="1441" y="557"/>
                  </a:cxn>
                  <a:cxn ang="0">
                    <a:pos x="1368" y="465"/>
                  </a:cxn>
                  <a:cxn ang="0">
                    <a:pos x="1176" y="310"/>
                  </a:cxn>
                  <a:cxn ang="0">
                    <a:pos x="1231" y="264"/>
                  </a:cxn>
                  <a:cxn ang="0">
                    <a:pos x="1067" y="163"/>
                  </a:cxn>
                  <a:cxn ang="0">
                    <a:pos x="1021" y="200"/>
                  </a:cxn>
                  <a:cxn ang="0">
                    <a:pos x="838" y="154"/>
                  </a:cxn>
                  <a:cxn ang="0">
                    <a:pos x="719" y="54"/>
                  </a:cxn>
                  <a:cxn ang="0">
                    <a:pos x="509" y="136"/>
                  </a:cxn>
                  <a:cxn ang="0">
                    <a:pos x="518" y="26"/>
                  </a:cxn>
                  <a:cxn ang="0">
                    <a:pos x="408" y="45"/>
                  </a:cxn>
                  <a:cxn ang="0">
                    <a:pos x="518" y="163"/>
                  </a:cxn>
                  <a:cxn ang="0">
                    <a:pos x="381" y="255"/>
                  </a:cxn>
                  <a:cxn ang="0">
                    <a:pos x="308" y="136"/>
                  </a:cxn>
                  <a:cxn ang="0">
                    <a:pos x="207" y="291"/>
                  </a:cxn>
                  <a:cxn ang="0">
                    <a:pos x="235" y="227"/>
                  </a:cxn>
                  <a:cxn ang="0">
                    <a:pos x="244" y="392"/>
                  </a:cxn>
                  <a:cxn ang="0">
                    <a:pos x="88" y="401"/>
                  </a:cxn>
                  <a:cxn ang="0">
                    <a:pos x="244" y="365"/>
                  </a:cxn>
                  <a:cxn ang="0">
                    <a:pos x="180" y="529"/>
                  </a:cxn>
                  <a:cxn ang="0">
                    <a:pos x="161" y="474"/>
                  </a:cxn>
                  <a:cxn ang="0">
                    <a:pos x="61" y="621"/>
                  </a:cxn>
                  <a:cxn ang="0">
                    <a:pos x="79" y="547"/>
                  </a:cxn>
                  <a:cxn ang="0">
                    <a:pos x="88" y="666"/>
                  </a:cxn>
                  <a:cxn ang="0">
                    <a:pos x="33" y="602"/>
                  </a:cxn>
                  <a:cxn ang="0">
                    <a:pos x="15" y="712"/>
                  </a:cxn>
                </a:cxnLst>
                <a:rect l="0" t="0" r="r" b="b"/>
                <a:pathLst>
                  <a:path w="1505" h="813">
                    <a:moveTo>
                      <a:pt x="637" y="54"/>
                    </a:moveTo>
                    <a:cubicBezTo>
                      <a:pt x="687" y="88"/>
                      <a:pt x="674" y="106"/>
                      <a:pt x="664" y="163"/>
                    </a:cubicBezTo>
                    <a:cubicBezTo>
                      <a:pt x="615" y="153"/>
                      <a:pt x="597" y="147"/>
                      <a:pt x="582" y="99"/>
                    </a:cubicBezTo>
                    <a:cubicBezTo>
                      <a:pt x="606" y="4"/>
                      <a:pt x="588" y="25"/>
                      <a:pt x="673" y="8"/>
                    </a:cubicBezTo>
                    <a:cubicBezTo>
                      <a:pt x="694" y="11"/>
                      <a:pt x="724" y="0"/>
                      <a:pt x="737" y="17"/>
                    </a:cubicBezTo>
                    <a:cubicBezTo>
                      <a:pt x="765" y="55"/>
                      <a:pt x="704" y="115"/>
                      <a:pt x="683" y="136"/>
                    </a:cubicBezTo>
                    <a:cubicBezTo>
                      <a:pt x="628" y="125"/>
                      <a:pt x="594" y="102"/>
                      <a:pt x="555" y="63"/>
                    </a:cubicBezTo>
                    <a:cubicBezTo>
                      <a:pt x="629" y="5"/>
                      <a:pt x="731" y="12"/>
                      <a:pt x="811" y="63"/>
                    </a:cubicBezTo>
                    <a:cubicBezTo>
                      <a:pt x="837" y="103"/>
                      <a:pt x="842" y="120"/>
                      <a:pt x="792" y="136"/>
                    </a:cubicBezTo>
                    <a:cubicBezTo>
                      <a:pt x="786" y="124"/>
                      <a:pt x="772" y="113"/>
                      <a:pt x="774" y="99"/>
                    </a:cubicBezTo>
                    <a:cubicBezTo>
                      <a:pt x="778" y="67"/>
                      <a:pt x="816" y="56"/>
                      <a:pt x="838" y="45"/>
                    </a:cubicBezTo>
                    <a:cubicBezTo>
                      <a:pt x="857" y="48"/>
                      <a:pt x="986" y="40"/>
                      <a:pt x="1003" y="99"/>
                    </a:cubicBezTo>
                    <a:cubicBezTo>
                      <a:pt x="1019" y="154"/>
                      <a:pt x="996" y="153"/>
                      <a:pt x="966" y="163"/>
                    </a:cubicBezTo>
                    <a:cubicBezTo>
                      <a:pt x="901" y="145"/>
                      <a:pt x="882" y="145"/>
                      <a:pt x="865" y="81"/>
                    </a:cubicBezTo>
                    <a:cubicBezTo>
                      <a:pt x="903" y="27"/>
                      <a:pt x="950" y="47"/>
                      <a:pt x="1012" y="54"/>
                    </a:cubicBezTo>
                    <a:cubicBezTo>
                      <a:pt x="1021" y="60"/>
                      <a:pt x="1031" y="65"/>
                      <a:pt x="1039" y="72"/>
                    </a:cubicBezTo>
                    <a:cubicBezTo>
                      <a:pt x="1055" y="86"/>
                      <a:pt x="1085" y="118"/>
                      <a:pt x="1085" y="118"/>
                    </a:cubicBezTo>
                    <a:cubicBezTo>
                      <a:pt x="1082" y="130"/>
                      <a:pt x="1088" y="149"/>
                      <a:pt x="1076" y="154"/>
                    </a:cubicBezTo>
                    <a:cubicBezTo>
                      <a:pt x="1063" y="159"/>
                      <a:pt x="1031" y="147"/>
                      <a:pt x="1039" y="136"/>
                    </a:cubicBezTo>
                    <a:cubicBezTo>
                      <a:pt x="1049" y="121"/>
                      <a:pt x="1076" y="130"/>
                      <a:pt x="1094" y="127"/>
                    </a:cubicBezTo>
                    <a:cubicBezTo>
                      <a:pt x="1202" y="138"/>
                      <a:pt x="1212" y="145"/>
                      <a:pt x="1295" y="200"/>
                    </a:cubicBezTo>
                    <a:cubicBezTo>
                      <a:pt x="1316" y="244"/>
                      <a:pt x="1336" y="279"/>
                      <a:pt x="1277" y="301"/>
                    </a:cubicBezTo>
                    <a:cubicBezTo>
                      <a:pt x="1225" y="287"/>
                      <a:pt x="1207" y="278"/>
                      <a:pt x="1240" y="227"/>
                    </a:cubicBezTo>
                    <a:cubicBezTo>
                      <a:pt x="1274" y="230"/>
                      <a:pt x="1308" y="230"/>
                      <a:pt x="1341" y="237"/>
                    </a:cubicBezTo>
                    <a:cubicBezTo>
                      <a:pt x="1352" y="239"/>
                      <a:pt x="1366" y="244"/>
                      <a:pt x="1368" y="255"/>
                    </a:cubicBezTo>
                    <a:cubicBezTo>
                      <a:pt x="1373" y="276"/>
                      <a:pt x="1371" y="301"/>
                      <a:pt x="1359" y="319"/>
                    </a:cubicBezTo>
                    <a:cubicBezTo>
                      <a:pt x="1344" y="341"/>
                      <a:pt x="1295" y="365"/>
                      <a:pt x="1295" y="365"/>
                    </a:cubicBezTo>
                    <a:cubicBezTo>
                      <a:pt x="1277" y="362"/>
                      <a:pt x="1249" y="371"/>
                      <a:pt x="1240" y="355"/>
                    </a:cubicBezTo>
                    <a:cubicBezTo>
                      <a:pt x="1220" y="320"/>
                      <a:pt x="1268" y="295"/>
                      <a:pt x="1286" y="282"/>
                    </a:cubicBezTo>
                    <a:cubicBezTo>
                      <a:pt x="1385" y="297"/>
                      <a:pt x="1403" y="283"/>
                      <a:pt x="1460" y="337"/>
                    </a:cubicBezTo>
                    <a:cubicBezTo>
                      <a:pt x="1482" y="381"/>
                      <a:pt x="1502" y="418"/>
                      <a:pt x="1441" y="438"/>
                    </a:cubicBezTo>
                    <a:cubicBezTo>
                      <a:pt x="1344" y="426"/>
                      <a:pt x="1384" y="427"/>
                      <a:pt x="1313" y="392"/>
                    </a:cubicBezTo>
                    <a:cubicBezTo>
                      <a:pt x="1289" y="321"/>
                      <a:pt x="1383" y="366"/>
                      <a:pt x="1423" y="374"/>
                    </a:cubicBezTo>
                    <a:cubicBezTo>
                      <a:pt x="1462" y="399"/>
                      <a:pt x="1490" y="429"/>
                      <a:pt x="1505" y="474"/>
                    </a:cubicBezTo>
                    <a:cubicBezTo>
                      <a:pt x="1496" y="509"/>
                      <a:pt x="1489" y="574"/>
                      <a:pt x="1441" y="529"/>
                    </a:cubicBezTo>
                    <a:cubicBezTo>
                      <a:pt x="1444" y="520"/>
                      <a:pt x="1441" y="502"/>
                      <a:pt x="1451" y="502"/>
                    </a:cubicBezTo>
                    <a:cubicBezTo>
                      <a:pt x="1460" y="502"/>
                      <a:pt x="1462" y="520"/>
                      <a:pt x="1460" y="529"/>
                    </a:cubicBezTo>
                    <a:cubicBezTo>
                      <a:pt x="1458" y="540"/>
                      <a:pt x="1447" y="548"/>
                      <a:pt x="1441" y="557"/>
                    </a:cubicBezTo>
                    <a:cubicBezTo>
                      <a:pt x="1432" y="551"/>
                      <a:pt x="1421" y="547"/>
                      <a:pt x="1414" y="538"/>
                    </a:cubicBezTo>
                    <a:cubicBezTo>
                      <a:pt x="1396" y="515"/>
                      <a:pt x="1388" y="485"/>
                      <a:pt x="1368" y="465"/>
                    </a:cubicBezTo>
                    <a:cubicBezTo>
                      <a:pt x="1347" y="444"/>
                      <a:pt x="1325" y="422"/>
                      <a:pt x="1304" y="401"/>
                    </a:cubicBezTo>
                    <a:cubicBezTo>
                      <a:pt x="1265" y="362"/>
                      <a:pt x="1216" y="348"/>
                      <a:pt x="1176" y="310"/>
                    </a:cubicBezTo>
                    <a:cubicBezTo>
                      <a:pt x="1190" y="268"/>
                      <a:pt x="1200" y="257"/>
                      <a:pt x="1240" y="237"/>
                    </a:cubicBezTo>
                    <a:cubicBezTo>
                      <a:pt x="1185" y="222"/>
                      <a:pt x="1207" y="228"/>
                      <a:pt x="1231" y="264"/>
                    </a:cubicBezTo>
                    <a:cubicBezTo>
                      <a:pt x="1181" y="281"/>
                      <a:pt x="1139" y="259"/>
                      <a:pt x="1094" y="237"/>
                    </a:cubicBezTo>
                    <a:cubicBezTo>
                      <a:pt x="1073" y="215"/>
                      <a:pt x="1037" y="200"/>
                      <a:pt x="1067" y="163"/>
                    </a:cubicBezTo>
                    <a:cubicBezTo>
                      <a:pt x="1073" y="156"/>
                      <a:pt x="1085" y="157"/>
                      <a:pt x="1094" y="154"/>
                    </a:cubicBezTo>
                    <a:cubicBezTo>
                      <a:pt x="1171" y="180"/>
                      <a:pt x="1046" y="192"/>
                      <a:pt x="1021" y="200"/>
                    </a:cubicBezTo>
                    <a:cubicBezTo>
                      <a:pt x="945" y="181"/>
                      <a:pt x="937" y="187"/>
                      <a:pt x="920" y="118"/>
                    </a:cubicBezTo>
                    <a:cubicBezTo>
                      <a:pt x="891" y="128"/>
                      <a:pt x="867" y="144"/>
                      <a:pt x="838" y="154"/>
                    </a:cubicBezTo>
                    <a:cubicBezTo>
                      <a:pt x="775" y="199"/>
                      <a:pt x="690" y="188"/>
                      <a:pt x="655" y="118"/>
                    </a:cubicBezTo>
                    <a:cubicBezTo>
                      <a:pt x="667" y="67"/>
                      <a:pt x="671" y="70"/>
                      <a:pt x="719" y="54"/>
                    </a:cubicBezTo>
                    <a:cubicBezTo>
                      <a:pt x="713" y="78"/>
                      <a:pt x="718" y="108"/>
                      <a:pt x="701" y="127"/>
                    </a:cubicBezTo>
                    <a:cubicBezTo>
                      <a:pt x="670" y="162"/>
                      <a:pt x="517" y="137"/>
                      <a:pt x="509" y="136"/>
                    </a:cubicBezTo>
                    <a:cubicBezTo>
                      <a:pt x="497" y="124"/>
                      <a:pt x="475" y="116"/>
                      <a:pt x="472" y="99"/>
                    </a:cubicBezTo>
                    <a:cubicBezTo>
                      <a:pt x="461" y="37"/>
                      <a:pt x="484" y="37"/>
                      <a:pt x="518" y="26"/>
                    </a:cubicBezTo>
                    <a:cubicBezTo>
                      <a:pt x="565" y="100"/>
                      <a:pt x="538" y="153"/>
                      <a:pt x="463" y="173"/>
                    </a:cubicBezTo>
                    <a:cubicBezTo>
                      <a:pt x="370" y="135"/>
                      <a:pt x="385" y="159"/>
                      <a:pt x="408" y="45"/>
                    </a:cubicBezTo>
                    <a:cubicBezTo>
                      <a:pt x="495" y="52"/>
                      <a:pt x="528" y="33"/>
                      <a:pt x="555" y="109"/>
                    </a:cubicBezTo>
                    <a:cubicBezTo>
                      <a:pt x="534" y="204"/>
                      <a:pt x="565" y="124"/>
                      <a:pt x="518" y="163"/>
                    </a:cubicBezTo>
                    <a:cubicBezTo>
                      <a:pt x="509" y="170"/>
                      <a:pt x="507" y="183"/>
                      <a:pt x="500" y="191"/>
                    </a:cubicBezTo>
                    <a:cubicBezTo>
                      <a:pt x="464" y="233"/>
                      <a:pt x="434" y="245"/>
                      <a:pt x="381" y="255"/>
                    </a:cubicBezTo>
                    <a:cubicBezTo>
                      <a:pt x="350" y="252"/>
                      <a:pt x="319" y="254"/>
                      <a:pt x="289" y="246"/>
                    </a:cubicBezTo>
                    <a:cubicBezTo>
                      <a:pt x="253" y="237"/>
                      <a:pt x="249" y="155"/>
                      <a:pt x="308" y="136"/>
                    </a:cubicBezTo>
                    <a:cubicBezTo>
                      <a:pt x="350" y="222"/>
                      <a:pt x="314" y="254"/>
                      <a:pt x="253" y="301"/>
                    </a:cubicBezTo>
                    <a:cubicBezTo>
                      <a:pt x="238" y="298"/>
                      <a:pt x="220" y="300"/>
                      <a:pt x="207" y="291"/>
                    </a:cubicBezTo>
                    <a:cubicBezTo>
                      <a:pt x="193" y="281"/>
                      <a:pt x="197" y="247"/>
                      <a:pt x="207" y="237"/>
                    </a:cubicBezTo>
                    <a:cubicBezTo>
                      <a:pt x="214" y="230"/>
                      <a:pt x="226" y="230"/>
                      <a:pt x="235" y="227"/>
                    </a:cubicBezTo>
                    <a:cubicBezTo>
                      <a:pt x="253" y="233"/>
                      <a:pt x="275" y="234"/>
                      <a:pt x="289" y="246"/>
                    </a:cubicBezTo>
                    <a:cubicBezTo>
                      <a:pt x="326" y="278"/>
                      <a:pt x="273" y="369"/>
                      <a:pt x="244" y="392"/>
                    </a:cubicBezTo>
                    <a:cubicBezTo>
                      <a:pt x="223" y="408"/>
                      <a:pt x="178" y="411"/>
                      <a:pt x="152" y="419"/>
                    </a:cubicBezTo>
                    <a:cubicBezTo>
                      <a:pt x="131" y="413"/>
                      <a:pt x="101" y="419"/>
                      <a:pt x="88" y="401"/>
                    </a:cubicBezTo>
                    <a:cubicBezTo>
                      <a:pt x="78" y="387"/>
                      <a:pt x="91" y="359"/>
                      <a:pt x="107" y="355"/>
                    </a:cubicBezTo>
                    <a:cubicBezTo>
                      <a:pt x="152" y="345"/>
                      <a:pt x="198" y="362"/>
                      <a:pt x="244" y="365"/>
                    </a:cubicBezTo>
                    <a:cubicBezTo>
                      <a:pt x="253" y="379"/>
                      <a:pt x="271" y="400"/>
                      <a:pt x="271" y="419"/>
                    </a:cubicBezTo>
                    <a:cubicBezTo>
                      <a:pt x="271" y="472"/>
                      <a:pt x="217" y="501"/>
                      <a:pt x="180" y="529"/>
                    </a:cubicBezTo>
                    <a:cubicBezTo>
                      <a:pt x="168" y="523"/>
                      <a:pt x="147" y="524"/>
                      <a:pt x="143" y="511"/>
                    </a:cubicBezTo>
                    <a:cubicBezTo>
                      <a:pt x="139" y="498"/>
                      <a:pt x="148" y="478"/>
                      <a:pt x="161" y="474"/>
                    </a:cubicBezTo>
                    <a:cubicBezTo>
                      <a:pt x="170" y="471"/>
                      <a:pt x="168" y="493"/>
                      <a:pt x="171" y="502"/>
                    </a:cubicBezTo>
                    <a:cubicBezTo>
                      <a:pt x="147" y="548"/>
                      <a:pt x="111" y="602"/>
                      <a:pt x="61" y="621"/>
                    </a:cubicBezTo>
                    <a:cubicBezTo>
                      <a:pt x="49" y="608"/>
                      <a:pt x="24" y="601"/>
                      <a:pt x="24" y="584"/>
                    </a:cubicBezTo>
                    <a:cubicBezTo>
                      <a:pt x="24" y="554"/>
                      <a:pt x="62" y="552"/>
                      <a:pt x="79" y="547"/>
                    </a:cubicBezTo>
                    <a:cubicBezTo>
                      <a:pt x="100" y="550"/>
                      <a:pt x="124" y="546"/>
                      <a:pt x="143" y="557"/>
                    </a:cubicBezTo>
                    <a:cubicBezTo>
                      <a:pt x="209" y="594"/>
                      <a:pt x="112" y="654"/>
                      <a:pt x="88" y="666"/>
                    </a:cubicBezTo>
                    <a:cubicBezTo>
                      <a:pt x="67" y="663"/>
                      <a:pt x="43" y="667"/>
                      <a:pt x="24" y="657"/>
                    </a:cubicBezTo>
                    <a:cubicBezTo>
                      <a:pt x="0" y="645"/>
                      <a:pt x="24" y="608"/>
                      <a:pt x="33" y="602"/>
                    </a:cubicBezTo>
                    <a:cubicBezTo>
                      <a:pt x="44" y="595"/>
                      <a:pt x="58" y="596"/>
                      <a:pt x="70" y="593"/>
                    </a:cubicBezTo>
                    <a:cubicBezTo>
                      <a:pt x="155" y="649"/>
                      <a:pt x="15" y="654"/>
                      <a:pt x="15" y="712"/>
                    </a:cubicBezTo>
                    <a:cubicBezTo>
                      <a:pt x="15" y="746"/>
                      <a:pt x="15" y="779"/>
                      <a:pt x="15" y="81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2592" y="1731"/>
              <a:ext cx="914" cy="764"/>
              <a:chOff x="3120" y="1493"/>
              <a:chExt cx="2496" cy="2315"/>
            </a:xfrm>
          </p:grpSpPr>
          <p:grpSp>
            <p:nvGrpSpPr>
              <p:cNvPr id="60" name="Group 48"/>
              <p:cNvGrpSpPr>
                <a:grpSpLocks/>
              </p:cNvGrpSpPr>
              <p:nvPr/>
            </p:nvGrpSpPr>
            <p:grpSpPr bwMode="auto">
              <a:xfrm>
                <a:off x="3120" y="1728"/>
                <a:ext cx="2496" cy="2080"/>
                <a:chOff x="960" y="1392"/>
                <a:chExt cx="2496" cy="2080"/>
              </a:xfrm>
            </p:grpSpPr>
            <p:sp>
              <p:nvSpPr>
                <p:cNvPr id="63" name="Freeform 49"/>
                <p:cNvSpPr>
                  <a:spLocks/>
                </p:cNvSpPr>
                <p:nvPr/>
              </p:nvSpPr>
              <p:spPr bwMode="auto">
                <a:xfrm rot="167938" flipH="1">
                  <a:off x="2448" y="3136"/>
                  <a:ext cx="432" cy="336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192" y="192"/>
                    </a:cxn>
                    <a:cxn ang="0">
                      <a:pos x="48" y="192"/>
                    </a:cxn>
                    <a:cxn ang="0">
                      <a:pos x="0" y="240"/>
                    </a:cxn>
                    <a:cxn ang="0">
                      <a:pos x="48" y="288"/>
                    </a:cxn>
                    <a:cxn ang="0">
                      <a:pos x="288" y="28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288">
                      <a:moveTo>
                        <a:pt x="240" y="0"/>
                      </a:moveTo>
                      <a:lnTo>
                        <a:pt x="192" y="192"/>
                      </a:lnTo>
                      <a:lnTo>
                        <a:pt x="48" y="192"/>
                      </a:lnTo>
                      <a:lnTo>
                        <a:pt x="0" y="240"/>
                      </a:lnTo>
                      <a:lnTo>
                        <a:pt x="48" y="288"/>
                      </a:lnTo>
                      <a:lnTo>
                        <a:pt x="288" y="288"/>
                      </a:lnTo>
                      <a:lnTo>
                        <a:pt x="384" y="0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50"/>
                <p:cNvSpPr>
                  <a:spLocks/>
                </p:cNvSpPr>
                <p:nvPr/>
              </p:nvSpPr>
              <p:spPr bwMode="auto">
                <a:xfrm>
                  <a:off x="1584" y="3168"/>
                  <a:ext cx="384" cy="288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192" y="192"/>
                    </a:cxn>
                    <a:cxn ang="0">
                      <a:pos x="48" y="192"/>
                    </a:cxn>
                    <a:cxn ang="0">
                      <a:pos x="0" y="240"/>
                    </a:cxn>
                    <a:cxn ang="0">
                      <a:pos x="48" y="288"/>
                    </a:cxn>
                    <a:cxn ang="0">
                      <a:pos x="288" y="28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288">
                      <a:moveTo>
                        <a:pt x="240" y="0"/>
                      </a:moveTo>
                      <a:lnTo>
                        <a:pt x="192" y="192"/>
                      </a:lnTo>
                      <a:lnTo>
                        <a:pt x="48" y="192"/>
                      </a:lnTo>
                      <a:lnTo>
                        <a:pt x="0" y="240"/>
                      </a:lnTo>
                      <a:lnTo>
                        <a:pt x="48" y="288"/>
                      </a:lnTo>
                      <a:lnTo>
                        <a:pt x="288" y="288"/>
                      </a:lnTo>
                      <a:lnTo>
                        <a:pt x="384" y="0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Oval 51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584" cy="1584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52"/>
                <p:cNvSpPr>
                  <a:spLocks/>
                </p:cNvSpPr>
                <p:nvPr/>
              </p:nvSpPr>
              <p:spPr bwMode="auto">
                <a:xfrm>
                  <a:off x="1824" y="1920"/>
                  <a:ext cx="736" cy="1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80"/>
                    </a:cxn>
                    <a:cxn ang="0">
                      <a:pos x="116" y="107"/>
                    </a:cxn>
                    <a:cxn ang="0">
                      <a:pos x="169" y="124"/>
                    </a:cxn>
                    <a:cxn ang="0">
                      <a:pos x="523" y="142"/>
                    </a:cxn>
                    <a:cxn ang="0">
                      <a:pos x="621" y="80"/>
                    </a:cxn>
                    <a:cxn ang="0">
                      <a:pos x="736" y="53"/>
                    </a:cxn>
                  </a:cxnLst>
                  <a:rect l="0" t="0" r="r" b="b"/>
                  <a:pathLst>
                    <a:path w="736" h="197">
                      <a:moveTo>
                        <a:pt x="0" y="0"/>
                      </a:moveTo>
                      <a:cubicBezTo>
                        <a:pt x="37" y="25"/>
                        <a:pt x="57" y="66"/>
                        <a:pt x="98" y="80"/>
                      </a:cubicBezTo>
                      <a:cubicBezTo>
                        <a:pt x="104" y="89"/>
                        <a:pt x="107" y="101"/>
                        <a:pt x="116" y="107"/>
                      </a:cubicBezTo>
                      <a:cubicBezTo>
                        <a:pt x="132" y="117"/>
                        <a:pt x="169" y="124"/>
                        <a:pt x="169" y="124"/>
                      </a:cubicBezTo>
                      <a:cubicBezTo>
                        <a:pt x="275" y="197"/>
                        <a:pt x="372" y="147"/>
                        <a:pt x="523" y="142"/>
                      </a:cubicBezTo>
                      <a:cubicBezTo>
                        <a:pt x="575" y="125"/>
                        <a:pt x="577" y="95"/>
                        <a:pt x="621" y="80"/>
                      </a:cubicBezTo>
                      <a:cubicBezTo>
                        <a:pt x="664" y="50"/>
                        <a:pt x="679" y="53"/>
                        <a:pt x="736" y="53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Rectangle 53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392" cy="52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Rectangle 54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528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Rectangle 55"/>
                <p:cNvSpPr>
                  <a:spLocks noChangeArrowheads="1"/>
                </p:cNvSpPr>
                <p:nvPr/>
              </p:nvSpPr>
              <p:spPr bwMode="auto">
                <a:xfrm>
                  <a:off x="2352" y="3024"/>
                  <a:ext cx="528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0" y="1536"/>
                  <a:ext cx="96" cy="110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36" y="1584"/>
                  <a:ext cx="96" cy="110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" name="Group 58"/>
                <p:cNvGrpSpPr>
                  <a:grpSpLocks/>
                </p:cNvGrpSpPr>
                <p:nvPr/>
              </p:nvGrpSpPr>
              <p:grpSpPr bwMode="auto">
                <a:xfrm>
                  <a:off x="1968" y="2256"/>
                  <a:ext cx="432" cy="240"/>
                  <a:chOff x="3456" y="2112"/>
                  <a:chExt cx="288" cy="144"/>
                </a:xfrm>
              </p:grpSpPr>
              <p:sp>
                <p:nvSpPr>
                  <p:cNvPr id="79" name="Freeform 59"/>
                  <p:cNvSpPr>
                    <a:spLocks/>
                  </p:cNvSpPr>
                  <p:nvPr/>
                </p:nvSpPr>
                <p:spPr bwMode="auto">
                  <a:xfrm>
                    <a:off x="3456" y="2112"/>
                    <a:ext cx="28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4"/>
                      </a:cxn>
                      <a:cxn ang="0">
                        <a:pos x="144" y="96"/>
                      </a:cxn>
                      <a:cxn ang="0">
                        <a:pos x="288" y="144"/>
                      </a:cxn>
                      <a:cxn ang="0">
                        <a:pos x="288" y="0"/>
                      </a:cxn>
                      <a:cxn ang="0">
                        <a:pos x="144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8" h="144">
                        <a:moveTo>
                          <a:pt x="0" y="0"/>
                        </a:moveTo>
                        <a:lnTo>
                          <a:pt x="0" y="144"/>
                        </a:lnTo>
                        <a:lnTo>
                          <a:pt x="144" y="96"/>
                        </a:lnTo>
                        <a:lnTo>
                          <a:pt x="288" y="144"/>
                        </a:lnTo>
                        <a:lnTo>
                          <a:pt x="288" y="0"/>
                        </a:lnTo>
                        <a:lnTo>
                          <a:pt x="144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16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" name="Oval 61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62"/>
                <p:cNvSpPr>
                  <a:spLocks/>
                </p:cNvSpPr>
                <p:nvPr/>
              </p:nvSpPr>
              <p:spPr bwMode="auto">
                <a:xfrm>
                  <a:off x="2832" y="2304"/>
                  <a:ext cx="624" cy="528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28" y="336"/>
                    </a:cxn>
                    <a:cxn ang="0">
                      <a:pos x="576" y="240"/>
                    </a:cxn>
                    <a:cxn ang="0">
                      <a:pos x="576" y="336"/>
                    </a:cxn>
                    <a:cxn ang="0">
                      <a:pos x="624" y="384"/>
                    </a:cxn>
                    <a:cxn ang="0">
                      <a:pos x="528" y="528"/>
                    </a:cxn>
                    <a:cxn ang="0">
                      <a:pos x="480" y="432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624" h="528">
                      <a:moveTo>
                        <a:pt x="48" y="0"/>
                      </a:moveTo>
                      <a:lnTo>
                        <a:pt x="528" y="336"/>
                      </a:lnTo>
                      <a:lnTo>
                        <a:pt x="576" y="240"/>
                      </a:lnTo>
                      <a:lnTo>
                        <a:pt x="576" y="336"/>
                      </a:lnTo>
                      <a:lnTo>
                        <a:pt x="624" y="384"/>
                      </a:lnTo>
                      <a:lnTo>
                        <a:pt x="528" y="528"/>
                      </a:lnTo>
                      <a:lnTo>
                        <a:pt x="480" y="432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63"/>
                <p:cNvSpPr>
                  <a:spLocks/>
                </p:cNvSpPr>
                <p:nvPr/>
              </p:nvSpPr>
              <p:spPr bwMode="auto">
                <a:xfrm flipH="1">
                  <a:off x="960" y="2256"/>
                  <a:ext cx="528" cy="6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28" y="336"/>
                    </a:cxn>
                    <a:cxn ang="0">
                      <a:pos x="576" y="240"/>
                    </a:cxn>
                    <a:cxn ang="0">
                      <a:pos x="576" y="336"/>
                    </a:cxn>
                    <a:cxn ang="0">
                      <a:pos x="624" y="384"/>
                    </a:cxn>
                    <a:cxn ang="0">
                      <a:pos x="528" y="528"/>
                    </a:cxn>
                    <a:cxn ang="0">
                      <a:pos x="480" y="432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624" h="528">
                      <a:moveTo>
                        <a:pt x="48" y="0"/>
                      </a:moveTo>
                      <a:lnTo>
                        <a:pt x="528" y="336"/>
                      </a:lnTo>
                      <a:lnTo>
                        <a:pt x="576" y="240"/>
                      </a:lnTo>
                      <a:lnTo>
                        <a:pt x="576" y="336"/>
                      </a:lnTo>
                      <a:lnTo>
                        <a:pt x="624" y="384"/>
                      </a:lnTo>
                      <a:lnTo>
                        <a:pt x="528" y="528"/>
                      </a:lnTo>
                      <a:lnTo>
                        <a:pt x="480" y="432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Oval 6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65"/>
                <p:cNvSpPr>
                  <a:spLocks noChangeArrowheads="1"/>
                </p:cNvSpPr>
                <p:nvPr/>
              </p:nvSpPr>
              <p:spPr bwMode="auto">
                <a:xfrm>
                  <a:off x="2304" y="1536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66"/>
                <p:cNvSpPr>
                  <a:spLocks noChangeArrowheads="1"/>
                </p:cNvSpPr>
                <p:nvPr/>
              </p:nvSpPr>
              <p:spPr bwMode="auto">
                <a:xfrm>
                  <a:off x="235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>
                <a:off x="3502" y="1493"/>
                <a:ext cx="1691" cy="811"/>
              </a:xfrm>
              <a:custGeom>
                <a:avLst/>
                <a:gdLst/>
                <a:ahLst/>
                <a:cxnLst>
                  <a:cxn ang="0">
                    <a:pos x="736" y="299"/>
                  </a:cxn>
                  <a:cxn ang="0">
                    <a:pos x="690" y="235"/>
                  </a:cxn>
                  <a:cxn ang="0">
                    <a:pos x="736" y="226"/>
                  </a:cxn>
                  <a:cxn ang="0">
                    <a:pos x="589" y="198"/>
                  </a:cxn>
                  <a:cxn ang="0">
                    <a:pos x="407" y="244"/>
                  </a:cxn>
                  <a:cxn ang="0">
                    <a:pos x="443" y="317"/>
                  </a:cxn>
                  <a:cxn ang="0">
                    <a:pos x="324" y="436"/>
                  </a:cxn>
                  <a:cxn ang="0">
                    <a:pos x="397" y="372"/>
                  </a:cxn>
                  <a:cxn ang="0">
                    <a:pos x="288" y="400"/>
                  </a:cxn>
                  <a:cxn ang="0">
                    <a:pos x="260" y="491"/>
                  </a:cxn>
                  <a:cxn ang="0">
                    <a:pos x="215" y="491"/>
                  </a:cxn>
                  <a:cxn ang="0">
                    <a:pos x="279" y="482"/>
                  </a:cxn>
                  <a:cxn ang="0">
                    <a:pos x="251" y="601"/>
                  </a:cxn>
                  <a:cxn ang="0">
                    <a:pos x="187" y="601"/>
                  </a:cxn>
                  <a:cxn ang="0">
                    <a:pos x="123" y="564"/>
                  </a:cxn>
                  <a:cxn ang="0">
                    <a:pos x="96" y="784"/>
                  </a:cxn>
                  <a:cxn ang="0">
                    <a:pos x="59" y="729"/>
                  </a:cxn>
                  <a:cxn ang="0">
                    <a:pos x="32" y="710"/>
                  </a:cxn>
                  <a:cxn ang="0">
                    <a:pos x="50" y="738"/>
                  </a:cxn>
                  <a:cxn ang="0">
                    <a:pos x="315" y="354"/>
                  </a:cxn>
                  <a:cxn ang="0">
                    <a:pos x="416" y="235"/>
                  </a:cxn>
                  <a:cxn ang="0">
                    <a:pos x="553" y="198"/>
                  </a:cxn>
                  <a:cxn ang="0">
                    <a:pos x="791" y="162"/>
                  </a:cxn>
                  <a:cxn ang="0">
                    <a:pos x="891" y="262"/>
                  </a:cxn>
                  <a:cxn ang="0">
                    <a:pos x="955" y="198"/>
                  </a:cxn>
                  <a:cxn ang="0">
                    <a:pos x="1010" y="153"/>
                  </a:cxn>
                  <a:cxn ang="0">
                    <a:pos x="1010" y="171"/>
                  </a:cxn>
                  <a:cxn ang="0">
                    <a:pos x="1065" y="208"/>
                  </a:cxn>
                  <a:cxn ang="0">
                    <a:pos x="1165" y="180"/>
                  </a:cxn>
                  <a:cxn ang="0">
                    <a:pos x="1239" y="217"/>
                  </a:cxn>
                  <a:cxn ang="0">
                    <a:pos x="1239" y="235"/>
                  </a:cxn>
                  <a:cxn ang="0">
                    <a:pos x="1385" y="372"/>
                  </a:cxn>
                  <a:cxn ang="0">
                    <a:pos x="1394" y="381"/>
                  </a:cxn>
                  <a:cxn ang="0">
                    <a:pos x="1513" y="482"/>
                  </a:cxn>
                  <a:cxn ang="0">
                    <a:pos x="1467" y="473"/>
                  </a:cxn>
                  <a:cxn ang="0">
                    <a:pos x="1458" y="546"/>
                  </a:cxn>
                  <a:cxn ang="0">
                    <a:pos x="1577" y="619"/>
                  </a:cxn>
                  <a:cxn ang="0">
                    <a:pos x="1659" y="692"/>
                  </a:cxn>
                  <a:cxn ang="0">
                    <a:pos x="1586" y="729"/>
                  </a:cxn>
                  <a:cxn ang="0">
                    <a:pos x="1504" y="592"/>
                  </a:cxn>
                  <a:cxn ang="0">
                    <a:pos x="1495" y="409"/>
                  </a:cxn>
                  <a:cxn ang="0">
                    <a:pos x="1412" y="308"/>
                  </a:cxn>
                  <a:cxn ang="0">
                    <a:pos x="1412" y="253"/>
                  </a:cxn>
                  <a:cxn ang="0">
                    <a:pos x="1138" y="198"/>
                  </a:cxn>
                  <a:cxn ang="0">
                    <a:pos x="1047" y="235"/>
                  </a:cxn>
                  <a:cxn ang="0">
                    <a:pos x="909" y="61"/>
                  </a:cxn>
                  <a:cxn ang="0">
                    <a:pos x="855" y="134"/>
                  </a:cxn>
                  <a:cxn ang="0">
                    <a:pos x="745" y="217"/>
                  </a:cxn>
                  <a:cxn ang="0">
                    <a:pos x="754" y="171"/>
                  </a:cxn>
                  <a:cxn ang="0">
                    <a:pos x="672" y="171"/>
                  </a:cxn>
                  <a:cxn ang="0">
                    <a:pos x="653" y="52"/>
                  </a:cxn>
                  <a:cxn ang="0">
                    <a:pos x="489" y="299"/>
                  </a:cxn>
                  <a:cxn ang="0">
                    <a:pos x="553" y="244"/>
                  </a:cxn>
                  <a:cxn ang="0">
                    <a:pos x="297" y="226"/>
                  </a:cxn>
                  <a:cxn ang="0">
                    <a:pos x="251" y="336"/>
                  </a:cxn>
                  <a:cxn ang="0">
                    <a:pos x="224" y="473"/>
                  </a:cxn>
                  <a:cxn ang="0">
                    <a:pos x="132" y="537"/>
                  </a:cxn>
                  <a:cxn ang="0">
                    <a:pos x="68" y="665"/>
                  </a:cxn>
                  <a:cxn ang="0">
                    <a:pos x="77" y="619"/>
                  </a:cxn>
                  <a:cxn ang="0">
                    <a:pos x="132" y="720"/>
                  </a:cxn>
                </a:cxnLst>
                <a:rect l="0" t="0" r="r" b="b"/>
                <a:pathLst>
                  <a:path w="1691" h="811">
                    <a:moveTo>
                      <a:pt x="754" y="281"/>
                    </a:moveTo>
                    <a:cubicBezTo>
                      <a:pt x="721" y="246"/>
                      <a:pt x="710" y="218"/>
                      <a:pt x="763" y="198"/>
                    </a:cubicBezTo>
                    <a:cubicBezTo>
                      <a:pt x="772" y="201"/>
                      <a:pt x="788" y="199"/>
                      <a:pt x="791" y="208"/>
                    </a:cubicBezTo>
                    <a:cubicBezTo>
                      <a:pt x="804" y="246"/>
                      <a:pt x="761" y="282"/>
                      <a:pt x="736" y="299"/>
                    </a:cubicBezTo>
                    <a:cubicBezTo>
                      <a:pt x="709" y="282"/>
                      <a:pt x="689" y="262"/>
                      <a:pt x="663" y="244"/>
                    </a:cubicBezTo>
                    <a:cubicBezTo>
                      <a:pt x="657" y="235"/>
                      <a:pt x="641" y="228"/>
                      <a:pt x="644" y="217"/>
                    </a:cubicBezTo>
                    <a:cubicBezTo>
                      <a:pt x="646" y="207"/>
                      <a:pt x="663" y="204"/>
                      <a:pt x="672" y="208"/>
                    </a:cubicBezTo>
                    <a:cubicBezTo>
                      <a:pt x="682" y="212"/>
                      <a:pt x="684" y="226"/>
                      <a:pt x="690" y="235"/>
                    </a:cubicBezTo>
                    <a:cubicBezTo>
                      <a:pt x="666" y="271"/>
                      <a:pt x="660" y="279"/>
                      <a:pt x="617" y="290"/>
                    </a:cubicBezTo>
                    <a:cubicBezTo>
                      <a:pt x="564" y="269"/>
                      <a:pt x="560" y="266"/>
                      <a:pt x="535" y="217"/>
                    </a:cubicBezTo>
                    <a:cubicBezTo>
                      <a:pt x="551" y="134"/>
                      <a:pt x="572" y="162"/>
                      <a:pt x="663" y="171"/>
                    </a:cubicBezTo>
                    <a:cubicBezTo>
                      <a:pt x="704" y="191"/>
                      <a:pt x="722" y="183"/>
                      <a:pt x="736" y="226"/>
                    </a:cubicBezTo>
                    <a:cubicBezTo>
                      <a:pt x="710" y="288"/>
                      <a:pt x="707" y="284"/>
                      <a:pt x="644" y="299"/>
                    </a:cubicBezTo>
                    <a:cubicBezTo>
                      <a:pt x="566" y="293"/>
                      <a:pt x="536" y="301"/>
                      <a:pt x="480" y="262"/>
                    </a:cubicBezTo>
                    <a:cubicBezTo>
                      <a:pt x="503" y="192"/>
                      <a:pt x="491" y="209"/>
                      <a:pt x="553" y="189"/>
                    </a:cubicBezTo>
                    <a:cubicBezTo>
                      <a:pt x="565" y="192"/>
                      <a:pt x="579" y="190"/>
                      <a:pt x="589" y="198"/>
                    </a:cubicBezTo>
                    <a:cubicBezTo>
                      <a:pt x="597" y="204"/>
                      <a:pt x="600" y="216"/>
                      <a:pt x="599" y="226"/>
                    </a:cubicBezTo>
                    <a:cubicBezTo>
                      <a:pt x="592" y="286"/>
                      <a:pt x="547" y="298"/>
                      <a:pt x="498" y="308"/>
                    </a:cubicBezTo>
                    <a:cubicBezTo>
                      <a:pt x="471" y="305"/>
                      <a:pt x="443" y="306"/>
                      <a:pt x="416" y="299"/>
                    </a:cubicBezTo>
                    <a:cubicBezTo>
                      <a:pt x="389" y="292"/>
                      <a:pt x="393" y="261"/>
                      <a:pt x="407" y="244"/>
                    </a:cubicBezTo>
                    <a:cubicBezTo>
                      <a:pt x="427" y="221"/>
                      <a:pt x="479" y="217"/>
                      <a:pt x="507" y="208"/>
                    </a:cubicBezTo>
                    <a:cubicBezTo>
                      <a:pt x="516" y="211"/>
                      <a:pt x="531" y="208"/>
                      <a:pt x="535" y="217"/>
                    </a:cubicBezTo>
                    <a:cubicBezTo>
                      <a:pt x="539" y="226"/>
                      <a:pt x="511" y="286"/>
                      <a:pt x="507" y="290"/>
                    </a:cubicBezTo>
                    <a:cubicBezTo>
                      <a:pt x="496" y="302"/>
                      <a:pt x="459" y="312"/>
                      <a:pt x="443" y="317"/>
                    </a:cubicBezTo>
                    <a:cubicBezTo>
                      <a:pt x="428" y="314"/>
                      <a:pt x="411" y="315"/>
                      <a:pt x="397" y="308"/>
                    </a:cubicBezTo>
                    <a:cubicBezTo>
                      <a:pt x="386" y="302"/>
                      <a:pt x="358" y="284"/>
                      <a:pt x="370" y="281"/>
                    </a:cubicBezTo>
                    <a:cubicBezTo>
                      <a:pt x="399" y="273"/>
                      <a:pt x="431" y="287"/>
                      <a:pt x="461" y="290"/>
                    </a:cubicBezTo>
                    <a:cubicBezTo>
                      <a:pt x="433" y="362"/>
                      <a:pt x="393" y="402"/>
                      <a:pt x="324" y="436"/>
                    </a:cubicBezTo>
                    <a:cubicBezTo>
                      <a:pt x="263" y="427"/>
                      <a:pt x="243" y="430"/>
                      <a:pt x="224" y="372"/>
                    </a:cubicBezTo>
                    <a:cubicBezTo>
                      <a:pt x="227" y="357"/>
                      <a:pt x="218" y="330"/>
                      <a:pt x="233" y="326"/>
                    </a:cubicBezTo>
                    <a:cubicBezTo>
                      <a:pt x="285" y="311"/>
                      <a:pt x="332" y="329"/>
                      <a:pt x="379" y="345"/>
                    </a:cubicBezTo>
                    <a:cubicBezTo>
                      <a:pt x="385" y="354"/>
                      <a:pt x="395" y="361"/>
                      <a:pt x="397" y="372"/>
                    </a:cubicBezTo>
                    <a:cubicBezTo>
                      <a:pt x="406" y="425"/>
                      <a:pt x="323" y="438"/>
                      <a:pt x="288" y="445"/>
                    </a:cubicBezTo>
                    <a:cubicBezTo>
                      <a:pt x="282" y="451"/>
                      <a:pt x="278" y="464"/>
                      <a:pt x="269" y="464"/>
                    </a:cubicBezTo>
                    <a:cubicBezTo>
                      <a:pt x="237" y="464"/>
                      <a:pt x="256" y="414"/>
                      <a:pt x="260" y="409"/>
                    </a:cubicBezTo>
                    <a:cubicBezTo>
                      <a:pt x="266" y="401"/>
                      <a:pt x="279" y="403"/>
                      <a:pt x="288" y="400"/>
                    </a:cubicBezTo>
                    <a:cubicBezTo>
                      <a:pt x="269" y="444"/>
                      <a:pt x="268" y="458"/>
                      <a:pt x="224" y="473"/>
                    </a:cubicBezTo>
                    <a:cubicBezTo>
                      <a:pt x="182" y="431"/>
                      <a:pt x="188" y="418"/>
                      <a:pt x="242" y="400"/>
                    </a:cubicBezTo>
                    <a:cubicBezTo>
                      <a:pt x="263" y="403"/>
                      <a:pt x="291" y="394"/>
                      <a:pt x="306" y="409"/>
                    </a:cubicBezTo>
                    <a:cubicBezTo>
                      <a:pt x="330" y="433"/>
                      <a:pt x="273" y="479"/>
                      <a:pt x="260" y="491"/>
                    </a:cubicBezTo>
                    <a:cubicBezTo>
                      <a:pt x="245" y="488"/>
                      <a:pt x="223" y="495"/>
                      <a:pt x="215" y="482"/>
                    </a:cubicBezTo>
                    <a:cubicBezTo>
                      <a:pt x="206" y="469"/>
                      <a:pt x="211" y="445"/>
                      <a:pt x="224" y="436"/>
                    </a:cubicBezTo>
                    <a:cubicBezTo>
                      <a:pt x="233" y="430"/>
                      <a:pt x="236" y="455"/>
                      <a:pt x="242" y="464"/>
                    </a:cubicBezTo>
                    <a:cubicBezTo>
                      <a:pt x="233" y="473"/>
                      <a:pt x="226" y="497"/>
                      <a:pt x="215" y="491"/>
                    </a:cubicBezTo>
                    <a:cubicBezTo>
                      <a:pt x="204" y="485"/>
                      <a:pt x="215" y="463"/>
                      <a:pt x="224" y="454"/>
                    </a:cubicBezTo>
                    <a:cubicBezTo>
                      <a:pt x="233" y="445"/>
                      <a:pt x="248" y="448"/>
                      <a:pt x="260" y="445"/>
                    </a:cubicBezTo>
                    <a:cubicBezTo>
                      <a:pt x="272" y="448"/>
                      <a:pt x="291" y="443"/>
                      <a:pt x="297" y="454"/>
                    </a:cubicBezTo>
                    <a:cubicBezTo>
                      <a:pt x="302" y="464"/>
                      <a:pt x="286" y="474"/>
                      <a:pt x="279" y="482"/>
                    </a:cubicBezTo>
                    <a:cubicBezTo>
                      <a:pt x="242" y="525"/>
                      <a:pt x="243" y="522"/>
                      <a:pt x="205" y="546"/>
                    </a:cubicBezTo>
                    <a:cubicBezTo>
                      <a:pt x="202" y="534"/>
                      <a:pt x="184" y="485"/>
                      <a:pt x="205" y="473"/>
                    </a:cubicBezTo>
                    <a:cubicBezTo>
                      <a:pt x="216" y="467"/>
                      <a:pt x="230" y="479"/>
                      <a:pt x="242" y="482"/>
                    </a:cubicBezTo>
                    <a:cubicBezTo>
                      <a:pt x="274" y="530"/>
                      <a:pt x="307" y="542"/>
                      <a:pt x="251" y="601"/>
                    </a:cubicBezTo>
                    <a:cubicBezTo>
                      <a:pt x="213" y="596"/>
                      <a:pt x="116" y="600"/>
                      <a:pt x="196" y="546"/>
                    </a:cubicBezTo>
                    <a:cubicBezTo>
                      <a:pt x="205" y="549"/>
                      <a:pt x="221" y="546"/>
                      <a:pt x="224" y="555"/>
                    </a:cubicBezTo>
                    <a:cubicBezTo>
                      <a:pt x="227" y="563"/>
                      <a:pt x="210" y="566"/>
                      <a:pt x="205" y="573"/>
                    </a:cubicBezTo>
                    <a:cubicBezTo>
                      <a:pt x="198" y="582"/>
                      <a:pt x="193" y="592"/>
                      <a:pt x="187" y="601"/>
                    </a:cubicBezTo>
                    <a:cubicBezTo>
                      <a:pt x="184" y="592"/>
                      <a:pt x="178" y="583"/>
                      <a:pt x="178" y="573"/>
                    </a:cubicBezTo>
                    <a:cubicBezTo>
                      <a:pt x="178" y="564"/>
                      <a:pt x="187" y="537"/>
                      <a:pt x="187" y="546"/>
                    </a:cubicBezTo>
                    <a:cubicBezTo>
                      <a:pt x="187" y="634"/>
                      <a:pt x="201" y="620"/>
                      <a:pt x="151" y="637"/>
                    </a:cubicBezTo>
                    <a:cubicBezTo>
                      <a:pt x="120" y="608"/>
                      <a:pt x="109" y="607"/>
                      <a:pt x="123" y="564"/>
                    </a:cubicBezTo>
                    <a:cubicBezTo>
                      <a:pt x="138" y="567"/>
                      <a:pt x="162" y="559"/>
                      <a:pt x="169" y="573"/>
                    </a:cubicBezTo>
                    <a:cubicBezTo>
                      <a:pt x="181" y="596"/>
                      <a:pt x="146" y="624"/>
                      <a:pt x="132" y="637"/>
                    </a:cubicBezTo>
                    <a:cubicBezTo>
                      <a:pt x="138" y="643"/>
                      <a:pt x="150" y="647"/>
                      <a:pt x="151" y="656"/>
                    </a:cubicBezTo>
                    <a:cubicBezTo>
                      <a:pt x="156" y="686"/>
                      <a:pt x="112" y="760"/>
                      <a:pt x="96" y="784"/>
                    </a:cubicBezTo>
                    <a:cubicBezTo>
                      <a:pt x="93" y="772"/>
                      <a:pt x="87" y="760"/>
                      <a:pt x="87" y="747"/>
                    </a:cubicBezTo>
                    <a:cubicBezTo>
                      <a:pt x="87" y="738"/>
                      <a:pt x="96" y="711"/>
                      <a:pt x="96" y="720"/>
                    </a:cubicBezTo>
                    <a:cubicBezTo>
                      <a:pt x="96" y="760"/>
                      <a:pt x="87" y="765"/>
                      <a:pt x="68" y="793"/>
                    </a:cubicBezTo>
                    <a:cubicBezTo>
                      <a:pt x="45" y="769"/>
                      <a:pt x="39" y="773"/>
                      <a:pt x="59" y="729"/>
                    </a:cubicBezTo>
                    <a:cubicBezTo>
                      <a:pt x="68" y="709"/>
                      <a:pt x="96" y="674"/>
                      <a:pt x="96" y="674"/>
                    </a:cubicBezTo>
                    <a:cubicBezTo>
                      <a:pt x="93" y="695"/>
                      <a:pt x="97" y="719"/>
                      <a:pt x="87" y="738"/>
                    </a:cubicBezTo>
                    <a:cubicBezTo>
                      <a:pt x="77" y="757"/>
                      <a:pt x="41" y="784"/>
                      <a:pt x="41" y="784"/>
                    </a:cubicBezTo>
                    <a:cubicBezTo>
                      <a:pt x="18" y="749"/>
                      <a:pt x="0" y="742"/>
                      <a:pt x="32" y="710"/>
                    </a:cubicBezTo>
                    <a:cubicBezTo>
                      <a:pt x="101" y="734"/>
                      <a:pt x="114" y="736"/>
                      <a:pt x="96" y="811"/>
                    </a:cubicBezTo>
                    <a:cubicBezTo>
                      <a:pt x="50" y="796"/>
                      <a:pt x="29" y="764"/>
                      <a:pt x="13" y="720"/>
                    </a:cubicBezTo>
                    <a:cubicBezTo>
                      <a:pt x="33" y="621"/>
                      <a:pt x="11" y="595"/>
                      <a:pt x="105" y="610"/>
                    </a:cubicBezTo>
                    <a:cubicBezTo>
                      <a:pt x="118" y="664"/>
                      <a:pt x="105" y="720"/>
                      <a:pt x="50" y="738"/>
                    </a:cubicBezTo>
                    <a:cubicBezTo>
                      <a:pt x="38" y="688"/>
                      <a:pt x="39" y="645"/>
                      <a:pt x="68" y="601"/>
                    </a:cubicBezTo>
                    <a:cubicBezTo>
                      <a:pt x="82" y="529"/>
                      <a:pt x="126" y="487"/>
                      <a:pt x="196" y="464"/>
                    </a:cubicBezTo>
                    <a:cubicBezTo>
                      <a:pt x="113" y="433"/>
                      <a:pt x="171" y="362"/>
                      <a:pt x="224" y="336"/>
                    </a:cubicBezTo>
                    <a:cubicBezTo>
                      <a:pt x="254" y="342"/>
                      <a:pt x="290" y="336"/>
                      <a:pt x="315" y="354"/>
                    </a:cubicBezTo>
                    <a:cubicBezTo>
                      <a:pt x="347" y="377"/>
                      <a:pt x="287" y="394"/>
                      <a:pt x="269" y="400"/>
                    </a:cubicBezTo>
                    <a:cubicBezTo>
                      <a:pt x="165" y="389"/>
                      <a:pt x="179" y="405"/>
                      <a:pt x="160" y="326"/>
                    </a:cubicBezTo>
                    <a:cubicBezTo>
                      <a:pt x="198" y="269"/>
                      <a:pt x="233" y="247"/>
                      <a:pt x="297" y="226"/>
                    </a:cubicBezTo>
                    <a:cubicBezTo>
                      <a:pt x="337" y="229"/>
                      <a:pt x="378" y="224"/>
                      <a:pt x="416" y="235"/>
                    </a:cubicBezTo>
                    <a:cubicBezTo>
                      <a:pt x="472" y="251"/>
                      <a:pt x="375" y="305"/>
                      <a:pt x="370" y="308"/>
                    </a:cubicBezTo>
                    <a:cubicBezTo>
                      <a:pt x="301" y="297"/>
                      <a:pt x="294" y="294"/>
                      <a:pt x="269" y="226"/>
                    </a:cubicBezTo>
                    <a:cubicBezTo>
                      <a:pt x="282" y="143"/>
                      <a:pt x="273" y="151"/>
                      <a:pt x="352" y="134"/>
                    </a:cubicBezTo>
                    <a:cubicBezTo>
                      <a:pt x="477" y="150"/>
                      <a:pt x="484" y="132"/>
                      <a:pt x="553" y="198"/>
                    </a:cubicBezTo>
                    <a:cubicBezTo>
                      <a:pt x="592" y="120"/>
                      <a:pt x="639" y="158"/>
                      <a:pt x="727" y="171"/>
                    </a:cubicBezTo>
                    <a:cubicBezTo>
                      <a:pt x="740" y="184"/>
                      <a:pt x="774" y="208"/>
                      <a:pt x="763" y="235"/>
                    </a:cubicBezTo>
                    <a:cubicBezTo>
                      <a:pt x="760" y="244"/>
                      <a:pt x="745" y="241"/>
                      <a:pt x="736" y="244"/>
                    </a:cubicBezTo>
                    <a:cubicBezTo>
                      <a:pt x="717" y="188"/>
                      <a:pt x="741" y="178"/>
                      <a:pt x="791" y="162"/>
                    </a:cubicBezTo>
                    <a:cubicBezTo>
                      <a:pt x="867" y="171"/>
                      <a:pt x="894" y="159"/>
                      <a:pt x="836" y="217"/>
                    </a:cubicBezTo>
                    <a:cubicBezTo>
                      <a:pt x="781" y="199"/>
                      <a:pt x="801" y="171"/>
                      <a:pt x="809" y="116"/>
                    </a:cubicBezTo>
                    <a:cubicBezTo>
                      <a:pt x="933" y="127"/>
                      <a:pt x="931" y="113"/>
                      <a:pt x="964" y="217"/>
                    </a:cubicBezTo>
                    <a:cubicBezTo>
                      <a:pt x="939" y="268"/>
                      <a:pt x="948" y="277"/>
                      <a:pt x="891" y="262"/>
                    </a:cubicBezTo>
                    <a:cubicBezTo>
                      <a:pt x="857" y="228"/>
                      <a:pt x="845" y="197"/>
                      <a:pt x="827" y="153"/>
                    </a:cubicBezTo>
                    <a:cubicBezTo>
                      <a:pt x="841" y="96"/>
                      <a:pt x="854" y="111"/>
                      <a:pt x="909" y="89"/>
                    </a:cubicBezTo>
                    <a:cubicBezTo>
                      <a:pt x="924" y="92"/>
                      <a:pt x="943" y="88"/>
                      <a:pt x="955" y="98"/>
                    </a:cubicBezTo>
                    <a:cubicBezTo>
                      <a:pt x="974" y="114"/>
                      <a:pt x="957" y="194"/>
                      <a:pt x="955" y="198"/>
                    </a:cubicBezTo>
                    <a:cubicBezTo>
                      <a:pt x="949" y="210"/>
                      <a:pt x="931" y="211"/>
                      <a:pt x="919" y="217"/>
                    </a:cubicBezTo>
                    <a:cubicBezTo>
                      <a:pt x="899" y="203"/>
                      <a:pt x="851" y="176"/>
                      <a:pt x="882" y="144"/>
                    </a:cubicBezTo>
                    <a:cubicBezTo>
                      <a:pt x="889" y="137"/>
                      <a:pt x="900" y="137"/>
                      <a:pt x="909" y="134"/>
                    </a:cubicBezTo>
                    <a:cubicBezTo>
                      <a:pt x="943" y="140"/>
                      <a:pt x="979" y="138"/>
                      <a:pt x="1010" y="153"/>
                    </a:cubicBezTo>
                    <a:cubicBezTo>
                      <a:pt x="1033" y="164"/>
                      <a:pt x="1065" y="208"/>
                      <a:pt x="1065" y="208"/>
                    </a:cubicBezTo>
                    <a:cubicBezTo>
                      <a:pt x="1069" y="226"/>
                      <a:pt x="1087" y="260"/>
                      <a:pt x="1056" y="272"/>
                    </a:cubicBezTo>
                    <a:cubicBezTo>
                      <a:pt x="1047" y="276"/>
                      <a:pt x="1037" y="265"/>
                      <a:pt x="1028" y="262"/>
                    </a:cubicBezTo>
                    <a:cubicBezTo>
                      <a:pt x="1015" y="242"/>
                      <a:pt x="980" y="196"/>
                      <a:pt x="1010" y="171"/>
                    </a:cubicBezTo>
                    <a:cubicBezTo>
                      <a:pt x="1022" y="161"/>
                      <a:pt x="1041" y="165"/>
                      <a:pt x="1056" y="162"/>
                    </a:cubicBezTo>
                    <a:cubicBezTo>
                      <a:pt x="1093" y="174"/>
                      <a:pt x="1111" y="189"/>
                      <a:pt x="1138" y="217"/>
                    </a:cubicBezTo>
                    <a:cubicBezTo>
                      <a:pt x="1150" y="265"/>
                      <a:pt x="1155" y="291"/>
                      <a:pt x="1101" y="308"/>
                    </a:cubicBezTo>
                    <a:cubicBezTo>
                      <a:pt x="1084" y="275"/>
                      <a:pt x="1077" y="243"/>
                      <a:pt x="1065" y="208"/>
                    </a:cubicBezTo>
                    <a:cubicBezTo>
                      <a:pt x="1110" y="176"/>
                      <a:pt x="1115" y="198"/>
                      <a:pt x="1156" y="226"/>
                    </a:cubicBezTo>
                    <a:cubicBezTo>
                      <a:pt x="1159" y="235"/>
                      <a:pt x="1173" y="248"/>
                      <a:pt x="1165" y="253"/>
                    </a:cubicBezTo>
                    <a:cubicBezTo>
                      <a:pt x="1155" y="260"/>
                      <a:pt x="1134" y="255"/>
                      <a:pt x="1129" y="244"/>
                    </a:cubicBezTo>
                    <a:cubicBezTo>
                      <a:pt x="1111" y="207"/>
                      <a:pt x="1145" y="193"/>
                      <a:pt x="1165" y="180"/>
                    </a:cubicBezTo>
                    <a:cubicBezTo>
                      <a:pt x="1196" y="186"/>
                      <a:pt x="1227" y="188"/>
                      <a:pt x="1257" y="198"/>
                    </a:cubicBezTo>
                    <a:cubicBezTo>
                      <a:pt x="1288" y="208"/>
                      <a:pt x="1276" y="255"/>
                      <a:pt x="1266" y="272"/>
                    </a:cubicBezTo>
                    <a:cubicBezTo>
                      <a:pt x="1246" y="305"/>
                      <a:pt x="1191" y="324"/>
                      <a:pt x="1156" y="336"/>
                    </a:cubicBezTo>
                    <a:cubicBezTo>
                      <a:pt x="1092" y="268"/>
                      <a:pt x="1197" y="237"/>
                      <a:pt x="1239" y="217"/>
                    </a:cubicBezTo>
                    <a:cubicBezTo>
                      <a:pt x="1269" y="220"/>
                      <a:pt x="1301" y="216"/>
                      <a:pt x="1330" y="226"/>
                    </a:cubicBezTo>
                    <a:cubicBezTo>
                      <a:pt x="1367" y="239"/>
                      <a:pt x="1313" y="307"/>
                      <a:pt x="1303" y="317"/>
                    </a:cubicBezTo>
                    <a:cubicBezTo>
                      <a:pt x="1270" y="293"/>
                      <a:pt x="1265" y="296"/>
                      <a:pt x="1248" y="262"/>
                    </a:cubicBezTo>
                    <a:cubicBezTo>
                      <a:pt x="1244" y="253"/>
                      <a:pt x="1230" y="239"/>
                      <a:pt x="1239" y="235"/>
                    </a:cubicBezTo>
                    <a:cubicBezTo>
                      <a:pt x="1256" y="228"/>
                      <a:pt x="1275" y="241"/>
                      <a:pt x="1293" y="244"/>
                    </a:cubicBezTo>
                    <a:cubicBezTo>
                      <a:pt x="1358" y="309"/>
                      <a:pt x="1336" y="276"/>
                      <a:pt x="1367" y="336"/>
                    </a:cubicBezTo>
                    <a:cubicBezTo>
                      <a:pt x="1350" y="398"/>
                      <a:pt x="1333" y="383"/>
                      <a:pt x="1275" y="372"/>
                    </a:cubicBezTo>
                    <a:cubicBezTo>
                      <a:pt x="1249" y="294"/>
                      <a:pt x="1354" y="357"/>
                      <a:pt x="1385" y="372"/>
                    </a:cubicBezTo>
                    <a:cubicBezTo>
                      <a:pt x="1389" y="380"/>
                      <a:pt x="1425" y="428"/>
                      <a:pt x="1385" y="436"/>
                    </a:cubicBezTo>
                    <a:cubicBezTo>
                      <a:pt x="1374" y="438"/>
                      <a:pt x="1366" y="424"/>
                      <a:pt x="1357" y="418"/>
                    </a:cubicBezTo>
                    <a:cubicBezTo>
                      <a:pt x="1360" y="409"/>
                      <a:pt x="1360" y="397"/>
                      <a:pt x="1367" y="390"/>
                    </a:cubicBezTo>
                    <a:cubicBezTo>
                      <a:pt x="1374" y="383"/>
                      <a:pt x="1391" y="372"/>
                      <a:pt x="1394" y="381"/>
                    </a:cubicBezTo>
                    <a:cubicBezTo>
                      <a:pt x="1401" y="405"/>
                      <a:pt x="1388" y="430"/>
                      <a:pt x="1385" y="454"/>
                    </a:cubicBezTo>
                    <a:cubicBezTo>
                      <a:pt x="1377" y="446"/>
                      <a:pt x="1307" y="394"/>
                      <a:pt x="1367" y="372"/>
                    </a:cubicBezTo>
                    <a:cubicBezTo>
                      <a:pt x="1396" y="361"/>
                      <a:pt x="1428" y="384"/>
                      <a:pt x="1458" y="390"/>
                    </a:cubicBezTo>
                    <a:cubicBezTo>
                      <a:pt x="1489" y="422"/>
                      <a:pt x="1502" y="438"/>
                      <a:pt x="1513" y="482"/>
                    </a:cubicBezTo>
                    <a:cubicBezTo>
                      <a:pt x="1470" y="496"/>
                      <a:pt x="1469" y="485"/>
                      <a:pt x="1440" y="454"/>
                    </a:cubicBezTo>
                    <a:cubicBezTo>
                      <a:pt x="1437" y="445"/>
                      <a:pt x="1424" y="434"/>
                      <a:pt x="1431" y="427"/>
                    </a:cubicBezTo>
                    <a:cubicBezTo>
                      <a:pt x="1438" y="420"/>
                      <a:pt x="1452" y="429"/>
                      <a:pt x="1458" y="436"/>
                    </a:cubicBezTo>
                    <a:cubicBezTo>
                      <a:pt x="1466" y="446"/>
                      <a:pt x="1464" y="461"/>
                      <a:pt x="1467" y="473"/>
                    </a:cubicBezTo>
                    <a:cubicBezTo>
                      <a:pt x="1464" y="488"/>
                      <a:pt x="1472" y="512"/>
                      <a:pt x="1458" y="518"/>
                    </a:cubicBezTo>
                    <a:cubicBezTo>
                      <a:pt x="1395" y="543"/>
                      <a:pt x="1430" y="456"/>
                      <a:pt x="1431" y="454"/>
                    </a:cubicBezTo>
                    <a:cubicBezTo>
                      <a:pt x="1486" y="466"/>
                      <a:pt x="1488" y="469"/>
                      <a:pt x="1513" y="518"/>
                    </a:cubicBezTo>
                    <a:cubicBezTo>
                      <a:pt x="1502" y="546"/>
                      <a:pt x="1482" y="618"/>
                      <a:pt x="1458" y="546"/>
                    </a:cubicBezTo>
                    <a:cubicBezTo>
                      <a:pt x="1508" y="536"/>
                      <a:pt x="1523" y="538"/>
                      <a:pt x="1559" y="573"/>
                    </a:cubicBezTo>
                    <a:cubicBezTo>
                      <a:pt x="1573" y="617"/>
                      <a:pt x="1563" y="614"/>
                      <a:pt x="1522" y="628"/>
                    </a:cubicBezTo>
                    <a:cubicBezTo>
                      <a:pt x="1478" y="599"/>
                      <a:pt x="1472" y="609"/>
                      <a:pt x="1485" y="555"/>
                    </a:cubicBezTo>
                    <a:cubicBezTo>
                      <a:pt x="1549" y="565"/>
                      <a:pt x="1562" y="556"/>
                      <a:pt x="1577" y="619"/>
                    </a:cubicBezTo>
                    <a:cubicBezTo>
                      <a:pt x="1568" y="625"/>
                      <a:pt x="1560" y="640"/>
                      <a:pt x="1549" y="637"/>
                    </a:cubicBezTo>
                    <a:cubicBezTo>
                      <a:pt x="1510" y="628"/>
                      <a:pt x="1558" y="593"/>
                      <a:pt x="1559" y="592"/>
                    </a:cubicBezTo>
                    <a:cubicBezTo>
                      <a:pt x="1589" y="598"/>
                      <a:pt x="1621" y="599"/>
                      <a:pt x="1650" y="610"/>
                    </a:cubicBezTo>
                    <a:cubicBezTo>
                      <a:pt x="1691" y="626"/>
                      <a:pt x="1681" y="663"/>
                      <a:pt x="1659" y="692"/>
                    </a:cubicBezTo>
                    <a:cubicBezTo>
                      <a:pt x="1653" y="701"/>
                      <a:pt x="1607" y="716"/>
                      <a:pt x="1595" y="720"/>
                    </a:cubicBezTo>
                    <a:cubicBezTo>
                      <a:pt x="1592" y="708"/>
                      <a:pt x="1586" y="696"/>
                      <a:pt x="1586" y="683"/>
                    </a:cubicBezTo>
                    <a:cubicBezTo>
                      <a:pt x="1586" y="667"/>
                      <a:pt x="1595" y="621"/>
                      <a:pt x="1595" y="637"/>
                    </a:cubicBezTo>
                    <a:cubicBezTo>
                      <a:pt x="1595" y="668"/>
                      <a:pt x="1589" y="698"/>
                      <a:pt x="1586" y="729"/>
                    </a:cubicBezTo>
                    <a:cubicBezTo>
                      <a:pt x="1518" y="719"/>
                      <a:pt x="1513" y="717"/>
                      <a:pt x="1476" y="665"/>
                    </a:cubicBezTo>
                    <a:cubicBezTo>
                      <a:pt x="1497" y="600"/>
                      <a:pt x="1548" y="634"/>
                      <a:pt x="1604" y="646"/>
                    </a:cubicBezTo>
                    <a:cubicBezTo>
                      <a:pt x="1654" y="696"/>
                      <a:pt x="1584" y="684"/>
                      <a:pt x="1559" y="665"/>
                    </a:cubicBezTo>
                    <a:cubicBezTo>
                      <a:pt x="1522" y="637"/>
                      <a:pt x="1523" y="629"/>
                      <a:pt x="1504" y="592"/>
                    </a:cubicBezTo>
                    <a:cubicBezTo>
                      <a:pt x="1507" y="564"/>
                      <a:pt x="1503" y="535"/>
                      <a:pt x="1513" y="509"/>
                    </a:cubicBezTo>
                    <a:cubicBezTo>
                      <a:pt x="1525" y="478"/>
                      <a:pt x="1577" y="525"/>
                      <a:pt x="1577" y="509"/>
                    </a:cubicBezTo>
                    <a:cubicBezTo>
                      <a:pt x="1577" y="495"/>
                      <a:pt x="1552" y="497"/>
                      <a:pt x="1540" y="491"/>
                    </a:cubicBezTo>
                    <a:cubicBezTo>
                      <a:pt x="1507" y="446"/>
                      <a:pt x="1515" y="463"/>
                      <a:pt x="1495" y="409"/>
                    </a:cubicBezTo>
                    <a:cubicBezTo>
                      <a:pt x="1488" y="391"/>
                      <a:pt x="1492" y="365"/>
                      <a:pt x="1476" y="354"/>
                    </a:cubicBezTo>
                    <a:cubicBezTo>
                      <a:pt x="1437" y="328"/>
                      <a:pt x="1416" y="295"/>
                      <a:pt x="1385" y="262"/>
                    </a:cubicBezTo>
                    <a:cubicBezTo>
                      <a:pt x="1386" y="261"/>
                      <a:pt x="1431" y="219"/>
                      <a:pt x="1431" y="262"/>
                    </a:cubicBezTo>
                    <a:cubicBezTo>
                      <a:pt x="1431" y="279"/>
                      <a:pt x="1423" y="296"/>
                      <a:pt x="1412" y="308"/>
                    </a:cubicBezTo>
                    <a:cubicBezTo>
                      <a:pt x="1397" y="324"/>
                      <a:pt x="1357" y="345"/>
                      <a:pt x="1357" y="345"/>
                    </a:cubicBezTo>
                    <a:cubicBezTo>
                      <a:pt x="1299" y="314"/>
                      <a:pt x="1271" y="262"/>
                      <a:pt x="1339" y="217"/>
                    </a:cubicBezTo>
                    <a:cubicBezTo>
                      <a:pt x="1360" y="220"/>
                      <a:pt x="1384" y="216"/>
                      <a:pt x="1403" y="226"/>
                    </a:cubicBezTo>
                    <a:cubicBezTo>
                      <a:pt x="1412" y="230"/>
                      <a:pt x="1413" y="244"/>
                      <a:pt x="1412" y="253"/>
                    </a:cubicBezTo>
                    <a:cubicBezTo>
                      <a:pt x="1406" y="298"/>
                      <a:pt x="1366" y="305"/>
                      <a:pt x="1330" y="317"/>
                    </a:cubicBezTo>
                    <a:cubicBezTo>
                      <a:pt x="1275" y="309"/>
                      <a:pt x="1263" y="316"/>
                      <a:pt x="1220" y="281"/>
                    </a:cubicBezTo>
                    <a:cubicBezTo>
                      <a:pt x="1200" y="265"/>
                      <a:pt x="1183" y="244"/>
                      <a:pt x="1165" y="226"/>
                    </a:cubicBezTo>
                    <a:cubicBezTo>
                      <a:pt x="1156" y="217"/>
                      <a:pt x="1138" y="198"/>
                      <a:pt x="1138" y="198"/>
                    </a:cubicBezTo>
                    <a:cubicBezTo>
                      <a:pt x="1165" y="189"/>
                      <a:pt x="1282" y="161"/>
                      <a:pt x="1202" y="217"/>
                    </a:cubicBezTo>
                    <a:cubicBezTo>
                      <a:pt x="1133" y="208"/>
                      <a:pt x="1117" y="210"/>
                      <a:pt x="1065" y="171"/>
                    </a:cubicBezTo>
                    <a:cubicBezTo>
                      <a:pt x="1041" y="99"/>
                      <a:pt x="1063" y="116"/>
                      <a:pt x="1129" y="125"/>
                    </a:cubicBezTo>
                    <a:cubicBezTo>
                      <a:pt x="1187" y="187"/>
                      <a:pt x="1092" y="220"/>
                      <a:pt x="1047" y="235"/>
                    </a:cubicBezTo>
                    <a:cubicBezTo>
                      <a:pt x="1029" y="232"/>
                      <a:pt x="1010" y="230"/>
                      <a:pt x="992" y="226"/>
                    </a:cubicBezTo>
                    <a:cubicBezTo>
                      <a:pt x="973" y="221"/>
                      <a:pt x="937" y="208"/>
                      <a:pt x="937" y="208"/>
                    </a:cubicBezTo>
                    <a:cubicBezTo>
                      <a:pt x="917" y="186"/>
                      <a:pt x="899" y="169"/>
                      <a:pt x="882" y="144"/>
                    </a:cubicBezTo>
                    <a:cubicBezTo>
                      <a:pt x="871" y="99"/>
                      <a:pt x="858" y="78"/>
                      <a:pt x="909" y="61"/>
                    </a:cubicBezTo>
                    <a:cubicBezTo>
                      <a:pt x="930" y="64"/>
                      <a:pt x="953" y="63"/>
                      <a:pt x="973" y="70"/>
                    </a:cubicBezTo>
                    <a:cubicBezTo>
                      <a:pt x="1014" y="85"/>
                      <a:pt x="1011" y="117"/>
                      <a:pt x="1037" y="144"/>
                    </a:cubicBezTo>
                    <a:cubicBezTo>
                      <a:pt x="1052" y="212"/>
                      <a:pt x="1051" y="212"/>
                      <a:pt x="983" y="226"/>
                    </a:cubicBezTo>
                    <a:cubicBezTo>
                      <a:pt x="935" y="203"/>
                      <a:pt x="892" y="173"/>
                      <a:pt x="855" y="134"/>
                    </a:cubicBezTo>
                    <a:cubicBezTo>
                      <a:pt x="898" y="48"/>
                      <a:pt x="970" y="100"/>
                      <a:pt x="1037" y="134"/>
                    </a:cubicBezTo>
                    <a:cubicBezTo>
                      <a:pt x="1085" y="205"/>
                      <a:pt x="1019" y="249"/>
                      <a:pt x="955" y="262"/>
                    </a:cubicBezTo>
                    <a:cubicBezTo>
                      <a:pt x="915" y="259"/>
                      <a:pt x="875" y="261"/>
                      <a:pt x="836" y="253"/>
                    </a:cubicBezTo>
                    <a:cubicBezTo>
                      <a:pt x="804" y="246"/>
                      <a:pt x="745" y="217"/>
                      <a:pt x="745" y="217"/>
                    </a:cubicBezTo>
                    <a:cubicBezTo>
                      <a:pt x="715" y="185"/>
                      <a:pt x="703" y="187"/>
                      <a:pt x="681" y="144"/>
                    </a:cubicBezTo>
                    <a:cubicBezTo>
                      <a:pt x="691" y="70"/>
                      <a:pt x="684" y="66"/>
                      <a:pt x="754" y="52"/>
                    </a:cubicBezTo>
                    <a:cubicBezTo>
                      <a:pt x="828" y="61"/>
                      <a:pt x="835" y="59"/>
                      <a:pt x="873" y="116"/>
                    </a:cubicBezTo>
                    <a:cubicBezTo>
                      <a:pt x="838" y="188"/>
                      <a:pt x="833" y="182"/>
                      <a:pt x="754" y="171"/>
                    </a:cubicBezTo>
                    <a:cubicBezTo>
                      <a:pt x="726" y="153"/>
                      <a:pt x="699" y="144"/>
                      <a:pt x="672" y="125"/>
                    </a:cubicBezTo>
                    <a:cubicBezTo>
                      <a:pt x="666" y="116"/>
                      <a:pt x="653" y="109"/>
                      <a:pt x="653" y="98"/>
                    </a:cubicBezTo>
                    <a:cubicBezTo>
                      <a:pt x="653" y="0"/>
                      <a:pt x="719" y="50"/>
                      <a:pt x="791" y="61"/>
                    </a:cubicBezTo>
                    <a:cubicBezTo>
                      <a:pt x="813" y="153"/>
                      <a:pt x="752" y="160"/>
                      <a:pt x="672" y="171"/>
                    </a:cubicBezTo>
                    <a:cubicBezTo>
                      <a:pt x="635" y="166"/>
                      <a:pt x="594" y="172"/>
                      <a:pt x="562" y="153"/>
                    </a:cubicBezTo>
                    <a:cubicBezTo>
                      <a:pt x="543" y="142"/>
                      <a:pt x="516" y="107"/>
                      <a:pt x="516" y="107"/>
                    </a:cubicBezTo>
                    <a:cubicBezTo>
                      <a:pt x="522" y="86"/>
                      <a:pt x="520" y="60"/>
                      <a:pt x="535" y="43"/>
                    </a:cubicBezTo>
                    <a:cubicBezTo>
                      <a:pt x="557" y="17"/>
                      <a:pt x="642" y="49"/>
                      <a:pt x="653" y="52"/>
                    </a:cubicBezTo>
                    <a:cubicBezTo>
                      <a:pt x="682" y="132"/>
                      <a:pt x="629" y="207"/>
                      <a:pt x="553" y="226"/>
                    </a:cubicBezTo>
                    <a:cubicBezTo>
                      <a:pt x="531" y="222"/>
                      <a:pt x="434" y="216"/>
                      <a:pt x="425" y="189"/>
                    </a:cubicBezTo>
                    <a:cubicBezTo>
                      <a:pt x="421" y="177"/>
                      <a:pt x="431" y="165"/>
                      <a:pt x="434" y="153"/>
                    </a:cubicBezTo>
                    <a:cubicBezTo>
                      <a:pt x="507" y="182"/>
                      <a:pt x="530" y="211"/>
                      <a:pt x="489" y="299"/>
                    </a:cubicBezTo>
                    <a:cubicBezTo>
                      <a:pt x="483" y="313"/>
                      <a:pt x="464" y="317"/>
                      <a:pt x="452" y="326"/>
                    </a:cubicBezTo>
                    <a:cubicBezTo>
                      <a:pt x="428" y="323"/>
                      <a:pt x="402" y="326"/>
                      <a:pt x="379" y="317"/>
                    </a:cubicBezTo>
                    <a:cubicBezTo>
                      <a:pt x="315" y="292"/>
                      <a:pt x="407" y="240"/>
                      <a:pt x="416" y="235"/>
                    </a:cubicBezTo>
                    <a:cubicBezTo>
                      <a:pt x="462" y="238"/>
                      <a:pt x="509" y="233"/>
                      <a:pt x="553" y="244"/>
                    </a:cubicBezTo>
                    <a:cubicBezTo>
                      <a:pt x="574" y="249"/>
                      <a:pt x="557" y="291"/>
                      <a:pt x="544" y="308"/>
                    </a:cubicBezTo>
                    <a:cubicBezTo>
                      <a:pt x="509" y="357"/>
                      <a:pt x="451" y="381"/>
                      <a:pt x="397" y="400"/>
                    </a:cubicBezTo>
                    <a:cubicBezTo>
                      <a:pt x="277" y="383"/>
                      <a:pt x="259" y="406"/>
                      <a:pt x="215" y="317"/>
                    </a:cubicBezTo>
                    <a:cubicBezTo>
                      <a:pt x="225" y="226"/>
                      <a:pt x="208" y="209"/>
                      <a:pt x="297" y="226"/>
                    </a:cubicBezTo>
                    <a:cubicBezTo>
                      <a:pt x="345" y="250"/>
                      <a:pt x="342" y="271"/>
                      <a:pt x="379" y="308"/>
                    </a:cubicBezTo>
                    <a:cubicBezTo>
                      <a:pt x="401" y="375"/>
                      <a:pt x="392" y="344"/>
                      <a:pt x="407" y="400"/>
                    </a:cubicBezTo>
                    <a:cubicBezTo>
                      <a:pt x="364" y="441"/>
                      <a:pt x="337" y="423"/>
                      <a:pt x="279" y="409"/>
                    </a:cubicBezTo>
                    <a:cubicBezTo>
                      <a:pt x="268" y="402"/>
                      <a:pt x="211" y="356"/>
                      <a:pt x="251" y="336"/>
                    </a:cubicBezTo>
                    <a:cubicBezTo>
                      <a:pt x="270" y="326"/>
                      <a:pt x="294" y="329"/>
                      <a:pt x="315" y="326"/>
                    </a:cubicBezTo>
                    <a:cubicBezTo>
                      <a:pt x="339" y="329"/>
                      <a:pt x="365" y="329"/>
                      <a:pt x="388" y="336"/>
                    </a:cubicBezTo>
                    <a:cubicBezTo>
                      <a:pt x="447" y="354"/>
                      <a:pt x="366" y="410"/>
                      <a:pt x="343" y="418"/>
                    </a:cubicBezTo>
                    <a:cubicBezTo>
                      <a:pt x="312" y="447"/>
                      <a:pt x="263" y="453"/>
                      <a:pt x="224" y="473"/>
                    </a:cubicBezTo>
                    <a:cubicBezTo>
                      <a:pt x="206" y="470"/>
                      <a:pt x="185" y="473"/>
                      <a:pt x="169" y="464"/>
                    </a:cubicBezTo>
                    <a:cubicBezTo>
                      <a:pt x="161" y="459"/>
                      <a:pt x="156" y="445"/>
                      <a:pt x="160" y="436"/>
                    </a:cubicBezTo>
                    <a:cubicBezTo>
                      <a:pt x="164" y="427"/>
                      <a:pt x="178" y="430"/>
                      <a:pt x="187" y="427"/>
                    </a:cubicBezTo>
                    <a:cubicBezTo>
                      <a:pt x="227" y="488"/>
                      <a:pt x="184" y="510"/>
                      <a:pt x="132" y="537"/>
                    </a:cubicBezTo>
                    <a:cubicBezTo>
                      <a:pt x="114" y="534"/>
                      <a:pt x="84" y="545"/>
                      <a:pt x="77" y="528"/>
                    </a:cubicBezTo>
                    <a:cubicBezTo>
                      <a:pt x="48" y="462"/>
                      <a:pt x="91" y="456"/>
                      <a:pt x="123" y="445"/>
                    </a:cubicBezTo>
                    <a:cubicBezTo>
                      <a:pt x="165" y="489"/>
                      <a:pt x="153" y="569"/>
                      <a:pt x="123" y="619"/>
                    </a:cubicBezTo>
                    <a:cubicBezTo>
                      <a:pt x="111" y="640"/>
                      <a:pt x="85" y="648"/>
                      <a:pt x="68" y="665"/>
                    </a:cubicBezTo>
                    <a:cubicBezTo>
                      <a:pt x="71" y="653"/>
                      <a:pt x="71" y="639"/>
                      <a:pt x="77" y="628"/>
                    </a:cubicBezTo>
                    <a:cubicBezTo>
                      <a:pt x="81" y="620"/>
                      <a:pt x="94" y="602"/>
                      <a:pt x="96" y="610"/>
                    </a:cubicBezTo>
                    <a:cubicBezTo>
                      <a:pt x="106" y="647"/>
                      <a:pt x="85" y="667"/>
                      <a:pt x="68" y="692"/>
                    </a:cubicBezTo>
                    <a:cubicBezTo>
                      <a:pt x="59" y="664"/>
                      <a:pt x="47" y="649"/>
                      <a:pt x="77" y="619"/>
                    </a:cubicBezTo>
                    <a:cubicBezTo>
                      <a:pt x="86" y="610"/>
                      <a:pt x="71" y="644"/>
                      <a:pt x="68" y="656"/>
                    </a:cubicBezTo>
                    <a:cubicBezTo>
                      <a:pt x="63" y="675"/>
                      <a:pt x="16" y="760"/>
                      <a:pt x="59" y="674"/>
                    </a:cubicBezTo>
                    <a:cubicBezTo>
                      <a:pt x="80" y="680"/>
                      <a:pt x="104" y="680"/>
                      <a:pt x="123" y="692"/>
                    </a:cubicBezTo>
                    <a:cubicBezTo>
                      <a:pt x="131" y="697"/>
                      <a:pt x="132" y="710"/>
                      <a:pt x="132" y="720"/>
                    </a:cubicBezTo>
                    <a:cubicBezTo>
                      <a:pt x="132" y="772"/>
                      <a:pt x="106" y="784"/>
                      <a:pt x="68" y="811"/>
                    </a:cubicBezTo>
                    <a:cubicBezTo>
                      <a:pt x="58" y="781"/>
                      <a:pt x="59" y="793"/>
                      <a:pt x="59" y="77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8"/>
              <p:cNvSpPr>
                <a:spLocks/>
              </p:cNvSpPr>
              <p:nvPr/>
            </p:nvSpPr>
            <p:spPr bwMode="auto">
              <a:xfrm>
                <a:off x="3546" y="1560"/>
                <a:ext cx="1505" cy="813"/>
              </a:xfrm>
              <a:custGeom>
                <a:avLst/>
                <a:gdLst/>
                <a:ahLst/>
                <a:cxnLst>
                  <a:cxn ang="0">
                    <a:pos x="664" y="163"/>
                  </a:cxn>
                  <a:cxn ang="0">
                    <a:pos x="673" y="8"/>
                  </a:cxn>
                  <a:cxn ang="0">
                    <a:pos x="683" y="136"/>
                  </a:cxn>
                  <a:cxn ang="0">
                    <a:pos x="811" y="63"/>
                  </a:cxn>
                  <a:cxn ang="0">
                    <a:pos x="774" y="99"/>
                  </a:cxn>
                  <a:cxn ang="0">
                    <a:pos x="1003" y="99"/>
                  </a:cxn>
                  <a:cxn ang="0">
                    <a:pos x="865" y="81"/>
                  </a:cxn>
                  <a:cxn ang="0">
                    <a:pos x="1039" y="72"/>
                  </a:cxn>
                  <a:cxn ang="0">
                    <a:pos x="1076" y="154"/>
                  </a:cxn>
                  <a:cxn ang="0">
                    <a:pos x="1094" y="127"/>
                  </a:cxn>
                  <a:cxn ang="0">
                    <a:pos x="1277" y="301"/>
                  </a:cxn>
                  <a:cxn ang="0">
                    <a:pos x="1341" y="237"/>
                  </a:cxn>
                  <a:cxn ang="0">
                    <a:pos x="1359" y="319"/>
                  </a:cxn>
                  <a:cxn ang="0">
                    <a:pos x="1240" y="355"/>
                  </a:cxn>
                  <a:cxn ang="0">
                    <a:pos x="1460" y="337"/>
                  </a:cxn>
                  <a:cxn ang="0">
                    <a:pos x="1313" y="392"/>
                  </a:cxn>
                  <a:cxn ang="0">
                    <a:pos x="1505" y="474"/>
                  </a:cxn>
                  <a:cxn ang="0">
                    <a:pos x="1451" y="502"/>
                  </a:cxn>
                  <a:cxn ang="0">
                    <a:pos x="1441" y="557"/>
                  </a:cxn>
                  <a:cxn ang="0">
                    <a:pos x="1368" y="465"/>
                  </a:cxn>
                  <a:cxn ang="0">
                    <a:pos x="1176" y="310"/>
                  </a:cxn>
                  <a:cxn ang="0">
                    <a:pos x="1231" y="264"/>
                  </a:cxn>
                  <a:cxn ang="0">
                    <a:pos x="1067" y="163"/>
                  </a:cxn>
                  <a:cxn ang="0">
                    <a:pos x="1021" y="200"/>
                  </a:cxn>
                  <a:cxn ang="0">
                    <a:pos x="838" y="154"/>
                  </a:cxn>
                  <a:cxn ang="0">
                    <a:pos x="719" y="54"/>
                  </a:cxn>
                  <a:cxn ang="0">
                    <a:pos x="509" y="136"/>
                  </a:cxn>
                  <a:cxn ang="0">
                    <a:pos x="518" y="26"/>
                  </a:cxn>
                  <a:cxn ang="0">
                    <a:pos x="408" y="45"/>
                  </a:cxn>
                  <a:cxn ang="0">
                    <a:pos x="518" y="163"/>
                  </a:cxn>
                  <a:cxn ang="0">
                    <a:pos x="381" y="255"/>
                  </a:cxn>
                  <a:cxn ang="0">
                    <a:pos x="308" y="136"/>
                  </a:cxn>
                  <a:cxn ang="0">
                    <a:pos x="207" y="291"/>
                  </a:cxn>
                  <a:cxn ang="0">
                    <a:pos x="235" y="227"/>
                  </a:cxn>
                  <a:cxn ang="0">
                    <a:pos x="244" y="392"/>
                  </a:cxn>
                  <a:cxn ang="0">
                    <a:pos x="88" y="401"/>
                  </a:cxn>
                  <a:cxn ang="0">
                    <a:pos x="244" y="365"/>
                  </a:cxn>
                  <a:cxn ang="0">
                    <a:pos x="180" y="529"/>
                  </a:cxn>
                  <a:cxn ang="0">
                    <a:pos x="161" y="474"/>
                  </a:cxn>
                  <a:cxn ang="0">
                    <a:pos x="61" y="621"/>
                  </a:cxn>
                  <a:cxn ang="0">
                    <a:pos x="79" y="547"/>
                  </a:cxn>
                  <a:cxn ang="0">
                    <a:pos x="88" y="666"/>
                  </a:cxn>
                  <a:cxn ang="0">
                    <a:pos x="33" y="602"/>
                  </a:cxn>
                  <a:cxn ang="0">
                    <a:pos x="15" y="712"/>
                  </a:cxn>
                </a:cxnLst>
                <a:rect l="0" t="0" r="r" b="b"/>
                <a:pathLst>
                  <a:path w="1505" h="813">
                    <a:moveTo>
                      <a:pt x="637" y="54"/>
                    </a:moveTo>
                    <a:cubicBezTo>
                      <a:pt x="687" y="88"/>
                      <a:pt x="674" y="106"/>
                      <a:pt x="664" y="163"/>
                    </a:cubicBezTo>
                    <a:cubicBezTo>
                      <a:pt x="615" y="153"/>
                      <a:pt x="597" y="147"/>
                      <a:pt x="582" y="99"/>
                    </a:cubicBezTo>
                    <a:cubicBezTo>
                      <a:pt x="606" y="4"/>
                      <a:pt x="588" y="25"/>
                      <a:pt x="673" y="8"/>
                    </a:cubicBezTo>
                    <a:cubicBezTo>
                      <a:pt x="694" y="11"/>
                      <a:pt x="724" y="0"/>
                      <a:pt x="737" y="17"/>
                    </a:cubicBezTo>
                    <a:cubicBezTo>
                      <a:pt x="765" y="55"/>
                      <a:pt x="704" y="115"/>
                      <a:pt x="683" y="136"/>
                    </a:cubicBezTo>
                    <a:cubicBezTo>
                      <a:pt x="628" y="125"/>
                      <a:pt x="594" y="102"/>
                      <a:pt x="555" y="63"/>
                    </a:cubicBezTo>
                    <a:cubicBezTo>
                      <a:pt x="629" y="5"/>
                      <a:pt x="731" y="12"/>
                      <a:pt x="811" y="63"/>
                    </a:cubicBezTo>
                    <a:cubicBezTo>
                      <a:pt x="837" y="103"/>
                      <a:pt x="842" y="120"/>
                      <a:pt x="792" y="136"/>
                    </a:cubicBezTo>
                    <a:cubicBezTo>
                      <a:pt x="786" y="124"/>
                      <a:pt x="772" y="113"/>
                      <a:pt x="774" y="99"/>
                    </a:cubicBezTo>
                    <a:cubicBezTo>
                      <a:pt x="778" y="67"/>
                      <a:pt x="816" y="56"/>
                      <a:pt x="838" y="45"/>
                    </a:cubicBezTo>
                    <a:cubicBezTo>
                      <a:pt x="857" y="48"/>
                      <a:pt x="986" y="40"/>
                      <a:pt x="1003" y="99"/>
                    </a:cubicBezTo>
                    <a:cubicBezTo>
                      <a:pt x="1019" y="154"/>
                      <a:pt x="996" y="153"/>
                      <a:pt x="966" y="163"/>
                    </a:cubicBezTo>
                    <a:cubicBezTo>
                      <a:pt x="901" y="145"/>
                      <a:pt x="882" y="145"/>
                      <a:pt x="865" y="81"/>
                    </a:cubicBezTo>
                    <a:cubicBezTo>
                      <a:pt x="903" y="27"/>
                      <a:pt x="950" y="47"/>
                      <a:pt x="1012" y="54"/>
                    </a:cubicBezTo>
                    <a:cubicBezTo>
                      <a:pt x="1021" y="60"/>
                      <a:pt x="1031" y="65"/>
                      <a:pt x="1039" y="72"/>
                    </a:cubicBezTo>
                    <a:cubicBezTo>
                      <a:pt x="1055" y="86"/>
                      <a:pt x="1085" y="118"/>
                      <a:pt x="1085" y="118"/>
                    </a:cubicBezTo>
                    <a:cubicBezTo>
                      <a:pt x="1082" y="130"/>
                      <a:pt x="1088" y="149"/>
                      <a:pt x="1076" y="154"/>
                    </a:cubicBezTo>
                    <a:cubicBezTo>
                      <a:pt x="1063" y="159"/>
                      <a:pt x="1031" y="147"/>
                      <a:pt x="1039" y="136"/>
                    </a:cubicBezTo>
                    <a:cubicBezTo>
                      <a:pt x="1049" y="121"/>
                      <a:pt x="1076" y="130"/>
                      <a:pt x="1094" y="127"/>
                    </a:cubicBezTo>
                    <a:cubicBezTo>
                      <a:pt x="1202" y="138"/>
                      <a:pt x="1212" y="145"/>
                      <a:pt x="1295" y="200"/>
                    </a:cubicBezTo>
                    <a:cubicBezTo>
                      <a:pt x="1316" y="244"/>
                      <a:pt x="1336" y="279"/>
                      <a:pt x="1277" y="301"/>
                    </a:cubicBezTo>
                    <a:cubicBezTo>
                      <a:pt x="1225" y="287"/>
                      <a:pt x="1207" y="278"/>
                      <a:pt x="1240" y="227"/>
                    </a:cubicBezTo>
                    <a:cubicBezTo>
                      <a:pt x="1274" y="230"/>
                      <a:pt x="1308" y="230"/>
                      <a:pt x="1341" y="237"/>
                    </a:cubicBezTo>
                    <a:cubicBezTo>
                      <a:pt x="1352" y="239"/>
                      <a:pt x="1366" y="244"/>
                      <a:pt x="1368" y="255"/>
                    </a:cubicBezTo>
                    <a:cubicBezTo>
                      <a:pt x="1373" y="276"/>
                      <a:pt x="1371" y="301"/>
                      <a:pt x="1359" y="319"/>
                    </a:cubicBezTo>
                    <a:cubicBezTo>
                      <a:pt x="1344" y="341"/>
                      <a:pt x="1295" y="365"/>
                      <a:pt x="1295" y="365"/>
                    </a:cubicBezTo>
                    <a:cubicBezTo>
                      <a:pt x="1277" y="362"/>
                      <a:pt x="1249" y="371"/>
                      <a:pt x="1240" y="355"/>
                    </a:cubicBezTo>
                    <a:cubicBezTo>
                      <a:pt x="1220" y="320"/>
                      <a:pt x="1268" y="295"/>
                      <a:pt x="1286" y="282"/>
                    </a:cubicBezTo>
                    <a:cubicBezTo>
                      <a:pt x="1385" y="297"/>
                      <a:pt x="1403" y="283"/>
                      <a:pt x="1460" y="337"/>
                    </a:cubicBezTo>
                    <a:cubicBezTo>
                      <a:pt x="1482" y="381"/>
                      <a:pt x="1502" y="418"/>
                      <a:pt x="1441" y="438"/>
                    </a:cubicBezTo>
                    <a:cubicBezTo>
                      <a:pt x="1344" y="426"/>
                      <a:pt x="1384" y="427"/>
                      <a:pt x="1313" y="392"/>
                    </a:cubicBezTo>
                    <a:cubicBezTo>
                      <a:pt x="1289" y="321"/>
                      <a:pt x="1383" y="366"/>
                      <a:pt x="1423" y="374"/>
                    </a:cubicBezTo>
                    <a:cubicBezTo>
                      <a:pt x="1462" y="399"/>
                      <a:pt x="1490" y="429"/>
                      <a:pt x="1505" y="474"/>
                    </a:cubicBezTo>
                    <a:cubicBezTo>
                      <a:pt x="1496" y="509"/>
                      <a:pt x="1489" y="574"/>
                      <a:pt x="1441" y="529"/>
                    </a:cubicBezTo>
                    <a:cubicBezTo>
                      <a:pt x="1444" y="520"/>
                      <a:pt x="1441" y="502"/>
                      <a:pt x="1451" y="502"/>
                    </a:cubicBezTo>
                    <a:cubicBezTo>
                      <a:pt x="1460" y="502"/>
                      <a:pt x="1462" y="520"/>
                      <a:pt x="1460" y="529"/>
                    </a:cubicBezTo>
                    <a:cubicBezTo>
                      <a:pt x="1458" y="540"/>
                      <a:pt x="1447" y="548"/>
                      <a:pt x="1441" y="557"/>
                    </a:cubicBezTo>
                    <a:cubicBezTo>
                      <a:pt x="1432" y="551"/>
                      <a:pt x="1421" y="547"/>
                      <a:pt x="1414" y="538"/>
                    </a:cubicBezTo>
                    <a:cubicBezTo>
                      <a:pt x="1396" y="515"/>
                      <a:pt x="1388" y="485"/>
                      <a:pt x="1368" y="465"/>
                    </a:cubicBezTo>
                    <a:cubicBezTo>
                      <a:pt x="1347" y="444"/>
                      <a:pt x="1325" y="422"/>
                      <a:pt x="1304" y="401"/>
                    </a:cubicBezTo>
                    <a:cubicBezTo>
                      <a:pt x="1265" y="362"/>
                      <a:pt x="1216" y="348"/>
                      <a:pt x="1176" y="310"/>
                    </a:cubicBezTo>
                    <a:cubicBezTo>
                      <a:pt x="1190" y="268"/>
                      <a:pt x="1200" y="257"/>
                      <a:pt x="1240" y="237"/>
                    </a:cubicBezTo>
                    <a:cubicBezTo>
                      <a:pt x="1185" y="222"/>
                      <a:pt x="1207" y="228"/>
                      <a:pt x="1231" y="264"/>
                    </a:cubicBezTo>
                    <a:cubicBezTo>
                      <a:pt x="1181" y="281"/>
                      <a:pt x="1139" y="259"/>
                      <a:pt x="1094" y="237"/>
                    </a:cubicBezTo>
                    <a:cubicBezTo>
                      <a:pt x="1073" y="215"/>
                      <a:pt x="1037" y="200"/>
                      <a:pt x="1067" y="163"/>
                    </a:cubicBezTo>
                    <a:cubicBezTo>
                      <a:pt x="1073" y="156"/>
                      <a:pt x="1085" y="157"/>
                      <a:pt x="1094" y="154"/>
                    </a:cubicBezTo>
                    <a:cubicBezTo>
                      <a:pt x="1171" y="180"/>
                      <a:pt x="1046" y="192"/>
                      <a:pt x="1021" y="200"/>
                    </a:cubicBezTo>
                    <a:cubicBezTo>
                      <a:pt x="945" y="181"/>
                      <a:pt x="937" y="187"/>
                      <a:pt x="920" y="118"/>
                    </a:cubicBezTo>
                    <a:cubicBezTo>
                      <a:pt x="891" y="128"/>
                      <a:pt x="867" y="144"/>
                      <a:pt x="838" y="154"/>
                    </a:cubicBezTo>
                    <a:cubicBezTo>
                      <a:pt x="775" y="199"/>
                      <a:pt x="690" y="188"/>
                      <a:pt x="655" y="118"/>
                    </a:cubicBezTo>
                    <a:cubicBezTo>
                      <a:pt x="667" y="67"/>
                      <a:pt x="671" y="70"/>
                      <a:pt x="719" y="54"/>
                    </a:cubicBezTo>
                    <a:cubicBezTo>
                      <a:pt x="713" y="78"/>
                      <a:pt x="718" y="108"/>
                      <a:pt x="701" y="127"/>
                    </a:cubicBezTo>
                    <a:cubicBezTo>
                      <a:pt x="670" y="162"/>
                      <a:pt x="517" y="137"/>
                      <a:pt x="509" y="136"/>
                    </a:cubicBezTo>
                    <a:cubicBezTo>
                      <a:pt x="497" y="124"/>
                      <a:pt x="475" y="116"/>
                      <a:pt x="472" y="99"/>
                    </a:cubicBezTo>
                    <a:cubicBezTo>
                      <a:pt x="461" y="37"/>
                      <a:pt x="484" y="37"/>
                      <a:pt x="518" y="26"/>
                    </a:cubicBezTo>
                    <a:cubicBezTo>
                      <a:pt x="565" y="100"/>
                      <a:pt x="538" y="153"/>
                      <a:pt x="463" y="173"/>
                    </a:cubicBezTo>
                    <a:cubicBezTo>
                      <a:pt x="370" y="135"/>
                      <a:pt x="385" y="159"/>
                      <a:pt x="408" y="45"/>
                    </a:cubicBezTo>
                    <a:cubicBezTo>
                      <a:pt x="495" y="52"/>
                      <a:pt x="528" y="33"/>
                      <a:pt x="555" y="109"/>
                    </a:cubicBezTo>
                    <a:cubicBezTo>
                      <a:pt x="534" y="204"/>
                      <a:pt x="565" y="124"/>
                      <a:pt x="518" y="163"/>
                    </a:cubicBezTo>
                    <a:cubicBezTo>
                      <a:pt x="509" y="170"/>
                      <a:pt x="507" y="183"/>
                      <a:pt x="500" y="191"/>
                    </a:cubicBezTo>
                    <a:cubicBezTo>
                      <a:pt x="464" y="233"/>
                      <a:pt x="434" y="245"/>
                      <a:pt x="381" y="255"/>
                    </a:cubicBezTo>
                    <a:cubicBezTo>
                      <a:pt x="350" y="252"/>
                      <a:pt x="319" y="254"/>
                      <a:pt x="289" y="246"/>
                    </a:cubicBezTo>
                    <a:cubicBezTo>
                      <a:pt x="253" y="237"/>
                      <a:pt x="249" y="155"/>
                      <a:pt x="308" y="136"/>
                    </a:cubicBezTo>
                    <a:cubicBezTo>
                      <a:pt x="350" y="222"/>
                      <a:pt x="314" y="254"/>
                      <a:pt x="253" y="301"/>
                    </a:cubicBezTo>
                    <a:cubicBezTo>
                      <a:pt x="238" y="298"/>
                      <a:pt x="220" y="300"/>
                      <a:pt x="207" y="291"/>
                    </a:cubicBezTo>
                    <a:cubicBezTo>
                      <a:pt x="193" y="281"/>
                      <a:pt x="197" y="247"/>
                      <a:pt x="207" y="237"/>
                    </a:cubicBezTo>
                    <a:cubicBezTo>
                      <a:pt x="214" y="230"/>
                      <a:pt x="226" y="230"/>
                      <a:pt x="235" y="227"/>
                    </a:cubicBezTo>
                    <a:cubicBezTo>
                      <a:pt x="253" y="233"/>
                      <a:pt x="275" y="234"/>
                      <a:pt x="289" y="246"/>
                    </a:cubicBezTo>
                    <a:cubicBezTo>
                      <a:pt x="326" y="278"/>
                      <a:pt x="273" y="369"/>
                      <a:pt x="244" y="392"/>
                    </a:cubicBezTo>
                    <a:cubicBezTo>
                      <a:pt x="223" y="408"/>
                      <a:pt x="178" y="411"/>
                      <a:pt x="152" y="419"/>
                    </a:cubicBezTo>
                    <a:cubicBezTo>
                      <a:pt x="131" y="413"/>
                      <a:pt x="101" y="419"/>
                      <a:pt x="88" y="401"/>
                    </a:cubicBezTo>
                    <a:cubicBezTo>
                      <a:pt x="78" y="387"/>
                      <a:pt x="91" y="359"/>
                      <a:pt x="107" y="355"/>
                    </a:cubicBezTo>
                    <a:cubicBezTo>
                      <a:pt x="152" y="345"/>
                      <a:pt x="198" y="362"/>
                      <a:pt x="244" y="365"/>
                    </a:cubicBezTo>
                    <a:cubicBezTo>
                      <a:pt x="253" y="379"/>
                      <a:pt x="271" y="400"/>
                      <a:pt x="271" y="419"/>
                    </a:cubicBezTo>
                    <a:cubicBezTo>
                      <a:pt x="271" y="472"/>
                      <a:pt x="217" y="501"/>
                      <a:pt x="180" y="529"/>
                    </a:cubicBezTo>
                    <a:cubicBezTo>
                      <a:pt x="168" y="523"/>
                      <a:pt x="147" y="524"/>
                      <a:pt x="143" y="511"/>
                    </a:cubicBezTo>
                    <a:cubicBezTo>
                      <a:pt x="139" y="498"/>
                      <a:pt x="148" y="478"/>
                      <a:pt x="161" y="474"/>
                    </a:cubicBezTo>
                    <a:cubicBezTo>
                      <a:pt x="170" y="471"/>
                      <a:pt x="168" y="493"/>
                      <a:pt x="171" y="502"/>
                    </a:cubicBezTo>
                    <a:cubicBezTo>
                      <a:pt x="147" y="548"/>
                      <a:pt x="111" y="602"/>
                      <a:pt x="61" y="621"/>
                    </a:cubicBezTo>
                    <a:cubicBezTo>
                      <a:pt x="49" y="608"/>
                      <a:pt x="24" y="601"/>
                      <a:pt x="24" y="584"/>
                    </a:cubicBezTo>
                    <a:cubicBezTo>
                      <a:pt x="24" y="554"/>
                      <a:pt x="62" y="552"/>
                      <a:pt x="79" y="547"/>
                    </a:cubicBezTo>
                    <a:cubicBezTo>
                      <a:pt x="100" y="550"/>
                      <a:pt x="124" y="546"/>
                      <a:pt x="143" y="557"/>
                    </a:cubicBezTo>
                    <a:cubicBezTo>
                      <a:pt x="209" y="594"/>
                      <a:pt x="112" y="654"/>
                      <a:pt x="88" y="666"/>
                    </a:cubicBezTo>
                    <a:cubicBezTo>
                      <a:pt x="67" y="663"/>
                      <a:pt x="43" y="667"/>
                      <a:pt x="24" y="657"/>
                    </a:cubicBezTo>
                    <a:cubicBezTo>
                      <a:pt x="0" y="645"/>
                      <a:pt x="24" y="608"/>
                      <a:pt x="33" y="602"/>
                    </a:cubicBezTo>
                    <a:cubicBezTo>
                      <a:pt x="44" y="595"/>
                      <a:pt x="58" y="596"/>
                      <a:pt x="70" y="593"/>
                    </a:cubicBezTo>
                    <a:cubicBezTo>
                      <a:pt x="155" y="649"/>
                      <a:pt x="15" y="654"/>
                      <a:pt x="15" y="712"/>
                    </a:cubicBezTo>
                    <a:cubicBezTo>
                      <a:pt x="15" y="746"/>
                      <a:pt x="15" y="779"/>
                      <a:pt x="15" y="81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3794" y="1877"/>
              <a:ext cx="914" cy="834"/>
              <a:chOff x="4425" y="2418"/>
              <a:chExt cx="914" cy="834"/>
            </a:xfrm>
          </p:grpSpPr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 rot="167938" flipH="1">
                <a:off x="4970" y="3131"/>
                <a:ext cx="158" cy="121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4654" y="3142"/>
                <a:ext cx="140" cy="10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72"/>
              <p:cNvSpPr>
                <a:spLocks noChangeArrowheads="1"/>
              </p:cNvSpPr>
              <p:nvPr/>
            </p:nvSpPr>
            <p:spPr bwMode="auto">
              <a:xfrm>
                <a:off x="4583" y="2503"/>
                <a:ext cx="580" cy="5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4741" y="2693"/>
                <a:ext cx="270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80"/>
                  </a:cxn>
                  <a:cxn ang="0">
                    <a:pos x="116" y="107"/>
                  </a:cxn>
                  <a:cxn ang="0">
                    <a:pos x="169" y="124"/>
                  </a:cxn>
                  <a:cxn ang="0">
                    <a:pos x="523" y="142"/>
                  </a:cxn>
                  <a:cxn ang="0">
                    <a:pos x="621" y="80"/>
                  </a:cxn>
                  <a:cxn ang="0">
                    <a:pos x="736" y="53"/>
                  </a:cxn>
                </a:cxnLst>
                <a:rect l="0" t="0" r="r" b="b"/>
                <a:pathLst>
                  <a:path w="736" h="197">
                    <a:moveTo>
                      <a:pt x="0" y="0"/>
                    </a:moveTo>
                    <a:cubicBezTo>
                      <a:pt x="37" y="25"/>
                      <a:pt x="57" y="66"/>
                      <a:pt x="98" y="80"/>
                    </a:cubicBezTo>
                    <a:cubicBezTo>
                      <a:pt x="104" y="89"/>
                      <a:pt x="107" y="101"/>
                      <a:pt x="116" y="107"/>
                    </a:cubicBezTo>
                    <a:cubicBezTo>
                      <a:pt x="132" y="117"/>
                      <a:pt x="169" y="124"/>
                      <a:pt x="169" y="124"/>
                    </a:cubicBezTo>
                    <a:cubicBezTo>
                      <a:pt x="275" y="197"/>
                      <a:pt x="372" y="147"/>
                      <a:pt x="523" y="142"/>
                    </a:cubicBezTo>
                    <a:cubicBezTo>
                      <a:pt x="575" y="125"/>
                      <a:pt x="577" y="95"/>
                      <a:pt x="621" y="80"/>
                    </a:cubicBezTo>
                    <a:cubicBezTo>
                      <a:pt x="664" y="50"/>
                      <a:pt x="679" y="53"/>
                      <a:pt x="736" y="5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74"/>
              <p:cNvSpPr>
                <a:spLocks noChangeArrowheads="1"/>
              </p:cNvSpPr>
              <p:nvPr/>
            </p:nvSpPr>
            <p:spPr bwMode="auto">
              <a:xfrm>
                <a:off x="4618" y="2935"/>
                <a:ext cx="510" cy="19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75"/>
              <p:cNvSpPr>
                <a:spLocks noChangeArrowheads="1"/>
              </p:cNvSpPr>
              <p:nvPr/>
            </p:nvSpPr>
            <p:spPr bwMode="auto">
              <a:xfrm>
                <a:off x="4618" y="3091"/>
                <a:ext cx="194" cy="6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76"/>
              <p:cNvSpPr>
                <a:spLocks noChangeArrowheads="1"/>
              </p:cNvSpPr>
              <p:nvPr/>
            </p:nvSpPr>
            <p:spPr bwMode="auto">
              <a:xfrm>
                <a:off x="4935" y="3091"/>
                <a:ext cx="193" cy="6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77"/>
              <p:cNvSpPr>
                <a:spLocks noChangeArrowheads="1"/>
              </p:cNvSpPr>
              <p:nvPr/>
            </p:nvSpPr>
            <p:spPr bwMode="auto">
              <a:xfrm>
                <a:off x="5040" y="2555"/>
                <a:ext cx="35" cy="39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78"/>
              <p:cNvSpPr>
                <a:spLocks noChangeArrowheads="1"/>
              </p:cNvSpPr>
              <p:nvPr/>
            </p:nvSpPr>
            <p:spPr bwMode="auto">
              <a:xfrm>
                <a:off x="4636" y="2572"/>
                <a:ext cx="35" cy="39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9"/>
              <p:cNvSpPr>
                <a:spLocks noChangeArrowheads="1"/>
              </p:cNvSpPr>
              <p:nvPr/>
            </p:nvSpPr>
            <p:spPr bwMode="auto">
              <a:xfrm>
                <a:off x="4847" y="2814"/>
                <a:ext cx="53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0"/>
              <p:cNvSpPr>
                <a:spLocks noChangeArrowheads="1"/>
              </p:cNvSpPr>
              <p:nvPr/>
            </p:nvSpPr>
            <p:spPr bwMode="auto">
              <a:xfrm>
                <a:off x="4741" y="2555"/>
                <a:ext cx="88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81"/>
              <p:cNvSpPr>
                <a:spLocks/>
              </p:cNvSpPr>
              <p:nvPr/>
            </p:nvSpPr>
            <p:spPr bwMode="auto">
              <a:xfrm>
                <a:off x="5111" y="2831"/>
                <a:ext cx="228" cy="19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2"/>
              <p:cNvSpPr>
                <a:spLocks/>
              </p:cNvSpPr>
              <p:nvPr/>
            </p:nvSpPr>
            <p:spPr bwMode="auto">
              <a:xfrm flipH="1">
                <a:off x="4425" y="2814"/>
                <a:ext cx="193" cy="24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83"/>
              <p:cNvSpPr>
                <a:spLocks noChangeArrowheads="1"/>
              </p:cNvSpPr>
              <p:nvPr/>
            </p:nvSpPr>
            <p:spPr bwMode="auto">
              <a:xfrm>
                <a:off x="4759" y="2589"/>
                <a:ext cx="53" cy="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84"/>
              <p:cNvSpPr>
                <a:spLocks noChangeArrowheads="1"/>
              </p:cNvSpPr>
              <p:nvPr/>
            </p:nvSpPr>
            <p:spPr bwMode="auto">
              <a:xfrm>
                <a:off x="4917" y="2555"/>
                <a:ext cx="88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85"/>
              <p:cNvSpPr>
                <a:spLocks noChangeArrowheads="1"/>
              </p:cNvSpPr>
              <p:nvPr/>
            </p:nvSpPr>
            <p:spPr bwMode="auto">
              <a:xfrm>
                <a:off x="4935" y="2589"/>
                <a:ext cx="52" cy="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6"/>
              <p:cNvSpPr>
                <a:spLocks/>
              </p:cNvSpPr>
              <p:nvPr/>
            </p:nvSpPr>
            <p:spPr bwMode="auto">
              <a:xfrm>
                <a:off x="4565" y="2418"/>
                <a:ext cx="619" cy="292"/>
              </a:xfrm>
              <a:custGeom>
                <a:avLst/>
                <a:gdLst/>
                <a:ahLst/>
                <a:cxnLst>
                  <a:cxn ang="0">
                    <a:pos x="736" y="299"/>
                  </a:cxn>
                  <a:cxn ang="0">
                    <a:pos x="690" y="235"/>
                  </a:cxn>
                  <a:cxn ang="0">
                    <a:pos x="736" y="226"/>
                  </a:cxn>
                  <a:cxn ang="0">
                    <a:pos x="589" y="198"/>
                  </a:cxn>
                  <a:cxn ang="0">
                    <a:pos x="407" y="244"/>
                  </a:cxn>
                  <a:cxn ang="0">
                    <a:pos x="443" y="317"/>
                  </a:cxn>
                  <a:cxn ang="0">
                    <a:pos x="324" y="436"/>
                  </a:cxn>
                  <a:cxn ang="0">
                    <a:pos x="397" y="372"/>
                  </a:cxn>
                  <a:cxn ang="0">
                    <a:pos x="288" y="400"/>
                  </a:cxn>
                  <a:cxn ang="0">
                    <a:pos x="260" y="491"/>
                  </a:cxn>
                  <a:cxn ang="0">
                    <a:pos x="215" y="491"/>
                  </a:cxn>
                  <a:cxn ang="0">
                    <a:pos x="279" y="482"/>
                  </a:cxn>
                  <a:cxn ang="0">
                    <a:pos x="251" y="601"/>
                  </a:cxn>
                  <a:cxn ang="0">
                    <a:pos x="187" y="601"/>
                  </a:cxn>
                  <a:cxn ang="0">
                    <a:pos x="123" y="564"/>
                  </a:cxn>
                  <a:cxn ang="0">
                    <a:pos x="96" y="784"/>
                  </a:cxn>
                  <a:cxn ang="0">
                    <a:pos x="59" y="729"/>
                  </a:cxn>
                  <a:cxn ang="0">
                    <a:pos x="32" y="710"/>
                  </a:cxn>
                  <a:cxn ang="0">
                    <a:pos x="50" y="738"/>
                  </a:cxn>
                  <a:cxn ang="0">
                    <a:pos x="315" y="354"/>
                  </a:cxn>
                  <a:cxn ang="0">
                    <a:pos x="416" y="235"/>
                  </a:cxn>
                  <a:cxn ang="0">
                    <a:pos x="553" y="198"/>
                  </a:cxn>
                  <a:cxn ang="0">
                    <a:pos x="791" y="162"/>
                  </a:cxn>
                  <a:cxn ang="0">
                    <a:pos x="891" y="262"/>
                  </a:cxn>
                  <a:cxn ang="0">
                    <a:pos x="955" y="198"/>
                  </a:cxn>
                  <a:cxn ang="0">
                    <a:pos x="1010" y="153"/>
                  </a:cxn>
                  <a:cxn ang="0">
                    <a:pos x="1010" y="171"/>
                  </a:cxn>
                  <a:cxn ang="0">
                    <a:pos x="1065" y="208"/>
                  </a:cxn>
                  <a:cxn ang="0">
                    <a:pos x="1165" y="180"/>
                  </a:cxn>
                  <a:cxn ang="0">
                    <a:pos x="1239" y="217"/>
                  </a:cxn>
                  <a:cxn ang="0">
                    <a:pos x="1239" y="235"/>
                  </a:cxn>
                  <a:cxn ang="0">
                    <a:pos x="1385" y="372"/>
                  </a:cxn>
                  <a:cxn ang="0">
                    <a:pos x="1394" y="381"/>
                  </a:cxn>
                  <a:cxn ang="0">
                    <a:pos x="1513" y="482"/>
                  </a:cxn>
                  <a:cxn ang="0">
                    <a:pos x="1467" y="473"/>
                  </a:cxn>
                  <a:cxn ang="0">
                    <a:pos x="1458" y="546"/>
                  </a:cxn>
                  <a:cxn ang="0">
                    <a:pos x="1577" y="619"/>
                  </a:cxn>
                  <a:cxn ang="0">
                    <a:pos x="1659" y="692"/>
                  </a:cxn>
                  <a:cxn ang="0">
                    <a:pos x="1586" y="729"/>
                  </a:cxn>
                  <a:cxn ang="0">
                    <a:pos x="1504" y="592"/>
                  </a:cxn>
                  <a:cxn ang="0">
                    <a:pos x="1495" y="409"/>
                  </a:cxn>
                  <a:cxn ang="0">
                    <a:pos x="1412" y="308"/>
                  </a:cxn>
                  <a:cxn ang="0">
                    <a:pos x="1412" y="253"/>
                  </a:cxn>
                  <a:cxn ang="0">
                    <a:pos x="1138" y="198"/>
                  </a:cxn>
                  <a:cxn ang="0">
                    <a:pos x="1047" y="235"/>
                  </a:cxn>
                  <a:cxn ang="0">
                    <a:pos x="909" y="61"/>
                  </a:cxn>
                  <a:cxn ang="0">
                    <a:pos x="855" y="134"/>
                  </a:cxn>
                  <a:cxn ang="0">
                    <a:pos x="745" y="217"/>
                  </a:cxn>
                  <a:cxn ang="0">
                    <a:pos x="754" y="171"/>
                  </a:cxn>
                  <a:cxn ang="0">
                    <a:pos x="672" y="171"/>
                  </a:cxn>
                  <a:cxn ang="0">
                    <a:pos x="653" y="52"/>
                  </a:cxn>
                  <a:cxn ang="0">
                    <a:pos x="489" y="299"/>
                  </a:cxn>
                  <a:cxn ang="0">
                    <a:pos x="553" y="244"/>
                  </a:cxn>
                  <a:cxn ang="0">
                    <a:pos x="297" y="226"/>
                  </a:cxn>
                  <a:cxn ang="0">
                    <a:pos x="251" y="336"/>
                  </a:cxn>
                  <a:cxn ang="0">
                    <a:pos x="224" y="473"/>
                  </a:cxn>
                  <a:cxn ang="0">
                    <a:pos x="132" y="537"/>
                  </a:cxn>
                  <a:cxn ang="0">
                    <a:pos x="68" y="665"/>
                  </a:cxn>
                  <a:cxn ang="0">
                    <a:pos x="77" y="619"/>
                  </a:cxn>
                  <a:cxn ang="0">
                    <a:pos x="132" y="720"/>
                  </a:cxn>
                </a:cxnLst>
                <a:rect l="0" t="0" r="r" b="b"/>
                <a:pathLst>
                  <a:path w="1691" h="811">
                    <a:moveTo>
                      <a:pt x="754" y="281"/>
                    </a:moveTo>
                    <a:cubicBezTo>
                      <a:pt x="721" y="246"/>
                      <a:pt x="710" y="218"/>
                      <a:pt x="763" y="198"/>
                    </a:cubicBezTo>
                    <a:cubicBezTo>
                      <a:pt x="772" y="201"/>
                      <a:pt x="788" y="199"/>
                      <a:pt x="791" y="208"/>
                    </a:cubicBezTo>
                    <a:cubicBezTo>
                      <a:pt x="804" y="246"/>
                      <a:pt x="761" y="282"/>
                      <a:pt x="736" y="299"/>
                    </a:cubicBezTo>
                    <a:cubicBezTo>
                      <a:pt x="709" y="282"/>
                      <a:pt x="689" y="262"/>
                      <a:pt x="663" y="244"/>
                    </a:cubicBezTo>
                    <a:cubicBezTo>
                      <a:pt x="657" y="235"/>
                      <a:pt x="641" y="228"/>
                      <a:pt x="644" y="217"/>
                    </a:cubicBezTo>
                    <a:cubicBezTo>
                      <a:pt x="646" y="207"/>
                      <a:pt x="663" y="204"/>
                      <a:pt x="672" y="208"/>
                    </a:cubicBezTo>
                    <a:cubicBezTo>
                      <a:pt x="682" y="212"/>
                      <a:pt x="684" y="226"/>
                      <a:pt x="690" y="235"/>
                    </a:cubicBezTo>
                    <a:cubicBezTo>
                      <a:pt x="666" y="271"/>
                      <a:pt x="660" y="279"/>
                      <a:pt x="617" y="290"/>
                    </a:cubicBezTo>
                    <a:cubicBezTo>
                      <a:pt x="564" y="269"/>
                      <a:pt x="560" y="266"/>
                      <a:pt x="535" y="217"/>
                    </a:cubicBezTo>
                    <a:cubicBezTo>
                      <a:pt x="551" y="134"/>
                      <a:pt x="572" y="162"/>
                      <a:pt x="663" y="171"/>
                    </a:cubicBezTo>
                    <a:cubicBezTo>
                      <a:pt x="704" y="191"/>
                      <a:pt x="722" y="183"/>
                      <a:pt x="736" y="226"/>
                    </a:cubicBezTo>
                    <a:cubicBezTo>
                      <a:pt x="710" y="288"/>
                      <a:pt x="707" y="284"/>
                      <a:pt x="644" y="299"/>
                    </a:cubicBezTo>
                    <a:cubicBezTo>
                      <a:pt x="566" y="293"/>
                      <a:pt x="536" y="301"/>
                      <a:pt x="480" y="262"/>
                    </a:cubicBezTo>
                    <a:cubicBezTo>
                      <a:pt x="503" y="192"/>
                      <a:pt x="491" y="209"/>
                      <a:pt x="553" y="189"/>
                    </a:cubicBezTo>
                    <a:cubicBezTo>
                      <a:pt x="565" y="192"/>
                      <a:pt x="579" y="190"/>
                      <a:pt x="589" y="198"/>
                    </a:cubicBezTo>
                    <a:cubicBezTo>
                      <a:pt x="597" y="204"/>
                      <a:pt x="600" y="216"/>
                      <a:pt x="599" y="226"/>
                    </a:cubicBezTo>
                    <a:cubicBezTo>
                      <a:pt x="592" y="286"/>
                      <a:pt x="547" y="298"/>
                      <a:pt x="498" y="308"/>
                    </a:cubicBezTo>
                    <a:cubicBezTo>
                      <a:pt x="471" y="305"/>
                      <a:pt x="443" y="306"/>
                      <a:pt x="416" y="299"/>
                    </a:cubicBezTo>
                    <a:cubicBezTo>
                      <a:pt x="389" y="292"/>
                      <a:pt x="393" y="261"/>
                      <a:pt x="407" y="244"/>
                    </a:cubicBezTo>
                    <a:cubicBezTo>
                      <a:pt x="427" y="221"/>
                      <a:pt x="479" y="217"/>
                      <a:pt x="507" y="208"/>
                    </a:cubicBezTo>
                    <a:cubicBezTo>
                      <a:pt x="516" y="211"/>
                      <a:pt x="531" y="208"/>
                      <a:pt x="535" y="217"/>
                    </a:cubicBezTo>
                    <a:cubicBezTo>
                      <a:pt x="539" y="226"/>
                      <a:pt x="511" y="286"/>
                      <a:pt x="507" y="290"/>
                    </a:cubicBezTo>
                    <a:cubicBezTo>
                      <a:pt x="496" y="302"/>
                      <a:pt x="459" y="312"/>
                      <a:pt x="443" y="317"/>
                    </a:cubicBezTo>
                    <a:cubicBezTo>
                      <a:pt x="428" y="314"/>
                      <a:pt x="411" y="315"/>
                      <a:pt x="397" y="308"/>
                    </a:cubicBezTo>
                    <a:cubicBezTo>
                      <a:pt x="386" y="302"/>
                      <a:pt x="358" y="284"/>
                      <a:pt x="370" y="281"/>
                    </a:cubicBezTo>
                    <a:cubicBezTo>
                      <a:pt x="399" y="273"/>
                      <a:pt x="431" y="287"/>
                      <a:pt x="461" y="290"/>
                    </a:cubicBezTo>
                    <a:cubicBezTo>
                      <a:pt x="433" y="362"/>
                      <a:pt x="393" y="402"/>
                      <a:pt x="324" y="436"/>
                    </a:cubicBezTo>
                    <a:cubicBezTo>
                      <a:pt x="263" y="427"/>
                      <a:pt x="243" y="430"/>
                      <a:pt x="224" y="372"/>
                    </a:cubicBezTo>
                    <a:cubicBezTo>
                      <a:pt x="227" y="357"/>
                      <a:pt x="218" y="330"/>
                      <a:pt x="233" y="326"/>
                    </a:cubicBezTo>
                    <a:cubicBezTo>
                      <a:pt x="285" y="311"/>
                      <a:pt x="332" y="329"/>
                      <a:pt x="379" y="345"/>
                    </a:cubicBezTo>
                    <a:cubicBezTo>
                      <a:pt x="385" y="354"/>
                      <a:pt x="395" y="361"/>
                      <a:pt x="397" y="372"/>
                    </a:cubicBezTo>
                    <a:cubicBezTo>
                      <a:pt x="406" y="425"/>
                      <a:pt x="323" y="438"/>
                      <a:pt x="288" y="445"/>
                    </a:cubicBezTo>
                    <a:cubicBezTo>
                      <a:pt x="282" y="451"/>
                      <a:pt x="278" y="464"/>
                      <a:pt x="269" y="464"/>
                    </a:cubicBezTo>
                    <a:cubicBezTo>
                      <a:pt x="237" y="464"/>
                      <a:pt x="256" y="414"/>
                      <a:pt x="260" y="409"/>
                    </a:cubicBezTo>
                    <a:cubicBezTo>
                      <a:pt x="266" y="401"/>
                      <a:pt x="279" y="403"/>
                      <a:pt x="288" y="400"/>
                    </a:cubicBezTo>
                    <a:cubicBezTo>
                      <a:pt x="269" y="444"/>
                      <a:pt x="268" y="458"/>
                      <a:pt x="224" y="473"/>
                    </a:cubicBezTo>
                    <a:cubicBezTo>
                      <a:pt x="182" y="431"/>
                      <a:pt x="188" y="418"/>
                      <a:pt x="242" y="400"/>
                    </a:cubicBezTo>
                    <a:cubicBezTo>
                      <a:pt x="263" y="403"/>
                      <a:pt x="291" y="394"/>
                      <a:pt x="306" y="409"/>
                    </a:cubicBezTo>
                    <a:cubicBezTo>
                      <a:pt x="330" y="433"/>
                      <a:pt x="273" y="479"/>
                      <a:pt x="260" y="491"/>
                    </a:cubicBezTo>
                    <a:cubicBezTo>
                      <a:pt x="245" y="488"/>
                      <a:pt x="223" y="495"/>
                      <a:pt x="215" y="482"/>
                    </a:cubicBezTo>
                    <a:cubicBezTo>
                      <a:pt x="206" y="469"/>
                      <a:pt x="211" y="445"/>
                      <a:pt x="224" y="436"/>
                    </a:cubicBezTo>
                    <a:cubicBezTo>
                      <a:pt x="233" y="430"/>
                      <a:pt x="236" y="455"/>
                      <a:pt x="242" y="464"/>
                    </a:cubicBezTo>
                    <a:cubicBezTo>
                      <a:pt x="233" y="473"/>
                      <a:pt x="226" y="497"/>
                      <a:pt x="215" y="491"/>
                    </a:cubicBezTo>
                    <a:cubicBezTo>
                      <a:pt x="204" y="485"/>
                      <a:pt x="215" y="463"/>
                      <a:pt x="224" y="454"/>
                    </a:cubicBezTo>
                    <a:cubicBezTo>
                      <a:pt x="233" y="445"/>
                      <a:pt x="248" y="448"/>
                      <a:pt x="260" y="445"/>
                    </a:cubicBezTo>
                    <a:cubicBezTo>
                      <a:pt x="272" y="448"/>
                      <a:pt x="291" y="443"/>
                      <a:pt x="297" y="454"/>
                    </a:cubicBezTo>
                    <a:cubicBezTo>
                      <a:pt x="302" y="464"/>
                      <a:pt x="286" y="474"/>
                      <a:pt x="279" y="482"/>
                    </a:cubicBezTo>
                    <a:cubicBezTo>
                      <a:pt x="242" y="525"/>
                      <a:pt x="243" y="522"/>
                      <a:pt x="205" y="546"/>
                    </a:cubicBezTo>
                    <a:cubicBezTo>
                      <a:pt x="202" y="534"/>
                      <a:pt x="184" y="485"/>
                      <a:pt x="205" y="473"/>
                    </a:cubicBezTo>
                    <a:cubicBezTo>
                      <a:pt x="216" y="467"/>
                      <a:pt x="230" y="479"/>
                      <a:pt x="242" y="482"/>
                    </a:cubicBezTo>
                    <a:cubicBezTo>
                      <a:pt x="274" y="530"/>
                      <a:pt x="307" y="542"/>
                      <a:pt x="251" y="601"/>
                    </a:cubicBezTo>
                    <a:cubicBezTo>
                      <a:pt x="213" y="596"/>
                      <a:pt x="116" y="600"/>
                      <a:pt x="196" y="546"/>
                    </a:cubicBezTo>
                    <a:cubicBezTo>
                      <a:pt x="205" y="549"/>
                      <a:pt x="221" y="546"/>
                      <a:pt x="224" y="555"/>
                    </a:cubicBezTo>
                    <a:cubicBezTo>
                      <a:pt x="227" y="563"/>
                      <a:pt x="210" y="566"/>
                      <a:pt x="205" y="573"/>
                    </a:cubicBezTo>
                    <a:cubicBezTo>
                      <a:pt x="198" y="582"/>
                      <a:pt x="193" y="592"/>
                      <a:pt x="187" y="601"/>
                    </a:cubicBezTo>
                    <a:cubicBezTo>
                      <a:pt x="184" y="592"/>
                      <a:pt x="178" y="583"/>
                      <a:pt x="178" y="573"/>
                    </a:cubicBezTo>
                    <a:cubicBezTo>
                      <a:pt x="178" y="564"/>
                      <a:pt x="187" y="537"/>
                      <a:pt x="187" y="546"/>
                    </a:cubicBezTo>
                    <a:cubicBezTo>
                      <a:pt x="187" y="634"/>
                      <a:pt x="201" y="620"/>
                      <a:pt x="151" y="637"/>
                    </a:cubicBezTo>
                    <a:cubicBezTo>
                      <a:pt x="120" y="608"/>
                      <a:pt x="109" y="607"/>
                      <a:pt x="123" y="564"/>
                    </a:cubicBezTo>
                    <a:cubicBezTo>
                      <a:pt x="138" y="567"/>
                      <a:pt x="162" y="559"/>
                      <a:pt x="169" y="573"/>
                    </a:cubicBezTo>
                    <a:cubicBezTo>
                      <a:pt x="181" y="596"/>
                      <a:pt x="146" y="624"/>
                      <a:pt x="132" y="637"/>
                    </a:cubicBezTo>
                    <a:cubicBezTo>
                      <a:pt x="138" y="643"/>
                      <a:pt x="150" y="647"/>
                      <a:pt x="151" y="656"/>
                    </a:cubicBezTo>
                    <a:cubicBezTo>
                      <a:pt x="156" y="686"/>
                      <a:pt x="112" y="760"/>
                      <a:pt x="96" y="784"/>
                    </a:cubicBezTo>
                    <a:cubicBezTo>
                      <a:pt x="93" y="772"/>
                      <a:pt x="87" y="760"/>
                      <a:pt x="87" y="747"/>
                    </a:cubicBezTo>
                    <a:cubicBezTo>
                      <a:pt x="87" y="738"/>
                      <a:pt x="96" y="711"/>
                      <a:pt x="96" y="720"/>
                    </a:cubicBezTo>
                    <a:cubicBezTo>
                      <a:pt x="96" y="760"/>
                      <a:pt x="87" y="765"/>
                      <a:pt x="68" y="793"/>
                    </a:cubicBezTo>
                    <a:cubicBezTo>
                      <a:pt x="45" y="769"/>
                      <a:pt x="39" y="773"/>
                      <a:pt x="59" y="729"/>
                    </a:cubicBezTo>
                    <a:cubicBezTo>
                      <a:pt x="68" y="709"/>
                      <a:pt x="96" y="674"/>
                      <a:pt x="96" y="674"/>
                    </a:cubicBezTo>
                    <a:cubicBezTo>
                      <a:pt x="93" y="695"/>
                      <a:pt x="97" y="719"/>
                      <a:pt x="87" y="738"/>
                    </a:cubicBezTo>
                    <a:cubicBezTo>
                      <a:pt x="77" y="757"/>
                      <a:pt x="41" y="784"/>
                      <a:pt x="41" y="784"/>
                    </a:cubicBezTo>
                    <a:cubicBezTo>
                      <a:pt x="18" y="749"/>
                      <a:pt x="0" y="742"/>
                      <a:pt x="32" y="710"/>
                    </a:cubicBezTo>
                    <a:cubicBezTo>
                      <a:pt x="101" y="734"/>
                      <a:pt x="114" y="736"/>
                      <a:pt x="96" y="811"/>
                    </a:cubicBezTo>
                    <a:cubicBezTo>
                      <a:pt x="50" y="796"/>
                      <a:pt x="29" y="764"/>
                      <a:pt x="13" y="720"/>
                    </a:cubicBezTo>
                    <a:cubicBezTo>
                      <a:pt x="33" y="621"/>
                      <a:pt x="11" y="595"/>
                      <a:pt x="105" y="610"/>
                    </a:cubicBezTo>
                    <a:cubicBezTo>
                      <a:pt x="118" y="664"/>
                      <a:pt x="105" y="720"/>
                      <a:pt x="50" y="738"/>
                    </a:cubicBezTo>
                    <a:cubicBezTo>
                      <a:pt x="38" y="688"/>
                      <a:pt x="39" y="645"/>
                      <a:pt x="68" y="601"/>
                    </a:cubicBezTo>
                    <a:cubicBezTo>
                      <a:pt x="82" y="529"/>
                      <a:pt x="126" y="487"/>
                      <a:pt x="196" y="464"/>
                    </a:cubicBezTo>
                    <a:cubicBezTo>
                      <a:pt x="113" y="433"/>
                      <a:pt x="171" y="362"/>
                      <a:pt x="224" y="336"/>
                    </a:cubicBezTo>
                    <a:cubicBezTo>
                      <a:pt x="254" y="342"/>
                      <a:pt x="290" y="336"/>
                      <a:pt x="315" y="354"/>
                    </a:cubicBezTo>
                    <a:cubicBezTo>
                      <a:pt x="347" y="377"/>
                      <a:pt x="287" y="394"/>
                      <a:pt x="269" y="400"/>
                    </a:cubicBezTo>
                    <a:cubicBezTo>
                      <a:pt x="165" y="389"/>
                      <a:pt x="179" y="405"/>
                      <a:pt x="160" y="326"/>
                    </a:cubicBezTo>
                    <a:cubicBezTo>
                      <a:pt x="198" y="269"/>
                      <a:pt x="233" y="247"/>
                      <a:pt x="297" y="226"/>
                    </a:cubicBezTo>
                    <a:cubicBezTo>
                      <a:pt x="337" y="229"/>
                      <a:pt x="378" y="224"/>
                      <a:pt x="416" y="235"/>
                    </a:cubicBezTo>
                    <a:cubicBezTo>
                      <a:pt x="472" y="251"/>
                      <a:pt x="375" y="305"/>
                      <a:pt x="370" y="308"/>
                    </a:cubicBezTo>
                    <a:cubicBezTo>
                      <a:pt x="301" y="297"/>
                      <a:pt x="294" y="294"/>
                      <a:pt x="269" y="226"/>
                    </a:cubicBezTo>
                    <a:cubicBezTo>
                      <a:pt x="282" y="143"/>
                      <a:pt x="273" y="151"/>
                      <a:pt x="352" y="134"/>
                    </a:cubicBezTo>
                    <a:cubicBezTo>
                      <a:pt x="477" y="150"/>
                      <a:pt x="484" y="132"/>
                      <a:pt x="553" y="198"/>
                    </a:cubicBezTo>
                    <a:cubicBezTo>
                      <a:pt x="592" y="120"/>
                      <a:pt x="639" y="158"/>
                      <a:pt x="727" y="171"/>
                    </a:cubicBezTo>
                    <a:cubicBezTo>
                      <a:pt x="740" y="184"/>
                      <a:pt x="774" y="208"/>
                      <a:pt x="763" y="235"/>
                    </a:cubicBezTo>
                    <a:cubicBezTo>
                      <a:pt x="760" y="244"/>
                      <a:pt x="745" y="241"/>
                      <a:pt x="736" y="244"/>
                    </a:cubicBezTo>
                    <a:cubicBezTo>
                      <a:pt x="717" y="188"/>
                      <a:pt x="741" y="178"/>
                      <a:pt x="791" y="162"/>
                    </a:cubicBezTo>
                    <a:cubicBezTo>
                      <a:pt x="867" y="171"/>
                      <a:pt x="894" y="159"/>
                      <a:pt x="836" y="217"/>
                    </a:cubicBezTo>
                    <a:cubicBezTo>
                      <a:pt x="781" y="199"/>
                      <a:pt x="801" y="171"/>
                      <a:pt x="809" y="116"/>
                    </a:cubicBezTo>
                    <a:cubicBezTo>
                      <a:pt x="933" y="127"/>
                      <a:pt x="931" y="113"/>
                      <a:pt x="964" y="217"/>
                    </a:cubicBezTo>
                    <a:cubicBezTo>
                      <a:pt x="939" y="268"/>
                      <a:pt x="948" y="277"/>
                      <a:pt x="891" y="262"/>
                    </a:cubicBezTo>
                    <a:cubicBezTo>
                      <a:pt x="857" y="228"/>
                      <a:pt x="845" y="197"/>
                      <a:pt x="827" y="153"/>
                    </a:cubicBezTo>
                    <a:cubicBezTo>
                      <a:pt x="841" y="96"/>
                      <a:pt x="854" y="111"/>
                      <a:pt x="909" y="89"/>
                    </a:cubicBezTo>
                    <a:cubicBezTo>
                      <a:pt x="924" y="92"/>
                      <a:pt x="943" y="88"/>
                      <a:pt x="955" y="98"/>
                    </a:cubicBezTo>
                    <a:cubicBezTo>
                      <a:pt x="974" y="114"/>
                      <a:pt x="957" y="194"/>
                      <a:pt x="955" y="198"/>
                    </a:cubicBezTo>
                    <a:cubicBezTo>
                      <a:pt x="949" y="210"/>
                      <a:pt x="931" y="211"/>
                      <a:pt x="919" y="217"/>
                    </a:cubicBezTo>
                    <a:cubicBezTo>
                      <a:pt x="899" y="203"/>
                      <a:pt x="851" y="176"/>
                      <a:pt x="882" y="144"/>
                    </a:cubicBezTo>
                    <a:cubicBezTo>
                      <a:pt x="889" y="137"/>
                      <a:pt x="900" y="137"/>
                      <a:pt x="909" y="134"/>
                    </a:cubicBezTo>
                    <a:cubicBezTo>
                      <a:pt x="943" y="140"/>
                      <a:pt x="979" y="138"/>
                      <a:pt x="1010" y="153"/>
                    </a:cubicBezTo>
                    <a:cubicBezTo>
                      <a:pt x="1033" y="164"/>
                      <a:pt x="1065" y="208"/>
                      <a:pt x="1065" y="208"/>
                    </a:cubicBezTo>
                    <a:cubicBezTo>
                      <a:pt x="1069" y="226"/>
                      <a:pt x="1087" y="260"/>
                      <a:pt x="1056" y="272"/>
                    </a:cubicBezTo>
                    <a:cubicBezTo>
                      <a:pt x="1047" y="276"/>
                      <a:pt x="1037" y="265"/>
                      <a:pt x="1028" y="262"/>
                    </a:cubicBezTo>
                    <a:cubicBezTo>
                      <a:pt x="1015" y="242"/>
                      <a:pt x="980" y="196"/>
                      <a:pt x="1010" y="171"/>
                    </a:cubicBezTo>
                    <a:cubicBezTo>
                      <a:pt x="1022" y="161"/>
                      <a:pt x="1041" y="165"/>
                      <a:pt x="1056" y="162"/>
                    </a:cubicBezTo>
                    <a:cubicBezTo>
                      <a:pt x="1093" y="174"/>
                      <a:pt x="1111" y="189"/>
                      <a:pt x="1138" y="217"/>
                    </a:cubicBezTo>
                    <a:cubicBezTo>
                      <a:pt x="1150" y="265"/>
                      <a:pt x="1155" y="291"/>
                      <a:pt x="1101" y="308"/>
                    </a:cubicBezTo>
                    <a:cubicBezTo>
                      <a:pt x="1084" y="275"/>
                      <a:pt x="1077" y="243"/>
                      <a:pt x="1065" y="208"/>
                    </a:cubicBezTo>
                    <a:cubicBezTo>
                      <a:pt x="1110" y="176"/>
                      <a:pt x="1115" y="198"/>
                      <a:pt x="1156" y="226"/>
                    </a:cubicBezTo>
                    <a:cubicBezTo>
                      <a:pt x="1159" y="235"/>
                      <a:pt x="1173" y="248"/>
                      <a:pt x="1165" y="253"/>
                    </a:cubicBezTo>
                    <a:cubicBezTo>
                      <a:pt x="1155" y="260"/>
                      <a:pt x="1134" y="255"/>
                      <a:pt x="1129" y="244"/>
                    </a:cubicBezTo>
                    <a:cubicBezTo>
                      <a:pt x="1111" y="207"/>
                      <a:pt x="1145" y="193"/>
                      <a:pt x="1165" y="180"/>
                    </a:cubicBezTo>
                    <a:cubicBezTo>
                      <a:pt x="1196" y="186"/>
                      <a:pt x="1227" y="188"/>
                      <a:pt x="1257" y="198"/>
                    </a:cubicBezTo>
                    <a:cubicBezTo>
                      <a:pt x="1288" y="208"/>
                      <a:pt x="1276" y="255"/>
                      <a:pt x="1266" y="272"/>
                    </a:cubicBezTo>
                    <a:cubicBezTo>
                      <a:pt x="1246" y="305"/>
                      <a:pt x="1191" y="324"/>
                      <a:pt x="1156" y="336"/>
                    </a:cubicBezTo>
                    <a:cubicBezTo>
                      <a:pt x="1092" y="268"/>
                      <a:pt x="1197" y="237"/>
                      <a:pt x="1239" y="217"/>
                    </a:cubicBezTo>
                    <a:cubicBezTo>
                      <a:pt x="1269" y="220"/>
                      <a:pt x="1301" y="216"/>
                      <a:pt x="1330" y="226"/>
                    </a:cubicBezTo>
                    <a:cubicBezTo>
                      <a:pt x="1367" y="239"/>
                      <a:pt x="1313" y="307"/>
                      <a:pt x="1303" y="317"/>
                    </a:cubicBezTo>
                    <a:cubicBezTo>
                      <a:pt x="1270" y="293"/>
                      <a:pt x="1265" y="296"/>
                      <a:pt x="1248" y="262"/>
                    </a:cubicBezTo>
                    <a:cubicBezTo>
                      <a:pt x="1244" y="253"/>
                      <a:pt x="1230" y="239"/>
                      <a:pt x="1239" y="235"/>
                    </a:cubicBezTo>
                    <a:cubicBezTo>
                      <a:pt x="1256" y="228"/>
                      <a:pt x="1275" y="241"/>
                      <a:pt x="1293" y="244"/>
                    </a:cubicBezTo>
                    <a:cubicBezTo>
                      <a:pt x="1358" y="309"/>
                      <a:pt x="1336" y="276"/>
                      <a:pt x="1367" y="336"/>
                    </a:cubicBezTo>
                    <a:cubicBezTo>
                      <a:pt x="1350" y="398"/>
                      <a:pt x="1333" y="383"/>
                      <a:pt x="1275" y="372"/>
                    </a:cubicBezTo>
                    <a:cubicBezTo>
                      <a:pt x="1249" y="294"/>
                      <a:pt x="1354" y="357"/>
                      <a:pt x="1385" y="372"/>
                    </a:cubicBezTo>
                    <a:cubicBezTo>
                      <a:pt x="1389" y="380"/>
                      <a:pt x="1425" y="428"/>
                      <a:pt x="1385" y="436"/>
                    </a:cubicBezTo>
                    <a:cubicBezTo>
                      <a:pt x="1374" y="438"/>
                      <a:pt x="1366" y="424"/>
                      <a:pt x="1357" y="418"/>
                    </a:cubicBezTo>
                    <a:cubicBezTo>
                      <a:pt x="1360" y="409"/>
                      <a:pt x="1360" y="397"/>
                      <a:pt x="1367" y="390"/>
                    </a:cubicBezTo>
                    <a:cubicBezTo>
                      <a:pt x="1374" y="383"/>
                      <a:pt x="1391" y="372"/>
                      <a:pt x="1394" y="381"/>
                    </a:cubicBezTo>
                    <a:cubicBezTo>
                      <a:pt x="1401" y="405"/>
                      <a:pt x="1388" y="430"/>
                      <a:pt x="1385" y="454"/>
                    </a:cubicBezTo>
                    <a:cubicBezTo>
                      <a:pt x="1377" y="446"/>
                      <a:pt x="1307" y="394"/>
                      <a:pt x="1367" y="372"/>
                    </a:cubicBezTo>
                    <a:cubicBezTo>
                      <a:pt x="1396" y="361"/>
                      <a:pt x="1428" y="384"/>
                      <a:pt x="1458" y="390"/>
                    </a:cubicBezTo>
                    <a:cubicBezTo>
                      <a:pt x="1489" y="422"/>
                      <a:pt x="1502" y="438"/>
                      <a:pt x="1513" y="482"/>
                    </a:cubicBezTo>
                    <a:cubicBezTo>
                      <a:pt x="1470" y="496"/>
                      <a:pt x="1469" y="485"/>
                      <a:pt x="1440" y="454"/>
                    </a:cubicBezTo>
                    <a:cubicBezTo>
                      <a:pt x="1437" y="445"/>
                      <a:pt x="1424" y="434"/>
                      <a:pt x="1431" y="427"/>
                    </a:cubicBezTo>
                    <a:cubicBezTo>
                      <a:pt x="1438" y="420"/>
                      <a:pt x="1452" y="429"/>
                      <a:pt x="1458" y="436"/>
                    </a:cubicBezTo>
                    <a:cubicBezTo>
                      <a:pt x="1466" y="446"/>
                      <a:pt x="1464" y="461"/>
                      <a:pt x="1467" y="473"/>
                    </a:cubicBezTo>
                    <a:cubicBezTo>
                      <a:pt x="1464" y="488"/>
                      <a:pt x="1472" y="512"/>
                      <a:pt x="1458" y="518"/>
                    </a:cubicBezTo>
                    <a:cubicBezTo>
                      <a:pt x="1395" y="543"/>
                      <a:pt x="1430" y="456"/>
                      <a:pt x="1431" y="454"/>
                    </a:cubicBezTo>
                    <a:cubicBezTo>
                      <a:pt x="1486" y="466"/>
                      <a:pt x="1488" y="469"/>
                      <a:pt x="1513" y="518"/>
                    </a:cubicBezTo>
                    <a:cubicBezTo>
                      <a:pt x="1502" y="546"/>
                      <a:pt x="1482" y="618"/>
                      <a:pt x="1458" y="546"/>
                    </a:cubicBezTo>
                    <a:cubicBezTo>
                      <a:pt x="1508" y="536"/>
                      <a:pt x="1523" y="538"/>
                      <a:pt x="1559" y="573"/>
                    </a:cubicBezTo>
                    <a:cubicBezTo>
                      <a:pt x="1573" y="617"/>
                      <a:pt x="1563" y="614"/>
                      <a:pt x="1522" y="628"/>
                    </a:cubicBezTo>
                    <a:cubicBezTo>
                      <a:pt x="1478" y="599"/>
                      <a:pt x="1472" y="609"/>
                      <a:pt x="1485" y="555"/>
                    </a:cubicBezTo>
                    <a:cubicBezTo>
                      <a:pt x="1549" y="565"/>
                      <a:pt x="1562" y="556"/>
                      <a:pt x="1577" y="619"/>
                    </a:cubicBezTo>
                    <a:cubicBezTo>
                      <a:pt x="1568" y="625"/>
                      <a:pt x="1560" y="640"/>
                      <a:pt x="1549" y="637"/>
                    </a:cubicBezTo>
                    <a:cubicBezTo>
                      <a:pt x="1510" y="628"/>
                      <a:pt x="1558" y="593"/>
                      <a:pt x="1559" y="592"/>
                    </a:cubicBezTo>
                    <a:cubicBezTo>
                      <a:pt x="1589" y="598"/>
                      <a:pt x="1621" y="599"/>
                      <a:pt x="1650" y="610"/>
                    </a:cubicBezTo>
                    <a:cubicBezTo>
                      <a:pt x="1691" y="626"/>
                      <a:pt x="1681" y="663"/>
                      <a:pt x="1659" y="692"/>
                    </a:cubicBezTo>
                    <a:cubicBezTo>
                      <a:pt x="1653" y="701"/>
                      <a:pt x="1607" y="716"/>
                      <a:pt x="1595" y="720"/>
                    </a:cubicBezTo>
                    <a:cubicBezTo>
                      <a:pt x="1592" y="708"/>
                      <a:pt x="1586" y="696"/>
                      <a:pt x="1586" y="683"/>
                    </a:cubicBezTo>
                    <a:cubicBezTo>
                      <a:pt x="1586" y="667"/>
                      <a:pt x="1595" y="621"/>
                      <a:pt x="1595" y="637"/>
                    </a:cubicBezTo>
                    <a:cubicBezTo>
                      <a:pt x="1595" y="668"/>
                      <a:pt x="1589" y="698"/>
                      <a:pt x="1586" y="729"/>
                    </a:cubicBezTo>
                    <a:cubicBezTo>
                      <a:pt x="1518" y="719"/>
                      <a:pt x="1513" y="717"/>
                      <a:pt x="1476" y="665"/>
                    </a:cubicBezTo>
                    <a:cubicBezTo>
                      <a:pt x="1497" y="600"/>
                      <a:pt x="1548" y="634"/>
                      <a:pt x="1604" y="646"/>
                    </a:cubicBezTo>
                    <a:cubicBezTo>
                      <a:pt x="1654" y="696"/>
                      <a:pt x="1584" y="684"/>
                      <a:pt x="1559" y="665"/>
                    </a:cubicBezTo>
                    <a:cubicBezTo>
                      <a:pt x="1522" y="637"/>
                      <a:pt x="1523" y="629"/>
                      <a:pt x="1504" y="592"/>
                    </a:cubicBezTo>
                    <a:cubicBezTo>
                      <a:pt x="1507" y="564"/>
                      <a:pt x="1503" y="535"/>
                      <a:pt x="1513" y="509"/>
                    </a:cubicBezTo>
                    <a:cubicBezTo>
                      <a:pt x="1525" y="478"/>
                      <a:pt x="1577" y="525"/>
                      <a:pt x="1577" y="509"/>
                    </a:cubicBezTo>
                    <a:cubicBezTo>
                      <a:pt x="1577" y="495"/>
                      <a:pt x="1552" y="497"/>
                      <a:pt x="1540" y="491"/>
                    </a:cubicBezTo>
                    <a:cubicBezTo>
                      <a:pt x="1507" y="446"/>
                      <a:pt x="1515" y="463"/>
                      <a:pt x="1495" y="409"/>
                    </a:cubicBezTo>
                    <a:cubicBezTo>
                      <a:pt x="1488" y="391"/>
                      <a:pt x="1492" y="365"/>
                      <a:pt x="1476" y="354"/>
                    </a:cubicBezTo>
                    <a:cubicBezTo>
                      <a:pt x="1437" y="328"/>
                      <a:pt x="1416" y="295"/>
                      <a:pt x="1385" y="262"/>
                    </a:cubicBezTo>
                    <a:cubicBezTo>
                      <a:pt x="1386" y="261"/>
                      <a:pt x="1431" y="219"/>
                      <a:pt x="1431" y="262"/>
                    </a:cubicBezTo>
                    <a:cubicBezTo>
                      <a:pt x="1431" y="279"/>
                      <a:pt x="1423" y="296"/>
                      <a:pt x="1412" y="308"/>
                    </a:cubicBezTo>
                    <a:cubicBezTo>
                      <a:pt x="1397" y="324"/>
                      <a:pt x="1357" y="345"/>
                      <a:pt x="1357" y="345"/>
                    </a:cubicBezTo>
                    <a:cubicBezTo>
                      <a:pt x="1299" y="314"/>
                      <a:pt x="1271" y="262"/>
                      <a:pt x="1339" y="217"/>
                    </a:cubicBezTo>
                    <a:cubicBezTo>
                      <a:pt x="1360" y="220"/>
                      <a:pt x="1384" y="216"/>
                      <a:pt x="1403" y="226"/>
                    </a:cubicBezTo>
                    <a:cubicBezTo>
                      <a:pt x="1412" y="230"/>
                      <a:pt x="1413" y="244"/>
                      <a:pt x="1412" y="253"/>
                    </a:cubicBezTo>
                    <a:cubicBezTo>
                      <a:pt x="1406" y="298"/>
                      <a:pt x="1366" y="305"/>
                      <a:pt x="1330" y="317"/>
                    </a:cubicBezTo>
                    <a:cubicBezTo>
                      <a:pt x="1275" y="309"/>
                      <a:pt x="1263" y="316"/>
                      <a:pt x="1220" y="281"/>
                    </a:cubicBezTo>
                    <a:cubicBezTo>
                      <a:pt x="1200" y="265"/>
                      <a:pt x="1183" y="244"/>
                      <a:pt x="1165" y="226"/>
                    </a:cubicBezTo>
                    <a:cubicBezTo>
                      <a:pt x="1156" y="217"/>
                      <a:pt x="1138" y="198"/>
                      <a:pt x="1138" y="198"/>
                    </a:cubicBezTo>
                    <a:cubicBezTo>
                      <a:pt x="1165" y="189"/>
                      <a:pt x="1282" y="161"/>
                      <a:pt x="1202" y="217"/>
                    </a:cubicBezTo>
                    <a:cubicBezTo>
                      <a:pt x="1133" y="208"/>
                      <a:pt x="1117" y="210"/>
                      <a:pt x="1065" y="171"/>
                    </a:cubicBezTo>
                    <a:cubicBezTo>
                      <a:pt x="1041" y="99"/>
                      <a:pt x="1063" y="116"/>
                      <a:pt x="1129" y="125"/>
                    </a:cubicBezTo>
                    <a:cubicBezTo>
                      <a:pt x="1187" y="187"/>
                      <a:pt x="1092" y="220"/>
                      <a:pt x="1047" y="235"/>
                    </a:cubicBezTo>
                    <a:cubicBezTo>
                      <a:pt x="1029" y="232"/>
                      <a:pt x="1010" y="230"/>
                      <a:pt x="992" y="226"/>
                    </a:cubicBezTo>
                    <a:cubicBezTo>
                      <a:pt x="973" y="221"/>
                      <a:pt x="937" y="208"/>
                      <a:pt x="937" y="208"/>
                    </a:cubicBezTo>
                    <a:cubicBezTo>
                      <a:pt x="917" y="186"/>
                      <a:pt x="899" y="169"/>
                      <a:pt x="882" y="144"/>
                    </a:cubicBezTo>
                    <a:cubicBezTo>
                      <a:pt x="871" y="99"/>
                      <a:pt x="858" y="78"/>
                      <a:pt x="909" y="61"/>
                    </a:cubicBezTo>
                    <a:cubicBezTo>
                      <a:pt x="930" y="64"/>
                      <a:pt x="953" y="63"/>
                      <a:pt x="973" y="70"/>
                    </a:cubicBezTo>
                    <a:cubicBezTo>
                      <a:pt x="1014" y="85"/>
                      <a:pt x="1011" y="117"/>
                      <a:pt x="1037" y="144"/>
                    </a:cubicBezTo>
                    <a:cubicBezTo>
                      <a:pt x="1052" y="212"/>
                      <a:pt x="1051" y="212"/>
                      <a:pt x="983" y="226"/>
                    </a:cubicBezTo>
                    <a:cubicBezTo>
                      <a:pt x="935" y="203"/>
                      <a:pt x="892" y="173"/>
                      <a:pt x="855" y="134"/>
                    </a:cubicBezTo>
                    <a:cubicBezTo>
                      <a:pt x="898" y="48"/>
                      <a:pt x="970" y="100"/>
                      <a:pt x="1037" y="134"/>
                    </a:cubicBezTo>
                    <a:cubicBezTo>
                      <a:pt x="1085" y="205"/>
                      <a:pt x="1019" y="249"/>
                      <a:pt x="955" y="262"/>
                    </a:cubicBezTo>
                    <a:cubicBezTo>
                      <a:pt x="915" y="259"/>
                      <a:pt x="875" y="261"/>
                      <a:pt x="836" y="253"/>
                    </a:cubicBezTo>
                    <a:cubicBezTo>
                      <a:pt x="804" y="246"/>
                      <a:pt x="745" y="217"/>
                      <a:pt x="745" y="217"/>
                    </a:cubicBezTo>
                    <a:cubicBezTo>
                      <a:pt x="715" y="185"/>
                      <a:pt x="703" y="187"/>
                      <a:pt x="681" y="144"/>
                    </a:cubicBezTo>
                    <a:cubicBezTo>
                      <a:pt x="691" y="70"/>
                      <a:pt x="684" y="66"/>
                      <a:pt x="754" y="52"/>
                    </a:cubicBezTo>
                    <a:cubicBezTo>
                      <a:pt x="828" y="61"/>
                      <a:pt x="835" y="59"/>
                      <a:pt x="873" y="116"/>
                    </a:cubicBezTo>
                    <a:cubicBezTo>
                      <a:pt x="838" y="188"/>
                      <a:pt x="833" y="182"/>
                      <a:pt x="754" y="171"/>
                    </a:cubicBezTo>
                    <a:cubicBezTo>
                      <a:pt x="726" y="153"/>
                      <a:pt x="699" y="144"/>
                      <a:pt x="672" y="125"/>
                    </a:cubicBezTo>
                    <a:cubicBezTo>
                      <a:pt x="666" y="116"/>
                      <a:pt x="653" y="109"/>
                      <a:pt x="653" y="98"/>
                    </a:cubicBezTo>
                    <a:cubicBezTo>
                      <a:pt x="653" y="0"/>
                      <a:pt x="719" y="50"/>
                      <a:pt x="791" y="61"/>
                    </a:cubicBezTo>
                    <a:cubicBezTo>
                      <a:pt x="813" y="153"/>
                      <a:pt x="752" y="160"/>
                      <a:pt x="672" y="171"/>
                    </a:cubicBezTo>
                    <a:cubicBezTo>
                      <a:pt x="635" y="166"/>
                      <a:pt x="594" y="172"/>
                      <a:pt x="562" y="153"/>
                    </a:cubicBezTo>
                    <a:cubicBezTo>
                      <a:pt x="543" y="142"/>
                      <a:pt x="516" y="107"/>
                      <a:pt x="516" y="107"/>
                    </a:cubicBezTo>
                    <a:cubicBezTo>
                      <a:pt x="522" y="86"/>
                      <a:pt x="520" y="60"/>
                      <a:pt x="535" y="43"/>
                    </a:cubicBezTo>
                    <a:cubicBezTo>
                      <a:pt x="557" y="17"/>
                      <a:pt x="642" y="49"/>
                      <a:pt x="653" y="52"/>
                    </a:cubicBezTo>
                    <a:cubicBezTo>
                      <a:pt x="682" y="132"/>
                      <a:pt x="629" y="207"/>
                      <a:pt x="553" y="226"/>
                    </a:cubicBezTo>
                    <a:cubicBezTo>
                      <a:pt x="531" y="222"/>
                      <a:pt x="434" y="216"/>
                      <a:pt x="425" y="189"/>
                    </a:cubicBezTo>
                    <a:cubicBezTo>
                      <a:pt x="421" y="177"/>
                      <a:pt x="431" y="165"/>
                      <a:pt x="434" y="153"/>
                    </a:cubicBezTo>
                    <a:cubicBezTo>
                      <a:pt x="507" y="182"/>
                      <a:pt x="530" y="211"/>
                      <a:pt x="489" y="299"/>
                    </a:cubicBezTo>
                    <a:cubicBezTo>
                      <a:pt x="483" y="313"/>
                      <a:pt x="464" y="317"/>
                      <a:pt x="452" y="326"/>
                    </a:cubicBezTo>
                    <a:cubicBezTo>
                      <a:pt x="428" y="323"/>
                      <a:pt x="402" y="326"/>
                      <a:pt x="379" y="317"/>
                    </a:cubicBezTo>
                    <a:cubicBezTo>
                      <a:pt x="315" y="292"/>
                      <a:pt x="407" y="240"/>
                      <a:pt x="416" y="235"/>
                    </a:cubicBezTo>
                    <a:cubicBezTo>
                      <a:pt x="462" y="238"/>
                      <a:pt x="509" y="233"/>
                      <a:pt x="553" y="244"/>
                    </a:cubicBezTo>
                    <a:cubicBezTo>
                      <a:pt x="574" y="249"/>
                      <a:pt x="557" y="291"/>
                      <a:pt x="544" y="308"/>
                    </a:cubicBezTo>
                    <a:cubicBezTo>
                      <a:pt x="509" y="357"/>
                      <a:pt x="451" y="381"/>
                      <a:pt x="397" y="400"/>
                    </a:cubicBezTo>
                    <a:cubicBezTo>
                      <a:pt x="277" y="383"/>
                      <a:pt x="259" y="406"/>
                      <a:pt x="215" y="317"/>
                    </a:cubicBezTo>
                    <a:cubicBezTo>
                      <a:pt x="225" y="226"/>
                      <a:pt x="208" y="209"/>
                      <a:pt x="297" y="226"/>
                    </a:cubicBezTo>
                    <a:cubicBezTo>
                      <a:pt x="345" y="250"/>
                      <a:pt x="342" y="271"/>
                      <a:pt x="379" y="308"/>
                    </a:cubicBezTo>
                    <a:cubicBezTo>
                      <a:pt x="401" y="375"/>
                      <a:pt x="392" y="344"/>
                      <a:pt x="407" y="400"/>
                    </a:cubicBezTo>
                    <a:cubicBezTo>
                      <a:pt x="364" y="441"/>
                      <a:pt x="337" y="423"/>
                      <a:pt x="279" y="409"/>
                    </a:cubicBezTo>
                    <a:cubicBezTo>
                      <a:pt x="268" y="402"/>
                      <a:pt x="211" y="356"/>
                      <a:pt x="251" y="336"/>
                    </a:cubicBezTo>
                    <a:cubicBezTo>
                      <a:pt x="270" y="326"/>
                      <a:pt x="294" y="329"/>
                      <a:pt x="315" y="326"/>
                    </a:cubicBezTo>
                    <a:cubicBezTo>
                      <a:pt x="339" y="329"/>
                      <a:pt x="365" y="329"/>
                      <a:pt x="388" y="336"/>
                    </a:cubicBezTo>
                    <a:cubicBezTo>
                      <a:pt x="447" y="354"/>
                      <a:pt x="366" y="410"/>
                      <a:pt x="343" y="418"/>
                    </a:cubicBezTo>
                    <a:cubicBezTo>
                      <a:pt x="312" y="447"/>
                      <a:pt x="263" y="453"/>
                      <a:pt x="224" y="473"/>
                    </a:cubicBezTo>
                    <a:cubicBezTo>
                      <a:pt x="206" y="470"/>
                      <a:pt x="185" y="473"/>
                      <a:pt x="169" y="464"/>
                    </a:cubicBezTo>
                    <a:cubicBezTo>
                      <a:pt x="161" y="459"/>
                      <a:pt x="156" y="445"/>
                      <a:pt x="160" y="436"/>
                    </a:cubicBezTo>
                    <a:cubicBezTo>
                      <a:pt x="164" y="427"/>
                      <a:pt x="178" y="430"/>
                      <a:pt x="187" y="427"/>
                    </a:cubicBezTo>
                    <a:cubicBezTo>
                      <a:pt x="227" y="488"/>
                      <a:pt x="184" y="510"/>
                      <a:pt x="132" y="537"/>
                    </a:cubicBezTo>
                    <a:cubicBezTo>
                      <a:pt x="114" y="534"/>
                      <a:pt x="84" y="545"/>
                      <a:pt x="77" y="528"/>
                    </a:cubicBezTo>
                    <a:cubicBezTo>
                      <a:pt x="48" y="462"/>
                      <a:pt x="91" y="456"/>
                      <a:pt x="123" y="445"/>
                    </a:cubicBezTo>
                    <a:cubicBezTo>
                      <a:pt x="165" y="489"/>
                      <a:pt x="153" y="569"/>
                      <a:pt x="123" y="619"/>
                    </a:cubicBezTo>
                    <a:cubicBezTo>
                      <a:pt x="111" y="640"/>
                      <a:pt x="85" y="648"/>
                      <a:pt x="68" y="665"/>
                    </a:cubicBezTo>
                    <a:cubicBezTo>
                      <a:pt x="71" y="653"/>
                      <a:pt x="71" y="639"/>
                      <a:pt x="77" y="628"/>
                    </a:cubicBezTo>
                    <a:cubicBezTo>
                      <a:pt x="81" y="620"/>
                      <a:pt x="94" y="602"/>
                      <a:pt x="96" y="610"/>
                    </a:cubicBezTo>
                    <a:cubicBezTo>
                      <a:pt x="106" y="647"/>
                      <a:pt x="85" y="667"/>
                      <a:pt x="68" y="692"/>
                    </a:cubicBezTo>
                    <a:cubicBezTo>
                      <a:pt x="59" y="664"/>
                      <a:pt x="47" y="649"/>
                      <a:pt x="77" y="619"/>
                    </a:cubicBezTo>
                    <a:cubicBezTo>
                      <a:pt x="86" y="610"/>
                      <a:pt x="71" y="644"/>
                      <a:pt x="68" y="656"/>
                    </a:cubicBezTo>
                    <a:cubicBezTo>
                      <a:pt x="63" y="675"/>
                      <a:pt x="16" y="760"/>
                      <a:pt x="59" y="674"/>
                    </a:cubicBezTo>
                    <a:cubicBezTo>
                      <a:pt x="80" y="680"/>
                      <a:pt x="104" y="680"/>
                      <a:pt x="123" y="692"/>
                    </a:cubicBezTo>
                    <a:cubicBezTo>
                      <a:pt x="131" y="697"/>
                      <a:pt x="132" y="710"/>
                      <a:pt x="132" y="720"/>
                    </a:cubicBezTo>
                    <a:cubicBezTo>
                      <a:pt x="132" y="772"/>
                      <a:pt x="106" y="784"/>
                      <a:pt x="68" y="811"/>
                    </a:cubicBezTo>
                    <a:cubicBezTo>
                      <a:pt x="58" y="781"/>
                      <a:pt x="59" y="793"/>
                      <a:pt x="59" y="774"/>
                    </a:cubicBezTo>
                  </a:path>
                </a:pathLst>
              </a:custGeom>
              <a:noFill/>
              <a:ln w="38100" cmpd="sng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87"/>
              <p:cNvSpPr>
                <a:spLocks/>
              </p:cNvSpPr>
              <p:nvPr/>
            </p:nvSpPr>
            <p:spPr bwMode="auto">
              <a:xfrm>
                <a:off x="4581" y="2442"/>
                <a:ext cx="551" cy="293"/>
              </a:xfrm>
              <a:custGeom>
                <a:avLst/>
                <a:gdLst/>
                <a:ahLst/>
                <a:cxnLst>
                  <a:cxn ang="0">
                    <a:pos x="664" y="163"/>
                  </a:cxn>
                  <a:cxn ang="0">
                    <a:pos x="673" y="8"/>
                  </a:cxn>
                  <a:cxn ang="0">
                    <a:pos x="683" y="136"/>
                  </a:cxn>
                  <a:cxn ang="0">
                    <a:pos x="811" y="63"/>
                  </a:cxn>
                  <a:cxn ang="0">
                    <a:pos x="774" y="99"/>
                  </a:cxn>
                  <a:cxn ang="0">
                    <a:pos x="1003" y="99"/>
                  </a:cxn>
                  <a:cxn ang="0">
                    <a:pos x="865" y="81"/>
                  </a:cxn>
                  <a:cxn ang="0">
                    <a:pos x="1039" y="72"/>
                  </a:cxn>
                  <a:cxn ang="0">
                    <a:pos x="1076" y="154"/>
                  </a:cxn>
                  <a:cxn ang="0">
                    <a:pos x="1094" y="127"/>
                  </a:cxn>
                  <a:cxn ang="0">
                    <a:pos x="1277" y="301"/>
                  </a:cxn>
                  <a:cxn ang="0">
                    <a:pos x="1341" y="237"/>
                  </a:cxn>
                  <a:cxn ang="0">
                    <a:pos x="1359" y="319"/>
                  </a:cxn>
                  <a:cxn ang="0">
                    <a:pos x="1240" y="355"/>
                  </a:cxn>
                  <a:cxn ang="0">
                    <a:pos x="1460" y="337"/>
                  </a:cxn>
                  <a:cxn ang="0">
                    <a:pos x="1313" y="392"/>
                  </a:cxn>
                  <a:cxn ang="0">
                    <a:pos x="1505" y="474"/>
                  </a:cxn>
                  <a:cxn ang="0">
                    <a:pos x="1451" y="502"/>
                  </a:cxn>
                  <a:cxn ang="0">
                    <a:pos x="1441" y="557"/>
                  </a:cxn>
                  <a:cxn ang="0">
                    <a:pos x="1368" y="465"/>
                  </a:cxn>
                  <a:cxn ang="0">
                    <a:pos x="1176" y="310"/>
                  </a:cxn>
                  <a:cxn ang="0">
                    <a:pos x="1231" y="264"/>
                  </a:cxn>
                  <a:cxn ang="0">
                    <a:pos x="1067" y="163"/>
                  </a:cxn>
                  <a:cxn ang="0">
                    <a:pos x="1021" y="200"/>
                  </a:cxn>
                  <a:cxn ang="0">
                    <a:pos x="838" y="154"/>
                  </a:cxn>
                  <a:cxn ang="0">
                    <a:pos x="719" y="54"/>
                  </a:cxn>
                  <a:cxn ang="0">
                    <a:pos x="509" y="136"/>
                  </a:cxn>
                  <a:cxn ang="0">
                    <a:pos x="518" y="26"/>
                  </a:cxn>
                  <a:cxn ang="0">
                    <a:pos x="408" y="45"/>
                  </a:cxn>
                  <a:cxn ang="0">
                    <a:pos x="518" y="163"/>
                  </a:cxn>
                  <a:cxn ang="0">
                    <a:pos x="381" y="255"/>
                  </a:cxn>
                  <a:cxn ang="0">
                    <a:pos x="308" y="136"/>
                  </a:cxn>
                  <a:cxn ang="0">
                    <a:pos x="207" y="291"/>
                  </a:cxn>
                  <a:cxn ang="0">
                    <a:pos x="235" y="227"/>
                  </a:cxn>
                  <a:cxn ang="0">
                    <a:pos x="244" y="392"/>
                  </a:cxn>
                  <a:cxn ang="0">
                    <a:pos x="88" y="401"/>
                  </a:cxn>
                  <a:cxn ang="0">
                    <a:pos x="244" y="365"/>
                  </a:cxn>
                  <a:cxn ang="0">
                    <a:pos x="180" y="529"/>
                  </a:cxn>
                  <a:cxn ang="0">
                    <a:pos x="161" y="474"/>
                  </a:cxn>
                  <a:cxn ang="0">
                    <a:pos x="61" y="621"/>
                  </a:cxn>
                  <a:cxn ang="0">
                    <a:pos x="79" y="547"/>
                  </a:cxn>
                  <a:cxn ang="0">
                    <a:pos x="88" y="666"/>
                  </a:cxn>
                  <a:cxn ang="0">
                    <a:pos x="33" y="602"/>
                  </a:cxn>
                  <a:cxn ang="0">
                    <a:pos x="15" y="712"/>
                  </a:cxn>
                </a:cxnLst>
                <a:rect l="0" t="0" r="r" b="b"/>
                <a:pathLst>
                  <a:path w="1505" h="813">
                    <a:moveTo>
                      <a:pt x="637" y="54"/>
                    </a:moveTo>
                    <a:cubicBezTo>
                      <a:pt x="687" y="88"/>
                      <a:pt x="674" y="106"/>
                      <a:pt x="664" y="163"/>
                    </a:cubicBezTo>
                    <a:cubicBezTo>
                      <a:pt x="615" y="153"/>
                      <a:pt x="597" y="147"/>
                      <a:pt x="582" y="99"/>
                    </a:cubicBezTo>
                    <a:cubicBezTo>
                      <a:pt x="606" y="4"/>
                      <a:pt x="588" y="25"/>
                      <a:pt x="673" y="8"/>
                    </a:cubicBezTo>
                    <a:cubicBezTo>
                      <a:pt x="694" y="11"/>
                      <a:pt x="724" y="0"/>
                      <a:pt x="737" y="17"/>
                    </a:cubicBezTo>
                    <a:cubicBezTo>
                      <a:pt x="765" y="55"/>
                      <a:pt x="704" y="115"/>
                      <a:pt x="683" y="136"/>
                    </a:cubicBezTo>
                    <a:cubicBezTo>
                      <a:pt x="628" y="125"/>
                      <a:pt x="594" y="102"/>
                      <a:pt x="555" y="63"/>
                    </a:cubicBezTo>
                    <a:cubicBezTo>
                      <a:pt x="629" y="5"/>
                      <a:pt x="731" y="12"/>
                      <a:pt x="811" y="63"/>
                    </a:cubicBezTo>
                    <a:cubicBezTo>
                      <a:pt x="837" y="103"/>
                      <a:pt x="842" y="120"/>
                      <a:pt x="792" y="136"/>
                    </a:cubicBezTo>
                    <a:cubicBezTo>
                      <a:pt x="786" y="124"/>
                      <a:pt x="772" y="113"/>
                      <a:pt x="774" y="99"/>
                    </a:cubicBezTo>
                    <a:cubicBezTo>
                      <a:pt x="778" y="67"/>
                      <a:pt x="816" y="56"/>
                      <a:pt x="838" y="45"/>
                    </a:cubicBezTo>
                    <a:cubicBezTo>
                      <a:pt x="857" y="48"/>
                      <a:pt x="986" y="40"/>
                      <a:pt x="1003" y="99"/>
                    </a:cubicBezTo>
                    <a:cubicBezTo>
                      <a:pt x="1019" y="154"/>
                      <a:pt x="996" y="153"/>
                      <a:pt x="966" y="163"/>
                    </a:cubicBezTo>
                    <a:cubicBezTo>
                      <a:pt x="901" y="145"/>
                      <a:pt x="882" y="145"/>
                      <a:pt x="865" y="81"/>
                    </a:cubicBezTo>
                    <a:cubicBezTo>
                      <a:pt x="903" y="27"/>
                      <a:pt x="950" y="47"/>
                      <a:pt x="1012" y="54"/>
                    </a:cubicBezTo>
                    <a:cubicBezTo>
                      <a:pt x="1021" y="60"/>
                      <a:pt x="1031" y="65"/>
                      <a:pt x="1039" y="72"/>
                    </a:cubicBezTo>
                    <a:cubicBezTo>
                      <a:pt x="1055" y="86"/>
                      <a:pt x="1085" y="118"/>
                      <a:pt x="1085" y="118"/>
                    </a:cubicBezTo>
                    <a:cubicBezTo>
                      <a:pt x="1082" y="130"/>
                      <a:pt x="1088" y="149"/>
                      <a:pt x="1076" y="154"/>
                    </a:cubicBezTo>
                    <a:cubicBezTo>
                      <a:pt x="1063" y="159"/>
                      <a:pt x="1031" y="147"/>
                      <a:pt x="1039" y="136"/>
                    </a:cubicBezTo>
                    <a:cubicBezTo>
                      <a:pt x="1049" y="121"/>
                      <a:pt x="1076" y="130"/>
                      <a:pt x="1094" y="127"/>
                    </a:cubicBezTo>
                    <a:cubicBezTo>
                      <a:pt x="1202" y="138"/>
                      <a:pt x="1212" y="145"/>
                      <a:pt x="1295" y="200"/>
                    </a:cubicBezTo>
                    <a:cubicBezTo>
                      <a:pt x="1316" y="244"/>
                      <a:pt x="1336" y="279"/>
                      <a:pt x="1277" y="301"/>
                    </a:cubicBezTo>
                    <a:cubicBezTo>
                      <a:pt x="1225" y="287"/>
                      <a:pt x="1207" y="278"/>
                      <a:pt x="1240" y="227"/>
                    </a:cubicBezTo>
                    <a:cubicBezTo>
                      <a:pt x="1274" y="230"/>
                      <a:pt x="1308" y="230"/>
                      <a:pt x="1341" y="237"/>
                    </a:cubicBezTo>
                    <a:cubicBezTo>
                      <a:pt x="1352" y="239"/>
                      <a:pt x="1366" y="244"/>
                      <a:pt x="1368" y="255"/>
                    </a:cubicBezTo>
                    <a:cubicBezTo>
                      <a:pt x="1373" y="276"/>
                      <a:pt x="1371" y="301"/>
                      <a:pt x="1359" y="319"/>
                    </a:cubicBezTo>
                    <a:cubicBezTo>
                      <a:pt x="1344" y="341"/>
                      <a:pt x="1295" y="365"/>
                      <a:pt x="1295" y="365"/>
                    </a:cubicBezTo>
                    <a:cubicBezTo>
                      <a:pt x="1277" y="362"/>
                      <a:pt x="1249" y="371"/>
                      <a:pt x="1240" y="355"/>
                    </a:cubicBezTo>
                    <a:cubicBezTo>
                      <a:pt x="1220" y="320"/>
                      <a:pt x="1268" y="295"/>
                      <a:pt x="1286" y="282"/>
                    </a:cubicBezTo>
                    <a:cubicBezTo>
                      <a:pt x="1385" y="297"/>
                      <a:pt x="1403" y="283"/>
                      <a:pt x="1460" y="337"/>
                    </a:cubicBezTo>
                    <a:cubicBezTo>
                      <a:pt x="1482" y="381"/>
                      <a:pt x="1502" y="418"/>
                      <a:pt x="1441" y="438"/>
                    </a:cubicBezTo>
                    <a:cubicBezTo>
                      <a:pt x="1344" y="426"/>
                      <a:pt x="1384" y="427"/>
                      <a:pt x="1313" y="392"/>
                    </a:cubicBezTo>
                    <a:cubicBezTo>
                      <a:pt x="1289" y="321"/>
                      <a:pt x="1383" y="366"/>
                      <a:pt x="1423" y="374"/>
                    </a:cubicBezTo>
                    <a:cubicBezTo>
                      <a:pt x="1462" y="399"/>
                      <a:pt x="1490" y="429"/>
                      <a:pt x="1505" y="474"/>
                    </a:cubicBezTo>
                    <a:cubicBezTo>
                      <a:pt x="1496" y="509"/>
                      <a:pt x="1489" y="574"/>
                      <a:pt x="1441" y="529"/>
                    </a:cubicBezTo>
                    <a:cubicBezTo>
                      <a:pt x="1444" y="520"/>
                      <a:pt x="1441" y="502"/>
                      <a:pt x="1451" y="502"/>
                    </a:cubicBezTo>
                    <a:cubicBezTo>
                      <a:pt x="1460" y="502"/>
                      <a:pt x="1462" y="520"/>
                      <a:pt x="1460" y="529"/>
                    </a:cubicBezTo>
                    <a:cubicBezTo>
                      <a:pt x="1458" y="540"/>
                      <a:pt x="1447" y="548"/>
                      <a:pt x="1441" y="557"/>
                    </a:cubicBezTo>
                    <a:cubicBezTo>
                      <a:pt x="1432" y="551"/>
                      <a:pt x="1421" y="547"/>
                      <a:pt x="1414" y="538"/>
                    </a:cubicBezTo>
                    <a:cubicBezTo>
                      <a:pt x="1396" y="515"/>
                      <a:pt x="1388" y="485"/>
                      <a:pt x="1368" y="465"/>
                    </a:cubicBezTo>
                    <a:cubicBezTo>
                      <a:pt x="1347" y="444"/>
                      <a:pt x="1325" y="422"/>
                      <a:pt x="1304" y="401"/>
                    </a:cubicBezTo>
                    <a:cubicBezTo>
                      <a:pt x="1265" y="362"/>
                      <a:pt x="1216" y="348"/>
                      <a:pt x="1176" y="310"/>
                    </a:cubicBezTo>
                    <a:cubicBezTo>
                      <a:pt x="1190" y="268"/>
                      <a:pt x="1200" y="257"/>
                      <a:pt x="1240" y="237"/>
                    </a:cubicBezTo>
                    <a:cubicBezTo>
                      <a:pt x="1185" y="222"/>
                      <a:pt x="1207" y="228"/>
                      <a:pt x="1231" y="264"/>
                    </a:cubicBezTo>
                    <a:cubicBezTo>
                      <a:pt x="1181" y="281"/>
                      <a:pt x="1139" y="259"/>
                      <a:pt x="1094" y="237"/>
                    </a:cubicBezTo>
                    <a:cubicBezTo>
                      <a:pt x="1073" y="215"/>
                      <a:pt x="1037" y="200"/>
                      <a:pt x="1067" y="163"/>
                    </a:cubicBezTo>
                    <a:cubicBezTo>
                      <a:pt x="1073" y="156"/>
                      <a:pt x="1085" y="157"/>
                      <a:pt x="1094" y="154"/>
                    </a:cubicBezTo>
                    <a:cubicBezTo>
                      <a:pt x="1171" y="180"/>
                      <a:pt x="1046" y="192"/>
                      <a:pt x="1021" y="200"/>
                    </a:cubicBezTo>
                    <a:cubicBezTo>
                      <a:pt x="945" y="181"/>
                      <a:pt x="937" y="187"/>
                      <a:pt x="920" y="118"/>
                    </a:cubicBezTo>
                    <a:cubicBezTo>
                      <a:pt x="891" y="128"/>
                      <a:pt x="867" y="144"/>
                      <a:pt x="838" y="154"/>
                    </a:cubicBezTo>
                    <a:cubicBezTo>
                      <a:pt x="775" y="199"/>
                      <a:pt x="690" y="188"/>
                      <a:pt x="655" y="118"/>
                    </a:cubicBezTo>
                    <a:cubicBezTo>
                      <a:pt x="667" y="67"/>
                      <a:pt x="671" y="70"/>
                      <a:pt x="719" y="54"/>
                    </a:cubicBezTo>
                    <a:cubicBezTo>
                      <a:pt x="713" y="78"/>
                      <a:pt x="718" y="108"/>
                      <a:pt x="701" y="127"/>
                    </a:cubicBezTo>
                    <a:cubicBezTo>
                      <a:pt x="670" y="162"/>
                      <a:pt x="517" y="137"/>
                      <a:pt x="509" y="136"/>
                    </a:cubicBezTo>
                    <a:cubicBezTo>
                      <a:pt x="497" y="124"/>
                      <a:pt x="475" y="116"/>
                      <a:pt x="472" y="99"/>
                    </a:cubicBezTo>
                    <a:cubicBezTo>
                      <a:pt x="461" y="37"/>
                      <a:pt x="484" y="37"/>
                      <a:pt x="518" y="26"/>
                    </a:cubicBezTo>
                    <a:cubicBezTo>
                      <a:pt x="565" y="100"/>
                      <a:pt x="538" y="153"/>
                      <a:pt x="463" y="173"/>
                    </a:cubicBezTo>
                    <a:cubicBezTo>
                      <a:pt x="370" y="135"/>
                      <a:pt x="385" y="159"/>
                      <a:pt x="408" y="45"/>
                    </a:cubicBezTo>
                    <a:cubicBezTo>
                      <a:pt x="495" y="52"/>
                      <a:pt x="528" y="33"/>
                      <a:pt x="555" y="109"/>
                    </a:cubicBezTo>
                    <a:cubicBezTo>
                      <a:pt x="534" y="204"/>
                      <a:pt x="565" y="124"/>
                      <a:pt x="518" y="163"/>
                    </a:cubicBezTo>
                    <a:cubicBezTo>
                      <a:pt x="509" y="170"/>
                      <a:pt x="507" y="183"/>
                      <a:pt x="500" y="191"/>
                    </a:cubicBezTo>
                    <a:cubicBezTo>
                      <a:pt x="464" y="233"/>
                      <a:pt x="434" y="245"/>
                      <a:pt x="381" y="255"/>
                    </a:cubicBezTo>
                    <a:cubicBezTo>
                      <a:pt x="350" y="252"/>
                      <a:pt x="319" y="254"/>
                      <a:pt x="289" y="246"/>
                    </a:cubicBezTo>
                    <a:cubicBezTo>
                      <a:pt x="253" y="237"/>
                      <a:pt x="249" y="155"/>
                      <a:pt x="308" y="136"/>
                    </a:cubicBezTo>
                    <a:cubicBezTo>
                      <a:pt x="350" y="222"/>
                      <a:pt x="314" y="254"/>
                      <a:pt x="253" y="301"/>
                    </a:cubicBezTo>
                    <a:cubicBezTo>
                      <a:pt x="238" y="298"/>
                      <a:pt x="220" y="300"/>
                      <a:pt x="207" y="291"/>
                    </a:cubicBezTo>
                    <a:cubicBezTo>
                      <a:pt x="193" y="281"/>
                      <a:pt x="197" y="247"/>
                      <a:pt x="207" y="237"/>
                    </a:cubicBezTo>
                    <a:cubicBezTo>
                      <a:pt x="214" y="230"/>
                      <a:pt x="226" y="230"/>
                      <a:pt x="235" y="227"/>
                    </a:cubicBezTo>
                    <a:cubicBezTo>
                      <a:pt x="253" y="233"/>
                      <a:pt x="275" y="234"/>
                      <a:pt x="289" y="246"/>
                    </a:cubicBezTo>
                    <a:cubicBezTo>
                      <a:pt x="326" y="278"/>
                      <a:pt x="273" y="369"/>
                      <a:pt x="244" y="392"/>
                    </a:cubicBezTo>
                    <a:cubicBezTo>
                      <a:pt x="223" y="408"/>
                      <a:pt x="178" y="411"/>
                      <a:pt x="152" y="419"/>
                    </a:cubicBezTo>
                    <a:cubicBezTo>
                      <a:pt x="131" y="413"/>
                      <a:pt x="101" y="419"/>
                      <a:pt x="88" y="401"/>
                    </a:cubicBezTo>
                    <a:cubicBezTo>
                      <a:pt x="78" y="387"/>
                      <a:pt x="91" y="359"/>
                      <a:pt x="107" y="355"/>
                    </a:cubicBezTo>
                    <a:cubicBezTo>
                      <a:pt x="152" y="345"/>
                      <a:pt x="198" y="362"/>
                      <a:pt x="244" y="365"/>
                    </a:cubicBezTo>
                    <a:cubicBezTo>
                      <a:pt x="253" y="379"/>
                      <a:pt x="271" y="400"/>
                      <a:pt x="271" y="419"/>
                    </a:cubicBezTo>
                    <a:cubicBezTo>
                      <a:pt x="271" y="472"/>
                      <a:pt x="217" y="501"/>
                      <a:pt x="180" y="529"/>
                    </a:cubicBezTo>
                    <a:cubicBezTo>
                      <a:pt x="168" y="523"/>
                      <a:pt x="147" y="524"/>
                      <a:pt x="143" y="511"/>
                    </a:cubicBezTo>
                    <a:cubicBezTo>
                      <a:pt x="139" y="498"/>
                      <a:pt x="148" y="478"/>
                      <a:pt x="161" y="474"/>
                    </a:cubicBezTo>
                    <a:cubicBezTo>
                      <a:pt x="170" y="471"/>
                      <a:pt x="168" y="493"/>
                      <a:pt x="171" y="502"/>
                    </a:cubicBezTo>
                    <a:cubicBezTo>
                      <a:pt x="147" y="548"/>
                      <a:pt x="111" y="602"/>
                      <a:pt x="61" y="621"/>
                    </a:cubicBezTo>
                    <a:cubicBezTo>
                      <a:pt x="49" y="608"/>
                      <a:pt x="24" y="601"/>
                      <a:pt x="24" y="584"/>
                    </a:cubicBezTo>
                    <a:cubicBezTo>
                      <a:pt x="24" y="554"/>
                      <a:pt x="62" y="552"/>
                      <a:pt x="79" y="547"/>
                    </a:cubicBezTo>
                    <a:cubicBezTo>
                      <a:pt x="100" y="550"/>
                      <a:pt x="124" y="546"/>
                      <a:pt x="143" y="557"/>
                    </a:cubicBezTo>
                    <a:cubicBezTo>
                      <a:pt x="209" y="594"/>
                      <a:pt x="112" y="654"/>
                      <a:pt x="88" y="666"/>
                    </a:cubicBezTo>
                    <a:cubicBezTo>
                      <a:pt x="67" y="663"/>
                      <a:pt x="43" y="667"/>
                      <a:pt x="24" y="657"/>
                    </a:cubicBezTo>
                    <a:cubicBezTo>
                      <a:pt x="0" y="645"/>
                      <a:pt x="24" y="608"/>
                      <a:pt x="33" y="602"/>
                    </a:cubicBezTo>
                    <a:cubicBezTo>
                      <a:pt x="44" y="595"/>
                      <a:pt x="58" y="596"/>
                      <a:pt x="70" y="593"/>
                    </a:cubicBezTo>
                    <a:cubicBezTo>
                      <a:pt x="155" y="649"/>
                      <a:pt x="15" y="654"/>
                      <a:pt x="15" y="712"/>
                    </a:cubicBezTo>
                    <a:cubicBezTo>
                      <a:pt x="15" y="746"/>
                      <a:pt x="15" y="779"/>
                      <a:pt x="15" y="813"/>
                    </a:cubicBezTo>
                  </a:path>
                </a:pathLst>
              </a:custGeom>
              <a:solidFill>
                <a:srgbClr val="663300"/>
              </a:solidFill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88"/>
              <p:cNvSpPr>
                <a:spLocks/>
              </p:cNvSpPr>
              <p:nvPr/>
            </p:nvSpPr>
            <p:spPr bwMode="auto">
              <a:xfrm>
                <a:off x="4853" y="2822"/>
                <a:ext cx="36" cy="22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528"/>
                  </a:cxn>
                  <a:cxn ang="0">
                    <a:pos x="48" y="624"/>
                  </a:cxn>
                  <a:cxn ang="0">
                    <a:pos x="96" y="528"/>
                  </a:cxn>
                  <a:cxn ang="0">
                    <a:pos x="48" y="0"/>
                  </a:cxn>
                </a:cxnLst>
                <a:rect l="0" t="0" r="r" b="b"/>
                <a:pathLst>
                  <a:path w="96" h="624">
                    <a:moveTo>
                      <a:pt x="48" y="0"/>
                    </a:moveTo>
                    <a:lnTo>
                      <a:pt x="0" y="528"/>
                    </a:lnTo>
                    <a:lnTo>
                      <a:pt x="48" y="624"/>
                    </a:lnTo>
                    <a:lnTo>
                      <a:pt x="96" y="52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9"/>
              <p:cNvSpPr>
                <a:spLocks/>
              </p:cNvSpPr>
              <p:nvPr/>
            </p:nvSpPr>
            <p:spPr bwMode="auto">
              <a:xfrm>
                <a:off x="4771" y="2653"/>
                <a:ext cx="148" cy="7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2" y="44"/>
                  </a:cxn>
                  <a:cxn ang="0">
                    <a:pos x="110" y="53"/>
                  </a:cxn>
                  <a:cxn ang="0">
                    <a:pos x="73" y="89"/>
                  </a:cxn>
                  <a:cxn ang="0">
                    <a:pos x="91" y="53"/>
                  </a:cxn>
                  <a:cxn ang="0">
                    <a:pos x="101" y="80"/>
                  </a:cxn>
                  <a:cxn ang="0">
                    <a:pos x="91" y="117"/>
                  </a:cxn>
                  <a:cxn ang="0">
                    <a:pos x="82" y="89"/>
                  </a:cxn>
                  <a:cxn ang="0">
                    <a:pos x="101" y="62"/>
                  </a:cxn>
                  <a:cxn ang="0">
                    <a:pos x="146" y="71"/>
                  </a:cxn>
                  <a:cxn ang="0">
                    <a:pos x="128" y="135"/>
                  </a:cxn>
                  <a:cxn ang="0">
                    <a:pos x="192" y="99"/>
                  </a:cxn>
                  <a:cxn ang="0">
                    <a:pos x="183" y="144"/>
                  </a:cxn>
                  <a:cxn ang="0">
                    <a:pos x="174" y="117"/>
                  </a:cxn>
                  <a:cxn ang="0">
                    <a:pos x="201" y="99"/>
                  </a:cxn>
                  <a:cxn ang="0">
                    <a:pos x="265" y="99"/>
                  </a:cxn>
                  <a:cxn ang="0">
                    <a:pos x="274" y="126"/>
                  </a:cxn>
                  <a:cxn ang="0">
                    <a:pos x="256" y="99"/>
                  </a:cxn>
                  <a:cxn ang="0">
                    <a:pos x="293" y="108"/>
                  </a:cxn>
                  <a:cxn ang="0">
                    <a:pos x="274" y="126"/>
                  </a:cxn>
                  <a:cxn ang="0">
                    <a:pos x="229" y="80"/>
                  </a:cxn>
                  <a:cxn ang="0">
                    <a:pos x="265" y="71"/>
                  </a:cxn>
                  <a:cxn ang="0">
                    <a:pos x="283" y="99"/>
                  </a:cxn>
                  <a:cxn ang="0">
                    <a:pos x="256" y="108"/>
                  </a:cxn>
                  <a:cxn ang="0">
                    <a:pos x="265" y="71"/>
                  </a:cxn>
                  <a:cxn ang="0">
                    <a:pos x="320" y="135"/>
                  </a:cxn>
                  <a:cxn ang="0">
                    <a:pos x="293" y="117"/>
                  </a:cxn>
                  <a:cxn ang="0">
                    <a:pos x="329" y="99"/>
                  </a:cxn>
                  <a:cxn ang="0">
                    <a:pos x="320" y="135"/>
                  </a:cxn>
                  <a:cxn ang="0">
                    <a:pos x="293" y="126"/>
                  </a:cxn>
                  <a:cxn ang="0">
                    <a:pos x="302" y="99"/>
                  </a:cxn>
                  <a:cxn ang="0">
                    <a:pos x="329" y="108"/>
                  </a:cxn>
                  <a:cxn ang="0">
                    <a:pos x="320" y="144"/>
                  </a:cxn>
                  <a:cxn ang="0">
                    <a:pos x="302" y="108"/>
                  </a:cxn>
                  <a:cxn ang="0">
                    <a:pos x="366" y="80"/>
                  </a:cxn>
                  <a:cxn ang="0">
                    <a:pos x="357" y="144"/>
                  </a:cxn>
                  <a:cxn ang="0">
                    <a:pos x="347" y="71"/>
                  </a:cxn>
                  <a:cxn ang="0">
                    <a:pos x="357" y="99"/>
                  </a:cxn>
                  <a:cxn ang="0">
                    <a:pos x="338" y="80"/>
                  </a:cxn>
                  <a:cxn ang="0">
                    <a:pos x="384" y="99"/>
                  </a:cxn>
                  <a:cxn ang="0">
                    <a:pos x="366" y="80"/>
                  </a:cxn>
                  <a:cxn ang="0">
                    <a:pos x="402" y="89"/>
                  </a:cxn>
                  <a:cxn ang="0">
                    <a:pos x="393" y="126"/>
                  </a:cxn>
                  <a:cxn ang="0">
                    <a:pos x="384" y="89"/>
                  </a:cxn>
                  <a:cxn ang="0">
                    <a:pos x="393" y="108"/>
                  </a:cxn>
                </a:cxnLst>
                <a:rect l="0" t="0" r="r" b="b"/>
                <a:pathLst>
                  <a:path w="406" h="209">
                    <a:moveTo>
                      <a:pt x="0" y="44"/>
                    </a:moveTo>
                    <a:cubicBezTo>
                      <a:pt x="64" y="55"/>
                      <a:pt x="37" y="59"/>
                      <a:pt x="82" y="44"/>
                    </a:cubicBezTo>
                    <a:cubicBezTo>
                      <a:pt x="91" y="47"/>
                      <a:pt x="105" y="44"/>
                      <a:pt x="110" y="53"/>
                    </a:cubicBezTo>
                    <a:cubicBezTo>
                      <a:pt x="125" y="81"/>
                      <a:pt x="82" y="86"/>
                      <a:pt x="73" y="89"/>
                    </a:cubicBezTo>
                    <a:cubicBezTo>
                      <a:pt x="73" y="88"/>
                      <a:pt x="43" y="30"/>
                      <a:pt x="91" y="53"/>
                    </a:cubicBezTo>
                    <a:cubicBezTo>
                      <a:pt x="100" y="57"/>
                      <a:pt x="98" y="71"/>
                      <a:pt x="101" y="80"/>
                    </a:cubicBezTo>
                    <a:cubicBezTo>
                      <a:pt x="98" y="92"/>
                      <a:pt x="103" y="112"/>
                      <a:pt x="91" y="117"/>
                    </a:cubicBezTo>
                    <a:cubicBezTo>
                      <a:pt x="82" y="121"/>
                      <a:pt x="80" y="99"/>
                      <a:pt x="82" y="89"/>
                    </a:cubicBezTo>
                    <a:cubicBezTo>
                      <a:pt x="84" y="78"/>
                      <a:pt x="95" y="71"/>
                      <a:pt x="101" y="62"/>
                    </a:cubicBezTo>
                    <a:cubicBezTo>
                      <a:pt x="116" y="65"/>
                      <a:pt x="136" y="59"/>
                      <a:pt x="146" y="71"/>
                    </a:cubicBezTo>
                    <a:cubicBezTo>
                      <a:pt x="191" y="124"/>
                      <a:pt x="155" y="126"/>
                      <a:pt x="128" y="135"/>
                    </a:cubicBezTo>
                    <a:cubicBezTo>
                      <a:pt x="150" y="69"/>
                      <a:pt x="86" y="68"/>
                      <a:pt x="192" y="99"/>
                    </a:cubicBezTo>
                    <a:cubicBezTo>
                      <a:pt x="194" y="103"/>
                      <a:pt x="244" y="209"/>
                      <a:pt x="183" y="144"/>
                    </a:cubicBezTo>
                    <a:cubicBezTo>
                      <a:pt x="180" y="135"/>
                      <a:pt x="170" y="126"/>
                      <a:pt x="174" y="117"/>
                    </a:cubicBezTo>
                    <a:cubicBezTo>
                      <a:pt x="178" y="107"/>
                      <a:pt x="201" y="99"/>
                      <a:pt x="201" y="99"/>
                    </a:cubicBezTo>
                    <a:cubicBezTo>
                      <a:pt x="221" y="94"/>
                      <a:pt x="246" y="79"/>
                      <a:pt x="265" y="99"/>
                    </a:cubicBezTo>
                    <a:cubicBezTo>
                      <a:pt x="272" y="106"/>
                      <a:pt x="283" y="126"/>
                      <a:pt x="274" y="126"/>
                    </a:cubicBezTo>
                    <a:cubicBezTo>
                      <a:pt x="263" y="126"/>
                      <a:pt x="262" y="108"/>
                      <a:pt x="256" y="99"/>
                    </a:cubicBezTo>
                    <a:cubicBezTo>
                      <a:pt x="263" y="91"/>
                      <a:pt x="293" y="48"/>
                      <a:pt x="293" y="108"/>
                    </a:cubicBezTo>
                    <a:cubicBezTo>
                      <a:pt x="293" y="117"/>
                      <a:pt x="280" y="120"/>
                      <a:pt x="274" y="126"/>
                    </a:cubicBezTo>
                    <a:cubicBezTo>
                      <a:pt x="269" y="122"/>
                      <a:pt x="221" y="96"/>
                      <a:pt x="229" y="80"/>
                    </a:cubicBezTo>
                    <a:cubicBezTo>
                      <a:pt x="234" y="69"/>
                      <a:pt x="253" y="74"/>
                      <a:pt x="265" y="71"/>
                    </a:cubicBezTo>
                    <a:cubicBezTo>
                      <a:pt x="271" y="80"/>
                      <a:pt x="286" y="88"/>
                      <a:pt x="283" y="99"/>
                    </a:cubicBezTo>
                    <a:cubicBezTo>
                      <a:pt x="281" y="108"/>
                      <a:pt x="261" y="116"/>
                      <a:pt x="256" y="108"/>
                    </a:cubicBezTo>
                    <a:cubicBezTo>
                      <a:pt x="249" y="97"/>
                      <a:pt x="262" y="83"/>
                      <a:pt x="265" y="71"/>
                    </a:cubicBezTo>
                    <a:cubicBezTo>
                      <a:pt x="306" y="91"/>
                      <a:pt x="336" y="87"/>
                      <a:pt x="320" y="135"/>
                    </a:cubicBezTo>
                    <a:cubicBezTo>
                      <a:pt x="311" y="129"/>
                      <a:pt x="297" y="127"/>
                      <a:pt x="293" y="117"/>
                    </a:cubicBezTo>
                    <a:cubicBezTo>
                      <a:pt x="274" y="68"/>
                      <a:pt x="323" y="97"/>
                      <a:pt x="329" y="99"/>
                    </a:cubicBezTo>
                    <a:cubicBezTo>
                      <a:pt x="326" y="111"/>
                      <a:pt x="330" y="128"/>
                      <a:pt x="320" y="135"/>
                    </a:cubicBezTo>
                    <a:cubicBezTo>
                      <a:pt x="312" y="141"/>
                      <a:pt x="297" y="134"/>
                      <a:pt x="293" y="126"/>
                    </a:cubicBezTo>
                    <a:cubicBezTo>
                      <a:pt x="289" y="118"/>
                      <a:pt x="299" y="108"/>
                      <a:pt x="302" y="99"/>
                    </a:cubicBezTo>
                    <a:cubicBezTo>
                      <a:pt x="311" y="102"/>
                      <a:pt x="325" y="99"/>
                      <a:pt x="329" y="108"/>
                    </a:cubicBezTo>
                    <a:cubicBezTo>
                      <a:pt x="334" y="119"/>
                      <a:pt x="332" y="144"/>
                      <a:pt x="320" y="144"/>
                    </a:cubicBezTo>
                    <a:cubicBezTo>
                      <a:pt x="307" y="144"/>
                      <a:pt x="308" y="120"/>
                      <a:pt x="302" y="108"/>
                    </a:cubicBezTo>
                    <a:cubicBezTo>
                      <a:pt x="304" y="100"/>
                      <a:pt x="315" y="0"/>
                      <a:pt x="366" y="80"/>
                    </a:cubicBezTo>
                    <a:cubicBezTo>
                      <a:pt x="377" y="98"/>
                      <a:pt x="360" y="123"/>
                      <a:pt x="357" y="144"/>
                    </a:cubicBezTo>
                    <a:cubicBezTo>
                      <a:pt x="334" y="122"/>
                      <a:pt x="316" y="115"/>
                      <a:pt x="347" y="71"/>
                    </a:cubicBezTo>
                    <a:cubicBezTo>
                      <a:pt x="353" y="63"/>
                      <a:pt x="364" y="92"/>
                      <a:pt x="357" y="99"/>
                    </a:cubicBezTo>
                    <a:cubicBezTo>
                      <a:pt x="351" y="105"/>
                      <a:pt x="344" y="86"/>
                      <a:pt x="338" y="80"/>
                    </a:cubicBezTo>
                    <a:cubicBezTo>
                      <a:pt x="356" y="74"/>
                      <a:pt x="384" y="55"/>
                      <a:pt x="384" y="99"/>
                    </a:cubicBezTo>
                    <a:cubicBezTo>
                      <a:pt x="384" y="108"/>
                      <a:pt x="358" y="84"/>
                      <a:pt x="366" y="80"/>
                    </a:cubicBezTo>
                    <a:cubicBezTo>
                      <a:pt x="377" y="74"/>
                      <a:pt x="390" y="86"/>
                      <a:pt x="402" y="89"/>
                    </a:cubicBezTo>
                    <a:cubicBezTo>
                      <a:pt x="399" y="101"/>
                      <a:pt x="406" y="126"/>
                      <a:pt x="393" y="126"/>
                    </a:cubicBezTo>
                    <a:cubicBezTo>
                      <a:pt x="380" y="126"/>
                      <a:pt x="384" y="102"/>
                      <a:pt x="384" y="89"/>
                    </a:cubicBezTo>
                    <a:cubicBezTo>
                      <a:pt x="384" y="82"/>
                      <a:pt x="390" y="102"/>
                      <a:pt x="393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0"/>
              <p:cNvSpPr>
                <a:spLocks/>
              </p:cNvSpPr>
              <p:nvPr/>
            </p:nvSpPr>
            <p:spPr bwMode="auto">
              <a:xfrm>
                <a:off x="4799" y="2657"/>
                <a:ext cx="142" cy="59"/>
              </a:xfrm>
              <a:custGeom>
                <a:avLst/>
                <a:gdLst/>
                <a:ahLst/>
                <a:cxnLst>
                  <a:cxn ang="0">
                    <a:pos x="389" y="70"/>
                  </a:cxn>
                  <a:cxn ang="0">
                    <a:pos x="362" y="79"/>
                  </a:cxn>
                  <a:cxn ang="0">
                    <a:pos x="353" y="52"/>
                  </a:cxn>
                  <a:cxn ang="0">
                    <a:pos x="362" y="25"/>
                  </a:cxn>
                  <a:cxn ang="0">
                    <a:pos x="353" y="79"/>
                  </a:cxn>
                  <a:cxn ang="0">
                    <a:pos x="325" y="98"/>
                  </a:cxn>
                  <a:cxn ang="0">
                    <a:pos x="316" y="70"/>
                  </a:cxn>
                  <a:cxn ang="0">
                    <a:pos x="289" y="79"/>
                  </a:cxn>
                  <a:cxn ang="0">
                    <a:pos x="270" y="79"/>
                  </a:cxn>
                  <a:cxn ang="0">
                    <a:pos x="252" y="98"/>
                  </a:cxn>
                  <a:cxn ang="0">
                    <a:pos x="243" y="70"/>
                  </a:cxn>
                  <a:cxn ang="0">
                    <a:pos x="234" y="107"/>
                  </a:cxn>
                  <a:cxn ang="0">
                    <a:pos x="206" y="98"/>
                  </a:cxn>
                  <a:cxn ang="0">
                    <a:pos x="188" y="79"/>
                  </a:cxn>
                  <a:cxn ang="0">
                    <a:pos x="142" y="125"/>
                  </a:cxn>
                  <a:cxn ang="0">
                    <a:pos x="133" y="98"/>
                  </a:cxn>
                  <a:cxn ang="0">
                    <a:pos x="124" y="125"/>
                  </a:cxn>
                  <a:cxn ang="0">
                    <a:pos x="97" y="153"/>
                  </a:cxn>
                  <a:cxn ang="0">
                    <a:pos x="97" y="125"/>
                  </a:cxn>
                  <a:cxn ang="0">
                    <a:pos x="69" y="116"/>
                  </a:cxn>
                  <a:cxn ang="0">
                    <a:pos x="42" y="98"/>
                  </a:cxn>
                  <a:cxn ang="0">
                    <a:pos x="5" y="89"/>
                  </a:cxn>
                  <a:cxn ang="0">
                    <a:pos x="24" y="61"/>
                  </a:cxn>
                  <a:cxn ang="0">
                    <a:pos x="42" y="70"/>
                  </a:cxn>
                  <a:cxn ang="0">
                    <a:pos x="69" y="61"/>
                  </a:cxn>
                  <a:cxn ang="0">
                    <a:pos x="88" y="89"/>
                  </a:cxn>
                  <a:cxn ang="0">
                    <a:pos x="124" y="98"/>
                  </a:cxn>
                  <a:cxn ang="0">
                    <a:pos x="152" y="61"/>
                  </a:cxn>
                  <a:cxn ang="0">
                    <a:pos x="161" y="89"/>
                  </a:cxn>
                  <a:cxn ang="0">
                    <a:pos x="197" y="143"/>
                  </a:cxn>
                  <a:cxn ang="0">
                    <a:pos x="234" y="70"/>
                  </a:cxn>
                  <a:cxn ang="0">
                    <a:pos x="243" y="43"/>
                  </a:cxn>
                  <a:cxn ang="0">
                    <a:pos x="252" y="89"/>
                  </a:cxn>
                  <a:cxn ang="0">
                    <a:pos x="261" y="61"/>
                  </a:cxn>
                  <a:cxn ang="0">
                    <a:pos x="298" y="98"/>
                  </a:cxn>
                  <a:cxn ang="0">
                    <a:pos x="325" y="89"/>
                  </a:cxn>
                </a:cxnLst>
                <a:rect l="0" t="0" r="r" b="b"/>
                <a:pathLst>
                  <a:path w="389" h="165">
                    <a:moveTo>
                      <a:pt x="389" y="70"/>
                    </a:moveTo>
                    <a:cubicBezTo>
                      <a:pt x="380" y="73"/>
                      <a:pt x="370" y="83"/>
                      <a:pt x="362" y="79"/>
                    </a:cubicBezTo>
                    <a:cubicBezTo>
                      <a:pt x="354" y="75"/>
                      <a:pt x="353" y="61"/>
                      <a:pt x="353" y="52"/>
                    </a:cubicBezTo>
                    <a:cubicBezTo>
                      <a:pt x="353" y="43"/>
                      <a:pt x="362" y="16"/>
                      <a:pt x="362" y="25"/>
                    </a:cubicBezTo>
                    <a:cubicBezTo>
                      <a:pt x="362" y="43"/>
                      <a:pt x="356" y="61"/>
                      <a:pt x="353" y="79"/>
                    </a:cubicBezTo>
                    <a:cubicBezTo>
                      <a:pt x="306" y="34"/>
                      <a:pt x="364" y="79"/>
                      <a:pt x="325" y="98"/>
                    </a:cubicBezTo>
                    <a:cubicBezTo>
                      <a:pt x="316" y="102"/>
                      <a:pt x="316" y="70"/>
                      <a:pt x="316" y="70"/>
                    </a:cubicBezTo>
                    <a:cubicBezTo>
                      <a:pt x="307" y="73"/>
                      <a:pt x="298" y="82"/>
                      <a:pt x="289" y="79"/>
                    </a:cubicBezTo>
                    <a:cubicBezTo>
                      <a:pt x="262" y="70"/>
                      <a:pt x="251" y="21"/>
                      <a:pt x="270" y="79"/>
                    </a:cubicBezTo>
                    <a:cubicBezTo>
                      <a:pt x="264" y="85"/>
                      <a:pt x="260" y="101"/>
                      <a:pt x="252" y="98"/>
                    </a:cubicBezTo>
                    <a:cubicBezTo>
                      <a:pt x="243" y="95"/>
                      <a:pt x="252" y="66"/>
                      <a:pt x="243" y="70"/>
                    </a:cubicBezTo>
                    <a:cubicBezTo>
                      <a:pt x="232" y="76"/>
                      <a:pt x="237" y="95"/>
                      <a:pt x="234" y="107"/>
                    </a:cubicBezTo>
                    <a:cubicBezTo>
                      <a:pt x="213" y="42"/>
                      <a:pt x="240" y="98"/>
                      <a:pt x="206" y="98"/>
                    </a:cubicBezTo>
                    <a:cubicBezTo>
                      <a:pt x="197" y="98"/>
                      <a:pt x="194" y="85"/>
                      <a:pt x="188" y="79"/>
                    </a:cubicBezTo>
                    <a:cubicBezTo>
                      <a:pt x="182" y="99"/>
                      <a:pt x="178" y="132"/>
                      <a:pt x="142" y="125"/>
                    </a:cubicBezTo>
                    <a:cubicBezTo>
                      <a:pt x="133" y="123"/>
                      <a:pt x="136" y="107"/>
                      <a:pt x="133" y="98"/>
                    </a:cubicBezTo>
                    <a:cubicBezTo>
                      <a:pt x="130" y="107"/>
                      <a:pt x="129" y="117"/>
                      <a:pt x="124" y="125"/>
                    </a:cubicBezTo>
                    <a:cubicBezTo>
                      <a:pt x="117" y="136"/>
                      <a:pt x="101" y="165"/>
                      <a:pt x="97" y="153"/>
                    </a:cubicBezTo>
                    <a:cubicBezTo>
                      <a:pt x="90" y="131"/>
                      <a:pt x="142" y="58"/>
                      <a:pt x="97" y="125"/>
                    </a:cubicBezTo>
                    <a:cubicBezTo>
                      <a:pt x="112" y="47"/>
                      <a:pt x="102" y="84"/>
                      <a:pt x="69" y="116"/>
                    </a:cubicBezTo>
                    <a:cubicBezTo>
                      <a:pt x="85" y="5"/>
                      <a:pt x="76" y="62"/>
                      <a:pt x="42" y="98"/>
                    </a:cubicBezTo>
                    <a:cubicBezTo>
                      <a:pt x="30" y="95"/>
                      <a:pt x="11" y="100"/>
                      <a:pt x="5" y="89"/>
                    </a:cubicBezTo>
                    <a:cubicBezTo>
                      <a:pt x="0" y="79"/>
                      <a:pt x="24" y="61"/>
                      <a:pt x="24" y="61"/>
                    </a:cubicBezTo>
                    <a:cubicBezTo>
                      <a:pt x="44" y="0"/>
                      <a:pt x="21" y="54"/>
                      <a:pt x="42" y="70"/>
                    </a:cubicBezTo>
                    <a:cubicBezTo>
                      <a:pt x="50" y="76"/>
                      <a:pt x="60" y="64"/>
                      <a:pt x="69" y="61"/>
                    </a:cubicBezTo>
                    <a:cubicBezTo>
                      <a:pt x="75" y="70"/>
                      <a:pt x="83" y="79"/>
                      <a:pt x="88" y="89"/>
                    </a:cubicBezTo>
                    <a:cubicBezTo>
                      <a:pt x="106" y="131"/>
                      <a:pt x="82" y="140"/>
                      <a:pt x="124" y="98"/>
                    </a:cubicBezTo>
                    <a:cubicBezTo>
                      <a:pt x="162" y="155"/>
                      <a:pt x="125" y="112"/>
                      <a:pt x="152" y="61"/>
                    </a:cubicBezTo>
                    <a:cubicBezTo>
                      <a:pt x="157" y="52"/>
                      <a:pt x="156" y="80"/>
                      <a:pt x="161" y="89"/>
                    </a:cubicBezTo>
                    <a:cubicBezTo>
                      <a:pt x="171" y="108"/>
                      <a:pt x="197" y="143"/>
                      <a:pt x="197" y="143"/>
                    </a:cubicBezTo>
                    <a:cubicBezTo>
                      <a:pt x="230" y="112"/>
                      <a:pt x="213" y="133"/>
                      <a:pt x="234" y="70"/>
                    </a:cubicBezTo>
                    <a:cubicBezTo>
                      <a:pt x="237" y="61"/>
                      <a:pt x="243" y="43"/>
                      <a:pt x="243" y="43"/>
                    </a:cubicBezTo>
                    <a:cubicBezTo>
                      <a:pt x="246" y="58"/>
                      <a:pt x="241" y="78"/>
                      <a:pt x="252" y="89"/>
                    </a:cubicBezTo>
                    <a:cubicBezTo>
                      <a:pt x="259" y="96"/>
                      <a:pt x="252" y="64"/>
                      <a:pt x="261" y="61"/>
                    </a:cubicBezTo>
                    <a:cubicBezTo>
                      <a:pt x="263" y="60"/>
                      <a:pt x="297" y="97"/>
                      <a:pt x="298" y="98"/>
                    </a:cubicBezTo>
                    <a:cubicBezTo>
                      <a:pt x="322" y="61"/>
                      <a:pt x="325" y="3"/>
                      <a:pt x="325" y="89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4865" y="1650"/>
              <a:ext cx="776" cy="749"/>
              <a:chOff x="3120" y="1493"/>
              <a:chExt cx="2496" cy="2311"/>
            </a:xfrm>
          </p:grpSpPr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 rot="167938" flipH="1">
                <a:off x="4463" y="3246"/>
                <a:ext cx="582" cy="558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3"/>
              <p:cNvSpPr>
                <a:spLocks/>
              </p:cNvSpPr>
              <p:nvPr/>
            </p:nvSpPr>
            <p:spPr bwMode="auto">
              <a:xfrm>
                <a:off x="3634" y="3193"/>
                <a:ext cx="494" cy="54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94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1584" cy="1584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95"/>
              <p:cNvSpPr>
                <a:spLocks/>
              </p:cNvSpPr>
              <p:nvPr/>
            </p:nvSpPr>
            <p:spPr bwMode="auto">
              <a:xfrm>
                <a:off x="3984" y="2256"/>
                <a:ext cx="736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80"/>
                  </a:cxn>
                  <a:cxn ang="0">
                    <a:pos x="116" y="107"/>
                  </a:cxn>
                  <a:cxn ang="0">
                    <a:pos x="169" y="124"/>
                  </a:cxn>
                  <a:cxn ang="0">
                    <a:pos x="523" y="142"/>
                  </a:cxn>
                  <a:cxn ang="0">
                    <a:pos x="621" y="80"/>
                  </a:cxn>
                  <a:cxn ang="0">
                    <a:pos x="736" y="53"/>
                  </a:cxn>
                </a:cxnLst>
                <a:rect l="0" t="0" r="r" b="b"/>
                <a:pathLst>
                  <a:path w="736" h="197">
                    <a:moveTo>
                      <a:pt x="0" y="0"/>
                    </a:moveTo>
                    <a:cubicBezTo>
                      <a:pt x="37" y="25"/>
                      <a:pt x="57" y="66"/>
                      <a:pt x="98" y="80"/>
                    </a:cubicBezTo>
                    <a:cubicBezTo>
                      <a:pt x="104" y="89"/>
                      <a:pt x="107" y="101"/>
                      <a:pt x="116" y="107"/>
                    </a:cubicBezTo>
                    <a:cubicBezTo>
                      <a:pt x="132" y="117"/>
                      <a:pt x="169" y="124"/>
                      <a:pt x="169" y="124"/>
                    </a:cubicBezTo>
                    <a:cubicBezTo>
                      <a:pt x="275" y="197"/>
                      <a:pt x="372" y="147"/>
                      <a:pt x="523" y="142"/>
                    </a:cubicBezTo>
                    <a:cubicBezTo>
                      <a:pt x="575" y="125"/>
                      <a:pt x="577" y="95"/>
                      <a:pt x="621" y="80"/>
                    </a:cubicBezTo>
                    <a:cubicBezTo>
                      <a:pt x="664" y="50"/>
                      <a:pt x="679" y="53"/>
                      <a:pt x="736" y="5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96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97"/>
              <p:cNvSpPr>
                <a:spLocks/>
              </p:cNvSpPr>
              <p:nvPr/>
            </p:nvSpPr>
            <p:spPr bwMode="auto">
              <a:xfrm>
                <a:off x="4992" y="2640"/>
                <a:ext cx="624" cy="52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98"/>
              <p:cNvSpPr>
                <a:spLocks/>
              </p:cNvSpPr>
              <p:nvPr/>
            </p:nvSpPr>
            <p:spPr bwMode="auto">
              <a:xfrm flipH="1">
                <a:off x="3120" y="2592"/>
                <a:ext cx="528" cy="67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99"/>
              <p:cNvSpPr>
                <a:spLocks noChangeArrowheads="1"/>
              </p:cNvSpPr>
              <p:nvPr/>
            </p:nvSpPr>
            <p:spPr bwMode="auto">
              <a:xfrm>
                <a:off x="4032" y="19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00"/>
              <p:cNvSpPr>
                <a:spLocks noChangeArrowheads="1"/>
              </p:cNvSpPr>
              <p:nvPr/>
            </p:nvSpPr>
            <p:spPr bwMode="auto">
              <a:xfrm>
                <a:off x="4464" y="187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01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auto">
              <a:xfrm>
                <a:off x="3502" y="1493"/>
                <a:ext cx="1691" cy="811"/>
              </a:xfrm>
              <a:custGeom>
                <a:avLst/>
                <a:gdLst/>
                <a:ahLst/>
                <a:cxnLst>
                  <a:cxn ang="0">
                    <a:pos x="736" y="299"/>
                  </a:cxn>
                  <a:cxn ang="0">
                    <a:pos x="690" y="235"/>
                  </a:cxn>
                  <a:cxn ang="0">
                    <a:pos x="736" y="226"/>
                  </a:cxn>
                  <a:cxn ang="0">
                    <a:pos x="589" y="198"/>
                  </a:cxn>
                  <a:cxn ang="0">
                    <a:pos x="407" y="244"/>
                  </a:cxn>
                  <a:cxn ang="0">
                    <a:pos x="443" y="317"/>
                  </a:cxn>
                  <a:cxn ang="0">
                    <a:pos x="324" y="436"/>
                  </a:cxn>
                  <a:cxn ang="0">
                    <a:pos x="397" y="372"/>
                  </a:cxn>
                  <a:cxn ang="0">
                    <a:pos x="288" y="400"/>
                  </a:cxn>
                  <a:cxn ang="0">
                    <a:pos x="260" y="491"/>
                  </a:cxn>
                  <a:cxn ang="0">
                    <a:pos x="215" y="491"/>
                  </a:cxn>
                  <a:cxn ang="0">
                    <a:pos x="279" y="482"/>
                  </a:cxn>
                  <a:cxn ang="0">
                    <a:pos x="251" y="601"/>
                  </a:cxn>
                  <a:cxn ang="0">
                    <a:pos x="187" y="601"/>
                  </a:cxn>
                  <a:cxn ang="0">
                    <a:pos x="123" y="564"/>
                  </a:cxn>
                  <a:cxn ang="0">
                    <a:pos x="96" y="784"/>
                  </a:cxn>
                  <a:cxn ang="0">
                    <a:pos x="59" y="729"/>
                  </a:cxn>
                  <a:cxn ang="0">
                    <a:pos x="32" y="710"/>
                  </a:cxn>
                  <a:cxn ang="0">
                    <a:pos x="50" y="738"/>
                  </a:cxn>
                  <a:cxn ang="0">
                    <a:pos x="315" y="354"/>
                  </a:cxn>
                  <a:cxn ang="0">
                    <a:pos x="416" y="235"/>
                  </a:cxn>
                  <a:cxn ang="0">
                    <a:pos x="553" y="198"/>
                  </a:cxn>
                  <a:cxn ang="0">
                    <a:pos x="791" y="162"/>
                  </a:cxn>
                  <a:cxn ang="0">
                    <a:pos x="891" y="262"/>
                  </a:cxn>
                  <a:cxn ang="0">
                    <a:pos x="955" y="198"/>
                  </a:cxn>
                  <a:cxn ang="0">
                    <a:pos x="1010" y="153"/>
                  </a:cxn>
                  <a:cxn ang="0">
                    <a:pos x="1010" y="171"/>
                  </a:cxn>
                  <a:cxn ang="0">
                    <a:pos x="1065" y="208"/>
                  </a:cxn>
                  <a:cxn ang="0">
                    <a:pos x="1165" y="180"/>
                  </a:cxn>
                  <a:cxn ang="0">
                    <a:pos x="1239" y="217"/>
                  </a:cxn>
                  <a:cxn ang="0">
                    <a:pos x="1239" y="235"/>
                  </a:cxn>
                  <a:cxn ang="0">
                    <a:pos x="1385" y="372"/>
                  </a:cxn>
                  <a:cxn ang="0">
                    <a:pos x="1394" y="381"/>
                  </a:cxn>
                  <a:cxn ang="0">
                    <a:pos x="1513" y="482"/>
                  </a:cxn>
                  <a:cxn ang="0">
                    <a:pos x="1467" y="473"/>
                  </a:cxn>
                  <a:cxn ang="0">
                    <a:pos x="1458" y="546"/>
                  </a:cxn>
                  <a:cxn ang="0">
                    <a:pos x="1577" y="619"/>
                  </a:cxn>
                  <a:cxn ang="0">
                    <a:pos x="1659" y="692"/>
                  </a:cxn>
                  <a:cxn ang="0">
                    <a:pos x="1586" y="729"/>
                  </a:cxn>
                  <a:cxn ang="0">
                    <a:pos x="1504" y="592"/>
                  </a:cxn>
                  <a:cxn ang="0">
                    <a:pos x="1495" y="409"/>
                  </a:cxn>
                  <a:cxn ang="0">
                    <a:pos x="1412" y="308"/>
                  </a:cxn>
                  <a:cxn ang="0">
                    <a:pos x="1412" y="253"/>
                  </a:cxn>
                  <a:cxn ang="0">
                    <a:pos x="1138" y="198"/>
                  </a:cxn>
                  <a:cxn ang="0">
                    <a:pos x="1047" y="235"/>
                  </a:cxn>
                  <a:cxn ang="0">
                    <a:pos x="909" y="61"/>
                  </a:cxn>
                  <a:cxn ang="0">
                    <a:pos x="855" y="134"/>
                  </a:cxn>
                  <a:cxn ang="0">
                    <a:pos x="745" y="217"/>
                  </a:cxn>
                  <a:cxn ang="0">
                    <a:pos x="754" y="171"/>
                  </a:cxn>
                  <a:cxn ang="0">
                    <a:pos x="672" y="171"/>
                  </a:cxn>
                  <a:cxn ang="0">
                    <a:pos x="653" y="52"/>
                  </a:cxn>
                  <a:cxn ang="0">
                    <a:pos x="489" y="299"/>
                  </a:cxn>
                  <a:cxn ang="0">
                    <a:pos x="553" y="244"/>
                  </a:cxn>
                  <a:cxn ang="0">
                    <a:pos x="297" y="226"/>
                  </a:cxn>
                  <a:cxn ang="0">
                    <a:pos x="251" y="336"/>
                  </a:cxn>
                  <a:cxn ang="0">
                    <a:pos x="224" y="473"/>
                  </a:cxn>
                  <a:cxn ang="0">
                    <a:pos x="132" y="537"/>
                  </a:cxn>
                  <a:cxn ang="0">
                    <a:pos x="68" y="665"/>
                  </a:cxn>
                  <a:cxn ang="0">
                    <a:pos x="77" y="619"/>
                  </a:cxn>
                  <a:cxn ang="0">
                    <a:pos x="132" y="720"/>
                  </a:cxn>
                </a:cxnLst>
                <a:rect l="0" t="0" r="r" b="b"/>
                <a:pathLst>
                  <a:path w="1691" h="811">
                    <a:moveTo>
                      <a:pt x="754" y="281"/>
                    </a:moveTo>
                    <a:cubicBezTo>
                      <a:pt x="721" y="246"/>
                      <a:pt x="710" y="218"/>
                      <a:pt x="763" y="198"/>
                    </a:cubicBezTo>
                    <a:cubicBezTo>
                      <a:pt x="772" y="201"/>
                      <a:pt x="788" y="199"/>
                      <a:pt x="791" y="208"/>
                    </a:cubicBezTo>
                    <a:cubicBezTo>
                      <a:pt x="804" y="246"/>
                      <a:pt x="761" y="282"/>
                      <a:pt x="736" y="299"/>
                    </a:cubicBezTo>
                    <a:cubicBezTo>
                      <a:pt x="709" y="282"/>
                      <a:pt x="689" y="262"/>
                      <a:pt x="663" y="244"/>
                    </a:cubicBezTo>
                    <a:cubicBezTo>
                      <a:pt x="657" y="235"/>
                      <a:pt x="641" y="228"/>
                      <a:pt x="644" y="217"/>
                    </a:cubicBezTo>
                    <a:cubicBezTo>
                      <a:pt x="646" y="207"/>
                      <a:pt x="663" y="204"/>
                      <a:pt x="672" y="208"/>
                    </a:cubicBezTo>
                    <a:cubicBezTo>
                      <a:pt x="682" y="212"/>
                      <a:pt x="684" y="226"/>
                      <a:pt x="690" y="235"/>
                    </a:cubicBezTo>
                    <a:cubicBezTo>
                      <a:pt x="666" y="271"/>
                      <a:pt x="660" y="279"/>
                      <a:pt x="617" y="290"/>
                    </a:cubicBezTo>
                    <a:cubicBezTo>
                      <a:pt x="564" y="269"/>
                      <a:pt x="560" y="266"/>
                      <a:pt x="535" y="217"/>
                    </a:cubicBezTo>
                    <a:cubicBezTo>
                      <a:pt x="551" y="134"/>
                      <a:pt x="572" y="162"/>
                      <a:pt x="663" y="171"/>
                    </a:cubicBezTo>
                    <a:cubicBezTo>
                      <a:pt x="704" y="191"/>
                      <a:pt x="722" y="183"/>
                      <a:pt x="736" y="226"/>
                    </a:cubicBezTo>
                    <a:cubicBezTo>
                      <a:pt x="710" y="288"/>
                      <a:pt x="707" y="284"/>
                      <a:pt x="644" y="299"/>
                    </a:cubicBezTo>
                    <a:cubicBezTo>
                      <a:pt x="566" y="293"/>
                      <a:pt x="536" y="301"/>
                      <a:pt x="480" y="262"/>
                    </a:cubicBezTo>
                    <a:cubicBezTo>
                      <a:pt x="503" y="192"/>
                      <a:pt x="491" y="209"/>
                      <a:pt x="553" y="189"/>
                    </a:cubicBezTo>
                    <a:cubicBezTo>
                      <a:pt x="565" y="192"/>
                      <a:pt x="579" y="190"/>
                      <a:pt x="589" y="198"/>
                    </a:cubicBezTo>
                    <a:cubicBezTo>
                      <a:pt x="597" y="204"/>
                      <a:pt x="600" y="216"/>
                      <a:pt x="599" y="226"/>
                    </a:cubicBezTo>
                    <a:cubicBezTo>
                      <a:pt x="592" y="286"/>
                      <a:pt x="547" y="298"/>
                      <a:pt x="498" y="308"/>
                    </a:cubicBezTo>
                    <a:cubicBezTo>
                      <a:pt x="471" y="305"/>
                      <a:pt x="443" y="306"/>
                      <a:pt x="416" y="299"/>
                    </a:cubicBezTo>
                    <a:cubicBezTo>
                      <a:pt x="389" y="292"/>
                      <a:pt x="393" y="261"/>
                      <a:pt x="407" y="244"/>
                    </a:cubicBezTo>
                    <a:cubicBezTo>
                      <a:pt x="427" y="221"/>
                      <a:pt x="479" y="217"/>
                      <a:pt x="507" y="208"/>
                    </a:cubicBezTo>
                    <a:cubicBezTo>
                      <a:pt x="516" y="211"/>
                      <a:pt x="531" y="208"/>
                      <a:pt x="535" y="217"/>
                    </a:cubicBezTo>
                    <a:cubicBezTo>
                      <a:pt x="539" y="226"/>
                      <a:pt x="511" y="286"/>
                      <a:pt x="507" y="290"/>
                    </a:cubicBezTo>
                    <a:cubicBezTo>
                      <a:pt x="496" y="302"/>
                      <a:pt x="459" y="312"/>
                      <a:pt x="443" y="317"/>
                    </a:cubicBezTo>
                    <a:cubicBezTo>
                      <a:pt x="428" y="314"/>
                      <a:pt x="411" y="315"/>
                      <a:pt x="397" y="308"/>
                    </a:cubicBezTo>
                    <a:cubicBezTo>
                      <a:pt x="386" y="302"/>
                      <a:pt x="358" y="284"/>
                      <a:pt x="370" y="281"/>
                    </a:cubicBezTo>
                    <a:cubicBezTo>
                      <a:pt x="399" y="273"/>
                      <a:pt x="431" y="287"/>
                      <a:pt x="461" y="290"/>
                    </a:cubicBezTo>
                    <a:cubicBezTo>
                      <a:pt x="433" y="362"/>
                      <a:pt x="393" y="402"/>
                      <a:pt x="324" y="436"/>
                    </a:cubicBezTo>
                    <a:cubicBezTo>
                      <a:pt x="263" y="427"/>
                      <a:pt x="243" y="430"/>
                      <a:pt x="224" y="372"/>
                    </a:cubicBezTo>
                    <a:cubicBezTo>
                      <a:pt x="227" y="357"/>
                      <a:pt x="218" y="330"/>
                      <a:pt x="233" y="326"/>
                    </a:cubicBezTo>
                    <a:cubicBezTo>
                      <a:pt x="285" y="311"/>
                      <a:pt x="332" y="329"/>
                      <a:pt x="379" y="345"/>
                    </a:cubicBezTo>
                    <a:cubicBezTo>
                      <a:pt x="385" y="354"/>
                      <a:pt x="395" y="361"/>
                      <a:pt x="397" y="372"/>
                    </a:cubicBezTo>
                    <a:cubicBezTo>
                      <a:pt x="406" y="425"/>
                      <a:pt x="323" y="438"/>
                      <a:pt x="288" y="445"/>
                    </a:cubicBezTo>
                    <a:cubicBezTo>
                      <a:pt x="282" y="451"/>
                      <a:pt x="278" y="464"/>
                      <a:pt x="269" y="464"/>
                    </a:cubicBezTo>
                    <a:cubicBezTo>
                      <a:pt x="237" y="464"/>
                      <a:pt x="256" y="414"/>
                      <a:pt x="260" y="409"/>
                    </a:cubicBezTo>
                    <a:cubicBezTo>
                      <a:pt x="266" y="401"/>
                      <a:pt x="279" y="403"/>
                      <a:pt x="288" y="400"/>
                    </a:cubicBezTo>
                    <a:cubicBezTo>
                      <a:pt x="269" y="444"/>
                      <a:pt x="268" y="458"/>
                      <a:pt x="224" y="473"/>
                    </a:cubicBezTo>
                    <a:cubicBezTo>
                      <a:pt x="182" y="431"/>
                      <a:pt x="188" y="418"/>
                      <a:pt x="242" y="400"/>
                    </a:cubicBezTo>
                    <a:cubicBezTo>
                      <a:pt x="263" y="403"/>
                      <a:pt x="291" y="394"/>
                      <a:pt x="306" y="409"/>
                    </a:cubicBezTo>
                    <a:cubicBezTo>
                      <a:pt x="330" y="433"/>
                      <a:pt x="273" y="479"/>
                      <a:pt x="260" y="491"/>
                    </a:cubicBezTo>
                    <a:cubicBezTo>
                      <a:pt x="245" y="488"/>
                      <a:pt x="223" y="495"/>
                      <a:pt x="215" y="482"/>
                    </a:cubicBezTo>
                    <a:cubicBezTo>
                      <a:pt x="206" y="469"/>
                      <a:pt x="211" y="445"/>
                      <a:pt x="224" y="436"/>
                    </a:cubicBezTo>
                    <a:cubicBezTo>
                      <a:pt x="233" y="430"/>
                      <a:pt x="236" y="455"/>
                      <a:pt x="242" y="464"/>
                    </a:cubicBezTo>
                    <a:cubicBezTo>
                      <a:pt x="233" y="473"/>
                      <a:pt x="226" y="497"/>
                      <a:pt x="215" y="491"/>
                    </a:cubicBezTo>
                    <a:cubicBezTo>
                      <a:pt x="204" y="485"/>
                      <a:pt x="215" y="463"/>
                      <a:pt x="224" y="454"/>
                    </a:cubicBezTo>
                    <a:cubicBezTo>
                      <a:pt x="233" y="445"/>
                      <a:pt x="248" y="448"/>
                      <a:pt x="260" y="445"/>
                    </a:cubicBezTo>
                    <a:cubicBezTo>
                      <a:pt x="272" y="448"/>
                      <a:pt x="291" y="443"/>
                      <a:pt x="297" y="454"/>
                    </a:cubicBezTo>
                    <a:cubicBezTo>
                      <a:pt x="302" y="464"/>
                      <a:pt x="286" y="474"/>
                      <a:pt x="279" y="482"/>
                    </a:cubicBezTo>
                    <a:cubicBezTo>
                      <a:pt x="242" y="525"/>
                      <a:pt x="243" y="522"/>
                      <a:pt x="205" y="546"/>
                    </a:cubicBezTo>
                    <a:cubicBezTo>
                      <a:pt x="202" y="534"/>
                      <a:pt x="184" y="485"/>
                      <a:pt x="205" y="473"/>
                    </a:cubicBezTo>
                    <a:cubicBezTo>
                      <a:pt x="216" y="467"/>
                      <a:pt x="230" y="479"/>
                      <a:pt x="242" y="482"/>
                    </a:cubicBezTo>
                    <a:cubicBezTo>
                      <a:pt x="274" y="530"/>
                      <a:pt x="307" y="542"/>
                      <a:pt x="251" y="601"/>
                    </a:cubicBezTo>
                    <a:cubicBezTo>
                      <a:pt x="213" y="596"/>
                      <a:pt x="116" y="600"/>
                      <a:pt x="196" y="546"/>
                    </a:cubicBezTo>
                    <a:cubicBezTo>
                      <a:pt x="205" y="549"/>
                      <a:pt x="221" y="546"/>
                      <a:pt x="224" y="555"/>
                    </a:cubicBezTo>
                    <a:cubicBezTo>
                      <a:pt x="227" y="563"/>
                      <a:pt x="210" y="566"/>
                      <a:pt x="205" y="573"/>
                    </a:cubicBezTo>
                    <a:cubicBezTo>
                      <a:pt x="198" y="582"/>
                      <a:pt x="193" y="592"/>
                      <a:pt x="187" y="601"/>
                    </a:cubicBezTo>
                    <a:cubicBezTo>
                      <a:pt x="184" y="592"/>
                      <a:pt x="178" y="583"/>
                      <a:pt x="178" y="573"/>
                    </a:cubicBezTo>
                    <a:cubicBezTo>
                      <a:pt x="178" y="564"/>
                      <a:pt x="187" y="537"/>
                      <a:pt x="187" y="546"/>
                    </a:cubicBezTo>
                    <a:cubicBezTo>
                      <a:pt x="187" y="634"/>
                      <a:pt x="201" y="620"/>
                      <a:pt x="151" y="637"/>
                    </a:cubicBezTo>
                    <a:cubicBezTo>
                      <a:pt x="120" y="608"/>
                      <a:pt x="109" y="607"/>
                      <a:pt x="123" y="564"/>
                    </a:cubicBezTo>
                    <a:cubicBezTo>
                      <a:pt x="138" y="567"/>
                      <a:pt x="162" y="559"/>
                      <a:pt x="169" y="573"/>
                    </a:cubicBezTo>
                    <a:cubicBezTo>
                      <a:pt x="181" y="596"/>
                      <a:pt x="146" y="624"/>
                      <a:pt x="132" y="637"/>
                    </a:cubicBezTo>
                    <a:cubicBezTo>
                      <a:pt x="138" y="643"/>
                      <a:pt x="150" y="647"/>
                      <a:pt x="151" y="656"/>
                    </a:cubicBezTo>
                    <a:cubicBezTo>
                      <a:pt x="156" y="686"/>
                      <a:pt x="112" y="760"/>
                      <a:pt x="96" y="784"/>
                    </a:cubicBezTo>
                    <a:cubicBezTo>
                      <a:pt x="93" y="772"/>
                      <a:pt x="87" y="760"/>
                      <a:pt x="87" y="747"/>
                    </a:cubicBezTo>
                    <a:cubicBezTo>
                      <a:pt x="87" y="738"/>
                      <a:pt x="96" y="711"/>
                      <a:pt x="96" y="720"/>
                    </a:cubicBezTo>
                    <a:cubicBezTo>
                      <a:pt x="96" y="760"/>
                      <a:pt x="87" y="765"/>
                      <a:pt x="68" y="793"/>
                    </a:cubicBezTo>
                    <a:cubicBezTo>
                      <a:pt x="45" y="769"/>
                      <a:pt x="39" y="773"/>
                      <a:pt x="59" y="729"/>
                    </a:cubicBezTo>
                    <a:cubicBezTo>
                      <a:pt x="68" y="709"/>
                      <a:pt x="96" y="674"/>
                      <a:pt x="96" y="674"/>
                    </a:cubicBezTo>
                    <a:cubicBezTo>
                      <a:pt x="93" y="695"/>
                      <a:pt x="97" y="719"/>
                      <a:pt x="87" y="738"/>
                    </a:cubicBezTo>
                    <a:cubicBezTo>
                      <a:pt x="77" y="757"/>
                      <a:pt x="41" y="784"/>
                      <a:pt x="41" y="784"/>
                    </a:cubicBezTo>
                    <a:cubicBezTo>
                      <a:pt x="18" y="749"/>
                      <a:pt x="0" y="742"/>
                      <a:pt x="32" y="710"/>
                    </a:cubicBezTo>
                    <a:cubicBezTo>
                      <a:pt x="101" y="734"/>
                      <a:pt x="114" y="736"/>
                      <a:pt x="96" y="811"/>
                    </a:cubicBezTo>
                    <a:cubicBezTo>
                      <a:pt x="50" y="796"/>
                      <a:pt x="29" y="764"/>
                      <a:pt x="13" y="720"/>
                    </a:cubicBezTo>
                    <a:cubicBezTo>
                      <a:pt x="33" y="621"/>
                      <a:pt x="11" y="595"/>
                      <a:pt x="105" y="610"/>
                    </a:cubicBezTo>
                    <a:cubicBezTo>
                      <a:pt x="118" y="664"/>
                      <a:pt x="105" y="720"/>
                      <a:pt x="50" y="738"/>
                    </a:cubicBezTo>
                    <a:cubicBezTo>
                      <a:pt x="38" y="688"/>
                      <a:pt x="39" y="645"/>
                      <a:pt x="68" y="601"/>
                    </a:cubicBezTo>
                    <a:cubicBezTo>
                      <a:pt x="82" y="529"/>
                      <a:pt x="126" y="487"/>
                      <a:pt x="196" y="464"/>
                    </a:cubicBezTo>
                    <a:cubicBezTo>
                      <a:pt x="113" y="433"/>
                      <a:pt x="171" y="362"/>
                      <a:pt x="224" y="336"/>
                    </a:cubicBezTo>
                    <a:cubicBezTo>
                      <a:pt x="254" y="342"/>
                      <a:pt x="290" y="336"/>
                      <a:pt x="315" y="354"/>
                    </a:cubicBezTo>
                    <a:cubicBezTo>
                      <a:pt x="347" y="377"/>
                      <a:pt x="287" y="394"/>
                      <a:pt x="269" y="400"/>
                    </a:cubicBezTo>
                    <a:cubicBezTo>
                      <a:pt x="165" y="389"/>
                      <a:pt x="179" y="405"/>
                      <a:pt x="160" y="326"/>
                    </a:cubicBezTo>
                    <a:cubicBezTo>
                      <a:pt x="198" y="269"/>
                      <a:pt x="233" y="247"/>
                      <a:pt x="297" y="226"/>
                    </a:cubicBezTo>
                    <a:cubicBezTo>
                      <a:pt x="337" y="229"/>
                      <a:pt x="378" y="224"/>
                      <a:pt x="416" y="235"/>
                    </a:cubicBezTo>
                    <a:cubicBezTo>
                      <a:pt x="472" y="251"/>
                      <a:pt x="375" y="305"/>
                      <a:pt x="370" y="308"/>
                    </a:cubicBezTo>
                    <a:cubicBezTo>
                      <a:pt x="301" y="297"/>
                      <a:pt x="294" y="294"/>
                      <a:pt x="269" y="226"/>
                    </a:cubicBezTo>
                    <a:cubicBezTo>
                      <a:pt x="282" y="143"/>
                      <a:pt x="273" y="151"/>
                      <a:pt x="352" y="134"/>
                    </a:cubicBezTo>
                    <a:cubicBezTo>
                      <a:pt x="477" y="150"/>
                      <a:pt x="484" y="132"/>
                      <a:pt x="553" y="198"/>
                    </a:cubicBezTo>
                    <a:cubicBezTo>
                      <a:pt x="592" y="120"/>
                      <a:pt x="639" y="158"/>
                      <a:pt x="727" y="171"/>
                    </a:cubicBezTo>
                    <a:cubicBezTo>
                      <a:pt x="740" y="184"/>
                      <a:pt x="774" y="208"/>
                      <a:pt x="763" y="235"/>
                    </a:cubicBezTo>
                    <a:cubicBezTo>
                      <a:pt x="760" y="244"/>
                      <a:pt x="745" y="241"/>
                      <a:pt x="736" y="244"/>
                    </a:cubicBezTo>
                    <a:cubicBezTo>
                      <a:pt x="717" y="188"/>
                      <a:pt x="741" y="178"/>
                      <a:pt x="791" y="162"/>
                    </a:cubicBezTo>
                    <a:cubicBezTo>
                      <a:pt x="867" y="171"/>
                      <a:pt x="894" y="159"/>
                      <a:pt x="836" y="217"/>
                    </a:cubicBezTo>
                    <a:cubicBezTo>
                      <a:pt x="781" y="199"/>
                      <a:pt x="801" y="171"/>
                      <a:pt x="809" y="116"/>
                    </a:cubicBezTo>
                    <a:cubicBezTo>
                      <a:pt x="933" y="127"/>
                      <a:pt x="931" y="113"/>
                      <a:pt x="964" y="217"/>
                    </a:cubicBezTo>
                    <a:cubicBezTo>
                      <a:pt x="939" y="268"/>
                      <a:pt x="948" y="277"/>
                      <a:pt x="891" y="262"/>
                    </a:cubicBezTo>
                    <a:cubicBezTo>
                      <a:pt x="857" y="228"/>
                      <a:pt x="845" y="197"/>
                      <a:pt x="827" y="153"/>
                    </a:cubicBezTo>
                    <a:cubicBezTo>
                      <a:pt x="841" y="96"/>
                      <a:pt x="854" y="111"/>
                      <a:pt x="909" y="89"/>
                    </a:cubicBezTo>
                    <a:cubicBezTo>
                      <a:pt x="924" y="92"/>
                      <a:pt x="943" y="88"/>
                      <a:pt x="955" y="98"/>
                    </a:cubicBezTo>
                    <a:cubicBezTo>
                      <a:pt x="974" y="114"/>
                      <a:pt x="957" y="194"/>
                      <a:pt x="955" y="198"/>
                    </a:cubicBezTo>
                    <a:cubicBezTo>
                      <a:pt x="949" y="210"/>
                      <a:pt x="931" y="211"/>
                      <a:pt x="919" y="217"/>
                    </a:cubicBezTo>
                    <a:cubicBezTo>
                      <a:pt x="899" y="203"/>
                      <a:pt x="851" y="176"/>
                      <a:pt x="882" y="144"/>
                    </a:cubicBezTo>
                    <a:cubicBezTo>
                      <a:pt x="889" y="137"/>
                      <a:pt x="900" y="137"/>
                      <a:pt x="909" y="134"/>
                    </a:cubicBezTo>
                    <a:cubicBezTo>
                      <a:pt x="943" y="140"/>
                      <a:pt x="979" y="138"/>
                      <a:pt x="1010" y="153"/>
                    </a:cubicBezTo>
                    <a:cubicBezTo>
                      <a:pt x="1033" y="164"/>
                      <a:pt x="1065" y="208"/>
                      <a:pt x="1065" y="208"/>
                    </a:cubicBezTo>
                    <a:cubicBezTo>
                      <a:pt x="1069" y="226"/>
                      <a:pt x="1087" y="260"/>
                      <a:pt x="1056" y="272"/>
                    </a:cubicBezTo>
                    <a:cubicBezTo>
                      <a:pt x="1047" y="276"/>
                      <a:pt x="1037" y="265"/>
                      <a:pt x="1028" y="262"/>
                    </a:cubicBezTo>
                    <a:cubicBezTo>
                      <a:pt x="1015" y="242"/>
                      <a:pt x="980" y="196"/>
                      <a:pt x="1010" y="171"/>
                    </a:cubicBezTo>
                    <a:cubicBezTo>
                      <a:pt x="1022" y="161"/>
                      <a:pt x="1041" y="165"/>
                      <a:pt x="1056" y="162"/>
                    </a:cubicBezTo>
                    <a:cubicBezTo>
                      <a:pt x="1093" y="174"/>
                      <a:pt x="1111" y="189"/>
                      <a:pt x="1138" y="217"/>
                    </a:cubicBezTo>
                    <a:cubicBezTo>
                      <a:pt x="1150" y="265"/>
                      <a:pt x="1155" y="291"/>
                      <a:pt x="1101" y="308"/>
                    </a:cubicBezTo>
                    <a:cubicBezTo>
                      <a:pt x="1084" y="275"/>
                      <a:pt x="1077" y="243"/>
                      <a:pt x="1065" y="208"/>
                    </a:cubicBezTo>
                    <a:cubicBezTo>
                      <a:pt x="1110" y="176"/>
                      <a:pt x="1115" y="198"/>
                      <a:pt x="1156" y="226"/>
                    </a:cubicBezTo>
                    <a:cubicBezTo>
                      <a:pt x="1159" y="235"/>
                      <a:pt x="1173" y="248"/>
                      <a:pt x="1165" y="253"/>
                    </a:cubicBezTo>
                    <a:cubicBezTo>
                      <a:pt x="1155" y="260"/>
                      <a:pt x="1134" y="255"/>
                      <a:pt x="1129" y="244"/>
                    </a:cubicBezTo>
                    <a:cubicBezTo>
                      <a:pt x="1111" y="207"/>
                      <a:pt x="1145" y="193"/>
                      <a:pt x="1165" y="180"/>
                    </a:cubicBezTo>
                    <a:cubicBezTo>
                      <a:pt x="1196" y="186"/>
                      <a:pt x="1227" y="188"/>
                      <a:pt x="1257" y="198"/>
                    </a:cubicBezTo>
                    <a:cubicBezTo>
                      <a:pt x="1288" y="208"/>
                      <a:pt x="1276" y="255"/>
                      <a:pt x="1266" y="272"/>
                    </a:cubicBezTo>
                    <a:cubicBezTo>
                      <a:pt x="1246" y="305"/>
                      <a:pt x="1191" y="324"/>
                      <a:pt x="1156" y="336"/>
                    </a:cubicBezTo>
                    <a:cubicBezTo>
                      <a:pt x="1092" y="268"/>
                      <a:pt x="1197" y="237"/>
                      <a:pt x="1239" y="217"/>
                    </a:cubicBezTo>
                    <a:cubicBezTo>
                      <a:pt x="1269" y="220"/>
                      <a:pt x="1301" y="216"/>
                      <a:pt x="1330" y="226"/>
                    </a:cubicBezTo>
                    <a:cubicBezTo>
                      <a:pt x="1367" y="239"/>
                      <a:pt x="1313" y="307"/>
                      <a:pt x="1303" y="317"/>
                    </a:cubicBezTo>
                    <a:cubicBezTo>
                      <a:pt x="1270" y="293"/>
                      <a:pt x="1265" y="296"/>
                      <a:pt x="1248" y="262"/>
                    </a:cubicBezTo>
                    <a:cubicBezTo>
                      <a:pt x="1244" y="253"/>
                      <a:pt x="1230" y="239"/>
                      <a:pt x="1239" y="235"/>
                    </a:cubicBezTo>
                    <a:cubicBezTo>
                      <a:pt x="1256" y="228"/>
                      <a:pt x="1275" y="241"/>
                      <a:pt x="1293" y="244"/>
                    </a:cubicBezTo>
                    <a:cubicBezTo>
                      <a:pt x="1358" y="309"/>
                      <a:pt x="1336" y="276"/>
                      <a:pt x="1367" y="336"/>
                    </a:cubicBezTo>
                    <a:cubicBezTo>
                      <a:pt x="1350" y="398"/>
                      <a:pt x="1333" y="383"/>
                      <a:pt x="1275" y="372"/>
                    </a:cubicBezTo>
                    <a:cubicBezTo>
                      <a:pt x="1249" y="294"/>
                      <a:pt x="1354" y="357"/>
                      <a:pt x="1385" y="372"/>
                    </a:cubicBezTo>
                    <a:cubicBezTo>
                      <a:pt x="1389" y="380"/>
                      <a:pt x="1425" y="428"/>
                      <a:pt x="1385" y="436"/>
                    </a:cubicBezTo>
                    <a:cubicBezTo>
                      <a:pt x="1374" y="438"/>
                      <a:pt x="1366" y="424"/>
                      <a:pt x="1357" y="418"/>
                    </a:cubicBezTo>
                    <a:cubicBezTo>
                      <a:pt x="1360" y="409"/>
                      <a:pt x="1360" y="397"/>
                      <a:pt x="1367" y="390"/>
                    </a:cubicBezTo>
                    <a:cubicBezTo>
                      <a:pt x="1374" y="383"/>
                      <a:pt x="1391" y="372"/>
                      <a:pt x="1394" y="381"/>
                    </a:cubicBezTo>
                    <a:cubicBezTo>
                      <a:pt x="1401" y="405"/>
                      <a:pt x="1388" y="430"/>
                      <a:pt x="1385" y="454"/>
                    </a:cubicBezTo>
                    <a:cubicBezTo>
                      <a:pt x="1377" y="446"/>
                      <a:pt x="1307" y="394"/>
                      <a:pt x="1367" y="372"/>
                    </a:cubicBezTo>
                    <a:cubicBezTo>
                      <a:pt x="1396" y="361"/>
                      <a:pt x="1428" y="384"/>
                      <a:pt x="1458" y="390"/>
                    </a:cubicBezTo>
                    <a:cubicBezTo>
                      <a:pt x="1489" y="422"/>
                      <a:pt x="1502" y="438"/>
                      <a:pt x="1513" y="482"/>
                    </a:cubicBezTo>
                    <a:cubicBezTo>
                      <a:pt x="1470" y="496"/>
                      <a:pt x="1469" y="485"/>
                      <a:pt x="1440" y="454"/>
                    </a:cubicBezTo>
                    <a:cubicBezTo>
                      <a:pt x="1437" y="445"/>
                      <a:pt x="1424" y="434"/>
                      <a:pt x="1431" y="427"/>
                    </a:cubicBezTo>
                    <a:cubicBezTo>
                      <a:pt x="1438" y="420"/>
                      <a:pt x="1452" y="429"/>
                      <a:pt x="1458" y="436"/>
                    </a:cubicBezTo>
                    <a:cubicBezTo>
                      <a:pt x="1466" y="446"/>
                      <a:pt x="1464" y="461"/>
                      <a:pt x="1467" y="473"/>
                    </a:cubicBezTo>
                    <a:cubicBezTo>
                      <a:pt x="1464" y="488"/>
                      <a:pt x="1472" y="512"/>
                      <a:pt x="1458" y="518"/>
                    </a:cubicBezTo>
                    <a:cubicBezTo>
                      <a:pt x="1395" y="543"/>
                      <a:pt x="1430" y="456"/>
                      <a:pt x="1431" y="454"/>
                    </a:cubicBezTo>
                    <a:cubicBezTo>
                      <a:pt x="1486" y="466"/>
                      <a:pt x="1488" y="469"/>
                      <a:pt x="1513" y="518"/>
                    </a:cubicBezTo>
                    <a:cubicBezTo>
                      <a:pt x="1502" y="546"/>
                      <a:pt x="1482" y="618"/>
                      <a:pt x="1458" y="546"/>
                    </a:cubicBezTo>
                    <a:cubicBezTo>
                      <a:pt x="1508" y="536"/>
                      <a:pt x="1523" y="538"/>
                      <a:pt x="1559" y="573"/>
                    </a:cubicBezTo>
                    <a:cubicBezTo>
                      <a:pt x="1573" y="617"/>
                      <a:pt x="1563" y="614"/>
                      <a:pt x="1522" y="628"/>
                    </a:cubicBezTo>
                    <a:cubicBezTo>
                      <a:pt x="1478" y="599"/>
                      <a:pt x="1472" y="609"/>
                      <a:pt x="1485" y="555"/>
                    </a:cubicBezTo>
                    <a:cubicBezTo>
                      <a:pt x="1549" y="565"/>
                      <a:pt x="1562" y="556"/>
                      <a:pt x="1577" y="619"/>
                    </a:cubicBezTo>
                    <a:cubicBezTo>
                      <a:pt x="1568" y="625"/>
                      <a:pt x="1560" y="640"/>
                      <a:pt x="1549" y="637"/>
                    </a:cubicBezTo>
                    <a:cubicBezTo>
                      <a:pt x="1510" y="628"/>
                      <a:pt x="1558" y="593"/>
                      <a:pt x="1559" y="592"/>
                    </a:cubicBezTo>
                    <a:cubicBezTo>
                      <a:pt x="1589" y="598"/>
                      <a:pt x="1621" y="599"/>
                      <a:pt x="1650" y="610"/>
                    </a:cubicBezTo>
                    <a:cubicBezTo>
                      <a:pt x="1691" y="626"/>
                      <a:pt x="1681" y="663"/>
                      <a:pt x="1659" y="692"/>
                    </a:cubicBezTo>
                    <a:cubicBezTo>
                      <a:pt x="1653" y="701"/>
                      <a:pt x="1607" y="716"/>
                      <a:pt x="1595" y="720"/>
                    </a:cubicBezTo>
                    <a:cubicBezTo>
                      <a:pt x="1592" y="708"/>
                      <a:pt x="1586" y="696"/>
                      <a:pt x="1586" y="683"/>
                    </a:cubicBezTo>
                    <a:cubicBezTo>
                      <a:pt x="1586" y="667"/>
                      <a:pt x="1595" y="621"/>
                      <a:pt x="1595" y="637"/>
                    </a:cubicBezTo>
                    <a:cubicBezTo>
                      <a:pt x="1595" y="668"/>
                      <a:pt x="1589" y="698"/>
                      <a:pt x="1586" y="729"/>
                    </a:cubicBezTo>
                    <a:cubicBezTo>
                      <a:pt x="1518" y="719"/>
                      <a:pt x="1513" y="717"/>
                      <a:pt x="1476" y="665"/>
                    </a:cubicBezTo>
                    <a:cubicBezTo>
                      <a:pt x="1497" y="600"/>
                      <a:pt x="1548" y="634"/>
                      <a:pt x="1604" y="646"/>
                    </a:cubicBezTo>
                    <a:cubicBezTo>
                      <a:pt x="1654" y="696"/>
                      <a:pt x="1584" y="684"/>
                      <a:pt x="1559" y="665"/>
                    </a:cubicBezTo>
                    <a:cubicBezTo>
                      <a:pt x="1522" y="637"/>
                      <a:pt x="1523" y="629"/>
                      <a:pt x="1504" y="592"/>
                    </a:cubicBezTo>
                    <a:cubicBezTo>
                      <a:pt x="1507" y="564"/>
                      <a:pt x="1503" y="535"/>
                      <a:pt x="1513" y="509"/>
                    </a:cubicBezTo>
                    <a:cubicBezTo>
                      <a:pt x="1525" y="478"/>
                      <a:pt x="1577" y="525"/>
                      <a:pt x="1577" y="509"/>
                    </a:cubicBezTo>
                    <a:cubicBezTo>
                      <a:pt x="1577" y="495"/>
                      <a:pt x="1552" y="497"/>
                      <a:pt x="1540" y="491"/>
                    </a:cubicBezTo>
                    <a:cubicBezTo>
                      <a:pt x="1507" y="446"/>
                      <a:pt x="1515" y="463"/>
                      <a:pt x="1495" y="409"/>
                    </a:cubicBezTo>
                    <a:cubicBezTo>
                      <a:pt x="1488" y="391"/>
                      <a:pt x="1492" y="365"/>
                      <a:pt x="1476" y="354"/>
                    </a:cubicBezTo>
                    <a:cubicBezTo>
                      <a:pt x="1437" y="328"/>
                      <a:pt x="1416" y="295"/>
                      <a:pt x="1385" y="262"/>
                    </a:cubicBezTo>
                    <a:cubicBezTo>
                      <a:pt x="1386" y="261"/>
                      <a:pt x="1431" y="219"/>
                      <a:pt x="1431" y="262"/>
                    </a:cubicBezTo>
                    <a:cubicBezTo>
                      <a:pt x="1431" y="279"/>
                      <a:pt x="1423" y="296"/>
                      <a:pt x="1412" y="308"/>
                    </a:cubicBezTo>
                    <a:cubicBezTo>
                      <a:pt x="1397" y="324"/>
                      <a:pt x="1357" y="345"/>
                      <a:pt x="1357" y="345"/>
                    </a:cubicBezTo>
                    <a:cubicBezTo>
                      <a:pt x="1299" y="314"/>
                      <a:pt x="1271" y="262"/>
                      <a:pt x="1339" y="217"/>
                    </a:cubicBezTo>
                    <a:cubicBezTo>
                      <a:pt x="1360" y="220"/>
                      <a:pt x="1384" y="216"/>
                      <a:pt x="1403" y="226"/>
                    </a:cubicBezTo>
                    <a:cubicBezTo>
                      <a:pt x="1412" y="230"/>
                      <a:pt x="1413" y="244"/>
                      <a:pt x="1412" y="253"/>
                    </a:cubicBezTo>
                    <a:cubicBezTo>
                      <a:pt x="1406" y="298"/>
                      <a:pt x="1366" y="305"/>
                      <a:pt x="1330" y="317"/>
                    </a:cubicBezTo>
                    <a:cubicBezTo>
                      <a:pt x="1275" y="309"/>
                      <a:pt x="1263" y="316"/>
                      <a:pt x="1220" y="281"/>
                    </a:cubicBezTo>
                    <a:cubicBezTo>
                      <a:pt x="1200" y="265"/>
                      <a:pt x="1183" y="244"/>
                      <a:pt x="1165" y="226"/>
                    </a:cubicBezTo>
                    <a:cubicBezTo>
                      <a:pt x="1156" y="217"/>
                      <a:pt x="1138" y="198"/>
                      <a:pt x="1138" y="198"/>
                    </a:cubicBezTo>
                    <a:cubicBezTo>
                      <a:pt x="1165" y="189"/>
                      <a:pt x="1282" y="161"/>
                      <a:pt x="1202" y="217"/>
                    </a:cubicBezTo>
                    <a:cubicBezTo>
                      <a:pt x="1133" y="208"/>
                      <a:pt x="1117" y="210"/>
                      <a:pt x="1065" y="171"/>
                    </a:cubicBezTo>
                    <a:cubicBezTo>
                      <a:pt x="1041" y="99"/>
                      <a:pt x="1063" y="116"/>
                      <a:pt x="1129" y="125"/>
                    </a:cubicBezTo>
                    <a:cubicBezTo>
                      <a:pt x="1187" y="187"/>
                      <a:pt x="1092" y="220"/>
                      <a:pt x="1047" y="235"/>
                    </a:cubicBezTo>
                    <a:cubicBezTo>
                      <a:pt x="1029" y="232"/>
                      <a:pt x="1010" y="230"/>
                      <a:pt x="992" y="226"/>
                    </a:cubicBezTo>
                    <a:cubicBezTo>
                      <a:pt x="973" y="221"/>
                      <a:pt x="937" y="208"/>
                      <a:pt x="937" y="208"/>
                    </a:cubicBezTo>
                    <a:cubicBezTo>
                      <a:pt x="917" y="186"/>
                      <a:pt x="899" y="169"/>
                      <a:pt x="882" y="144"/>
                    </a:cubicBezTo>
                    <a:cubicBezTo>
                      <a:pt x="871" y="99"/>
                      <a:pt x="858" y="78"/>
                      <a:pt x="909" y="61"/>
                    </a:cubicBezTo>
                    <a:cubicBezTo>
                      <a:pt x="930" y="64"/>
                      <a:pt x="953" y="63"/>
                      <a:pt x="973" y="70"/>
                    </a:cubicBezTo>
                    <a:cubicBezTo>
                      <a:pt x="1014" y="85"/>
                      <a:pt x="1011" y="117"/>
                      <a:pt x="1037" y="144"/>
                    </a:cubicBezTo>
                    <a:cubicBezTo>
                      <a:pt x="1052" y="212"/>
                      <a:pt x="1051" y="212"/>
                      <a:pt x="983" y="226"/>
                    </a:cubicBezTo>
                    <a:cubicBezTo>
                      <a:pt x="935" y="203"/>
                      <a:pt x="892" y="173"/>
                      <a:pt x="855" y="134"/>
                    </a:cubicBezTo>
                    <a:cubicBezTo>
                      <a:pt x="898" y="48"/>
                      <a:pt x="970" y="100"/>
                      <a:pt x="1037" y="134"/>
                    </a:cubicBezTo>
                    <a:cubicBezTo>
                      <a:pt x="1085" y="205"/>
                      <a:pt x="1019" y="249"/>
                      <a:pt x="955" y="262"/>
                    </a:cubicBezTo>
                    <a:cubicBezTo>
                      <a:pt x="915" y="259"/>
                      <a:pt x="875" y="261"/>
                      <a:pt x="836" y="253"/>
                    </a:cubicBezTo>
                    <a:cubicBezTo>
                      <a:pt x="804" y="246"/>
                      <a:pt x="745" y="217"/>
                      <a:pt x="745" y="217"/>
                    </a:cubicBezTo>
                    <a:cubicBezTo>
                      <a:pt x="715" y="185"/>
                      <a:pt x="703" y="187"/>
                      <a:pt x="681" y="144"/>
                    </a:cubicBezTo>
                    <a:cubicBezTo>
                      <a:pt x="691" y="70"/>
                      <a:pt x="684" y="66"/>
                      <a:pt x="754" y="52"/>
                    </a:cubicBezTo>
                    <a:cubicBezTo>
                      <a:pt x="828" y="61"/>
                      <a:pt x="835" y="59"/>
                      <a:pt x="873" y="116"/>
                    </a:cubicBezTo>
                    <a:cubicBezTo>
                      <a:pt x="838" y="188"/>
                      <a:pt x="833" y="182"/>
                      <a:pt x="754" y="171"/>
                    </a:cubicBezTo>
                    <a:cubicBezTo>
                      <a:pt x="726" y="153"/>
                      <a:pt x="699" y="144"/>
                      <a:pt x="672" y="125"/>
                    </a:cubicBezTo>
                    <a:cubicBezTo>
                      <a:pt x="666" y="116"/>
                      <a:pt x="653" y="109"/>
                      <a:pt x="653" y="98"/>
                    </a:cubicBezTo>
                    <a:cubicBezTo>
                      <a:pt x="653" y="0"/>
                      <a:pt x="719" y="50"/>
                      <a:pt x="791" y="61"/>
                    </a:cubicBezTo>
                    <a:cubicBezTo>
                      <a:pt x="813" y="153"/>
                      <a:pt x="752" y="160"/>
                      <a:pt x="672" y="171"/>
                    </a:cubicBezTo>
                    <a:cubicBezTo>
                      <a:pt x="635" y="166"/>
                      <a:pt x="594" y="172"/>
                      <a:pt x="562" y="153"/>
                    </a:cubicBezTo>
                    <a:cubicBezTo>
                      <a:pt x="543" y="142"/>
                      <a:pt x="516" y="107"/>
                      <a:pt x="516" y="107"/>
                    </a:cubicBezTo>
                    <a:cubicBezTo>
                      <a:pt x="522" y="86"/>
                      <a:pt x="520" y="60"/>
                      <a:pt x="535" y="43"/>
                    </a:cubicBezTo>
                    <a:cubicBezTo>
                      <a:pt x="557" y="17"/>
                      <a:pt x="642" y="49"/>
                      <a:pt x="653" y="52"/>
                    </a:cubicBezTo>
                    <a:cubicBezTo>
                      <a:pt x="682" y="132"/>
                      <a:pt x="629" y="207"/>
                      <a:pt x="553" y="226"/>
                    </a:cubicBezTo>
                    <a:cubicBezTo>
                      <a:pt x="531" y="222"/>
                      <a:pt x="434" y="216"/>
                      <a:pt x="425" y="189"/>
                    </a:cubicBezTo>
                    <a:cubicBezTo>
                      <a:pt x="421" y="177"/>
                      <a:pt x="431" y="165"/>
                      <a:pt x="434" y="153"/>
                    </a:cubicBezTo>
                    <a:cubicBezTo>
                      <a:pt x="507" y="182"/>
                      <a:pt x="530" y="211"/>
                      <a:pt x="489" y="299"/>
                    </a:cubicBezTo>
                    <a:cubicBezTo>
                      <a:pt x="483" y="313"/>
                      <a:pt x="464" y="317"/>
                      <a:pt x="452" y="326"/>
                    </a:cubicBezTo>
                    <a:cubicBezTo>
                      <a:pt x="428" y="323"/>
                      <a:pt x="402" y="326"/>
                      <a:pt x="379" y="317"/>
                    </a:cubicBezTo>
                    <a:cubicBezTo>
                      <a:pt x="315" y="292"/>
                      <a:pt x="407" y="240"/>
                      <a:pt x="416" y="235"/>
                    </a:cubicBezTo>
                    <a:cubicBezTo>
                      <a:pt x="462" y="238"/>
                      <a:pt x="509" y="233"/>
                      <a:pt x="553" y="244"/>
                    </a:cubicBezTo>
                    <a:cubicBezTo>
                      <a:pt x="574" y="249"/>
                      <a:pt x="557" y="291"/>
                      <a:pt x="544" y="308"/>
                    </a:cubicBezTo>
                    <a:cubicBezTo>
                      <a:pt x="509" y="357"/>
                      <a:pt x="451" y="381"/>
                      <a:pt x="397" y="400"/>
                    </a:cubicBezTo>
                    <a:cubicBezTo>
                      <a:pt x="277" y="383"/>
                      <a:pt x="259" y="406"/>
                      <a:pt x="215" y="317"/>
                    </a:cubicBezTo>
                    <a:cubicBezTo>
                      <a:pt x="225" y="226"/>
                      <a:pt x="208" y="209"/>
                      <a:pt x="297" y="226"/>
                    </a:cubicBezTo>
                    <a:cubicBezTo>
                      <a:pt x="345" y="250"/>
                      <a:pt x="342" y="271"/>
                      <a:pt x="379" y="308"/>
                    </a:cubicBezTo>
                    <a:cubicBezTo>
                      <a:pt x="401" y="375"/>
                      <a:pt x="392" y="344"/>
                      <a:pt x="407" y="400"/>
                    </a:cubicBezTo>
                    <a:cubicBezTo>
                      <a:pt x="364" y="441"/>
                      <a:pt x="337" y="423"/>
                      <a:pt x="279" y="409"/>
                    </a:cubicBezTo>
                    <a:cubicBezTo>
                      <a:pt x="268" y="402"/>
                      <a:pt x="211" y="356"/>
                      <a:pt x="251" y="336"/>
                    </a:cubicBezTo>
                    <a:cubicBezTo>
                      <a:pt x="270" y="326"/>
                      <a:pt x="294" y="329"/>
                      <a:pt x="315" y="326"/>
                    </a:cubicBezTo>
                    <a:cubicBezTo>
                      <a:pt x="339" y="329"/>
                      <a:pt x="365" y="329"/>
                      <a:pt x="388" y="336"/>
                    </a:cubicBezTo>
                    <a:cubicBezTo>
                      <a:pt x="447" y="354"/>
                      <a:pt x="366" y="410"/>
                      <a:pt x="343" y="418"/>
                    </a:cubicBezTo>
                    <a:cubicBezTo>
                      <a:pt x="312" y="447"/>
                      <a:pt x="263" y="453"/>
                      <a:pt x="224" y="473"/>
                    </a:cubicBezTo>
                    <a:cubicBezTo>
                      <a:pt x="206" y="470"/>
                      <a:pt x="185" y="473"/>
                      <a:pt x="169" y="464"/>
                    </a:cubicBezTo>
                    <a:cubicBezTo>
                      <a:pt x="161" y="459"/>
                      <a:pt x="156" y="445"/>
                      <a:pt x="160" y="436"/>
                    </a:cubicBezTo>
                    <a:cubicBezTo>
                      <a:pt x="164" y="427"/>
                      <a:pt x="178" y="430"/>
                      <a:pt x="187" y="427"/>
                    </a:cubicBezTo>
                    <a:cubicBezTo>
                      <a:pt x="227" y="488"/>
                      <a:pt x="184" y="510"/>
                      <a:pt x="132" y="537"/>
                    </a:cubicBezTo>
                    <a:cubicBezTo>
                      <a:pt x="114" y="534"/>
                      <a:pt x="84" y="545"/>
                      <a:pt x="77" y="528"/>
                    </a:cubicBezTo>
                    <a:cubicBezTo>
                      <a:pt x="48" y="462"/>
                      <a:pt x="91" y="456"/>
                      <a:pt x="123" y="445"/>
                    </a:cubicBezTo>
                    <a:cubicBezTo>
                      <a:pt x="165" y="489"/>
                      <a:pt x="153" y="569"/>
                      <a:pt x="123" y="619"/>
                    </a:cubicBezTo>
                    <a:cubicBezTo>
                      <a:pt x="111" y="640"/>
                      <a:pt x="85" y="648"/>
                      <a:pt x="68" y="665"/>
                    </a:cubicBezTo>
                    <a:cubicBezTo>
                      <a:pt x="71" y="653"/>
                      <a:pt x="71" y="639"/>
                      <a:pt x="77" y="628"/>
                    </a:cubicBezTo>
                    <a:cubicBezTo>
                      <a:pt x="81" y="620"/>
                      <a:pt x="94" y="602"/>
                      <a:pt x="96" y="610"/>
                    </a:cubicBezTo>
                    <a:cubicBezTo>
                      <a:pt x="106" y="647"/>
                      <a:pt x="85" y="667"/>
                      <a:pt x="68" y="692"/>
                    </a:cubicBezTo>
                    <a:cubicBezTo>
                      <a:pt x="59" y="664"/>
                      <a:pt x="47" y="649"/>
                      <a:pt x="77" y="619"/>
                    </a:cubicBezTo>
                    <a:cubicBezTo>
                      <a:pt x="86" y="610"/>
                      <a:pt x="71" y="644"/>
                      <a:pt x="68" y="656"/>
                    </a:cubicBezTo>
                    <a:cubicBezTo>
                      <a:pt x="63" y="675"/>
                      <a:pt x="16" y="760"/>
                      <a:pt x="59" y="674"/>
                    </a:cubicBezTo>
                    <a:cubicBezTo>
                      <a:pt x="80" y="680"/>
                      <a:pt x="104" y="680"/>
                      <a:pt x="123" y="692"/>
                    </a:cubicBezTo>
                    <a:cubicBezTo>
                      <a:pt x="131" y="697"/>
                      <a:pt x="132" y="710"/>
                      <a:pt x="132" y="720"/>
                    </a:cubicBezTo>
                    <a:cubicBezTo>
                      <a:pt x="132" y="772"/>
                      <a:pt x="106" y="784"/>
                      <a:pt x="68" y="811"/>
                    </a:cubicBezTo>
                    <a:cubicBezTo>
                      <a:pt x="58" y="781"/>
                      <a:pt x="59" y="793"/>
                      <a:pt x="59" y="77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3"/>
              <p:cNvSpPr>
                <a:spLocks/>
              </p:cNvSpPr>
              <p:nvPr/>
            </p:nvSpPr>
            <p:spPr bwMode="auto">
              <a:xfrm>
                <a:off x="3546" y="1560"/>
                <a:ext cx="1505" cy="813"/>
              </a:xfrm>
              <a:custGeom>
                <a:avLst/>
                <a:gdLst/>
                <a:ahLst/>
                <a:cxnLst>
                  <a:cxn ang="0">
                    <a:pos x="664" y="163"/>
                  </a:cxn>
                  <a:cxn ang="0">
                    <a:pos x="673" y="8"/>
                  </a:cxn>
                  <a:cxn ang="0">
                    <a:pos x="683" y="136"/>
                  </a:cxn>
                  <a:cxn ang="0">
                    <a:pos x="811" y="63"/>
                  </a:cxn>
                  <a:cxn ang="0">
                    <a:pos x="774" y="99"/>
                  </a:cxn>
                  <a:cxn ang="0">
                    <a:pos x="1003" y="99"/>
                  </a:cxn>
                  <a:cxn ang="0">
                    <a:pos x="865" y="81"/>
                  </a:cxn>
                  <a:cxn ang="0">
                    <a:pos x="1039" y="72"/>
                  </a:cxn>
                  <a:cxn ang="0">
                    <a:pos x="1076" y="154"/>
                  </a:cxn>
                  <a:cxn ang="0">
                    <a:pos x="1094" y="127"/>
                  </a:cxn>
                  <a:cxn ang="0">
                    <a:pos x="1277" y="301"/>
                  </a:cxn>
                  <a:cxn ang="0">
                    <a:pos x="1341" y="237"/>
                  </a:cxn>
                  <a:cxn ang="0">
                    <a:pos x="1359" y="319"/>
                  </a:cxn>
                  <a:cxn ang="0">
                    <a:pos x="1240" y="355"/>
                  </a:cxn>
                  <a:cxn ang="0">
                    <a:pos x="1460" y="337"/>
                  </a:cxn>
                  <a:cxn ang="0">
                    <a:pos x="1313" y="392"/>
                  </a:cxn>
                  <a:cxn ang="0">
                    <a:pos x="1505" y="474"/>
                  </a:cxn>
                  <a:cxn ang="0">
                    <a:pos x="1451" y="502"/>
                  </a:cxn>
                  <a:cxn ang="0">
                    <a:pos x="1441" y="557"/>
                  </a:cxn>
                  <a:cxn ang="0">
                    <a:pos x="1368" y="465"/>
                  </a:cxn>
                  <a:cxn ang="0">
                    <a:pos x="1176" y="310"/>
                  </a:cxn>
                  <a:cxn ang="0">
                    <a:pos x="1231" y="264"/>
                  </a:cxn>
                  <a:cxn ang="0">
                    <a:pos x="1067" y="163"/>
                  </a:cxn>
                  <a:cxn ang="0">
                    <a:pos x="1021" y="200"/>
                  </a:cxn>
                  <a:cxn ang="0">
                    <a:pos x="838" y="154"/>
                  </a:cxn>
                  <a:cxn ang="0">
                    <a:pos x="719" y="54"/>
                  </a:cxn>
                  <a:cxn ang="0">
                    <a:pos x="509" y="136"/>
                  </a:cxn>
                  <a:cxn ang="0">
                    <a:pos x="518" y="26"/>
                  </a:cxn>
                  <a:cxn ang="0">
                    <a:pos x="408" y="45"/>
                  </a:cxn>
                  <a:cxn ang="0">
                    <a:pos x="518" y="163"/>
                  </a:cxn>
                  <a:cxn ang="0">
                    <a:pos x="381" y="255"/>
                  </a:cxn>
                  <a:cxn ang="0">
                    <a:pos x="308" y="136"/>
                  </a:cxn>
                  <a:cxn ang="0">
                    <a:pos x="207" y="291"/>
                  </a:cxn>
                  <a:cxn ang="0">
                    <a:pos x="235" y="227"/>
                  </a:cxn>
                  <a:cxn ang="0">
                    <a:pos x="244" y="392"/>
                  </a:cxn>
                  <a:cxn ang="0">
                    <a:pos x="88" y="401"/>
                  </a:cxn>
                  <a:cxn ang="0">
                    <a:pos x="244" y="365"/>
                  </a:cxn>
                  <a:cxn ang="0">
                    <a:pos x="180" y="529"/>
                  </a:cxn>
                  <a:cxn ang="0">
                    <a:pos x="161" y="474"/>
                  </a:cxn>
                  <a:cxn ang="0">
                    <a:pos x="61" y="621"/>
                  </a:cxn>
                  <a:cxn ang="0">
                    <a:pos x="79" y="547"/>
                  </a:cxn>
                  <a:cxn ang="0">
                    <a:pos x="88" y="666"/>
                  </a:cxn>
                  <a:cxn ang="0">
                    <a:pos x="33" y="602"/>
                  </a:cxn>
                  <a:cxn ang="0">
                    <a:pos x="15" y="712"/>
                  </a:cxn>
                </a:cxnLst>
                <a:rect l="0" t="0" r="r" b="b"/>
                <a:pathLst>
                  <a:path w="1505" h="813">
                    <a:moveTo>
                      <a:pt x="637" y="54"/>
                    </a:moveTo>
                    <a:cubicBezTo>
                      <a:pt x="687" y="88"/>
                      <a:pt x="674" y="106"/>
                      <a:pt x="664" y="163"/>
                    </a:cubicBezTo>
                    <a:cubicBezTo>
                      <a:pt x="615" y="153"/>
                      <a:pt x="597" y="147"/>
                      <a:pt x="582" y="99"/>
                    </a:cubicBezTo>
                    <a:cubicBezTo>
                      <a:pt x="606" y="4"/>
                      <a:pt x="588" y="25"/>
                      <a:pt x="673" y="8"/>
                    </a:cubicBezTo>
                    <a:cubicBezTo>
                      <a:pt x="694" y="11"/>
                      <a:pt x="724" y="0"/>
                      <a:pt x="737" y="17"/>
                    </a:cubicBezTo>
                    <a:cubicBezTo>
                      <a:pt x="765" y="55"/>
                      <a:pt x="704" y="115"/>
                      <a:pt x="683" y="136"/>
                    </a:cubicBezTo>
                    <a:cubicBezTo>
                      <a:pt x="628" y="125"/>
                      <a:pt x="594" y="102"/>
                      <a:pt x="555" y="63"/>
                    </a:cubicBezTo>
                    <a:cubicBezTo>
                      <a:pt x="629" y="5"/>
                      <a:pt x="731" y="12"/>
                      <a:pt x="811" y="63"/>
                    </a:cubicBezTo>
                    <a:cubicBezTo>
                      <a:pt x="837" y="103"/>
                      <a:pt x="842" y="120"/>
                      <a:pt x="792" y="136"/>
                    </a:cubicBezTo>
                    <a:cubicBezTo>
                      <a:pt x="786" y="124"/>
                      <a:pt x="772" y="113"/>
                      <a:pt x="774" y="99"/>
                    </a:cubicBezTo>
                    <a:cubicBezTo>
                      <a:pt x="778" y="67"/>
                      <a:pt x="816" y="56"/>
                      <a:pt x="838" y="45"/>
                    </a:cubicBezTo>
                    <a:cubicBezTo>
                      <a:pt x="857" y="48"/>
                      <a:pt x="986" y="40"/>
                      <a:pt x="1003" y="99"/>
                    </a:cubicBezTo>
                    <a:cubicBezTo>
                      <a:pt x="1019" y="154"/>
                      <a:pt x="996" y="153"/>
                      <a:pt x="966" y="163"/>
                    </a:cubicBezTo>
                    <a:cubicBezTo>
                      <a:pt x="901" y="145"/>
                      <a:pt x="882" y="145"/>
                      <a:pt x="865" y="81"/>
                    </a:cubicBezTo>
                    <a:cubicBezTo>
                      <a:pt x="903" y="27"/>
                      <a:pt x="950" y="47"/>
                      <a:pt x="1012" y="54"/>
                    </a:cubicBezTo>
                    <a:cubicBezTo>
                      <a:pt x="1021" y="60"/>
                      <a:pt x="1031" y="65"/>
                      <a:pt x="1039" y="72"/>
                    </a:cubicBezTo>
                    <a:cubicBezTo>
                      <a:pt x="1055" y="86"/>
                      <a:pt x="1085" y="118"/>
                      <a:pt x="1085" y="118"/>
                    </a:cubicBezTo>
                    <a:cubicBezTo>
                      <a:pt x="1082" y="130"/>
                      <a:pt x="1088" y="149"/>
                      <a:pt x="1076" y="154"/>
                    </a:cubicBezTo>
                    <a:cubicBezTo>
                      <a:pt x="1063" y="159"/>
                      <a:pt x="1031" y="147"/>
                      <a:pt x="1039" y="136"/>
                    </a:cubicBezTo>
                    <a:cubicBezTo>
                      <a:pt x="1049" y="121"/>
                      <a:pt x="1076" y="130"/>
                      <a:pt x="1094" y="127"/>
                    </a:cubicBezTo>
                    <a:cubicBezTo>
                      <a:pt x="1202" y="138"/>
                      <a:pt x="1212" y="145"/>
                      <a:pt x="1295" y="200"/>
                    </a:cubicBezTo>
                    <a:cubicBezTo>
                      <a:pt x="1316" y="244"/>
                      <a:pt x="1336" y="279"/>
                      <a:pt x="1277" y="301"/>
                    </a:cubicBezTo>
                    <a:cubicBezTo>
                      <a:pt x="1225" y="287"/>
                      <a:pt x="1207" y="278"/>
                      <a:pt x="1240" y="227"/>
                    </a:cubicBezTo>
                    <a:cubicBezTo>
                      <a:pt x="1274" y="230"/>
                      <a:pt x="1308" y="230"/>
                      <a:pt x="1341" y="237"/>
                    </a:cubicBezTo>
                    <a:cubicBezTo>
                      <a:pt x="1352" y="239"/>
                      <a:pt x="1366" y="244"/>
                      <a:pt x="1368" y="255"/>
                    </a:cubicBezTo>
                    <a:cubicBezTo>
                      <a:pt x="1373" y="276"/>
                      <a:pt x="1371" y="301"/>
                      <a:pt x="1359" y="319"/>
                    </a:cubicBezTo>
                    <a:cubicBezTo>
                      <a:pt x="1344" y="341"/>
                      <a:pt x="1295" y="365"/>
                      <a:pt x="1295" y="365"/>
                    </a:cubicBezTo>
                    <a:cubicBezTo>
                      <a:pt x="1277" y="362"/>
                      <a:pt x="1249" y="371"/>
                      <a:pt x="1240" y="355"/>
                    </a:cubicBezTo>
                    <a:cubicBezTo>
                      <a:pt x="1220" y="320"/>
                      <a:pt x="1268" y="295"/>
                      <a:pt x="1286" y="282"/>
                    </a:cubicBezTo>
                    <a:cubicBezTo>
                      <a:pt x="1385" y="297"/>
                      <a:pt x="1403" y="283"/>
                      <a:pt x="1460" y="337"/>
                    </a:cubicBezTo>
                    <a:cubicBezTo>
                      <a:pt x="1482" y="381"/>
                      <a:pt x="1502" y="418"/>
                      <a:pt x="1441" y="438"/>
                    </a:cubicBezTo>
                    <a:cubicBezTo>
                      <a:pt x="1344" y="426"/>
                      <a:pt x="1384" y="427"/>
                      <a:pt x="1313" y="392"/>
                    </a:cubicBezTo>
                    <a:cubicBezTo>
                      <a:pt x="1289" y="321"/>
                      <a:pt x="1383" y="366"/>
                      <a:pt x="1423" y="374"/>
                    </a:cubicBezTo>
                    <a:cubicBezTo>
                      <a:pt x="1462" y="399"/>
                      <a:pt x="1490" y="429"/>
                      <a:pt x="1505" y="474"/>
                    </a:cubicBezTo>
                    <a:cubicBezTo>
                      <a:pt x="1496" y="509"/>
                      <a:pt x="1489" y="574"/>
                      <a:pt x="1441" y="529"/>
                    </a:cubicBezTo>
                    <a:cubicBezTo>
                      <a:pt x="1444" y="520"/>
                      <a:pt x="1441" y="502"/>
                      <a:pt x="1451" y="502"/>
                    </a:cubicBezTo>
                    <a:cubicBezTo>
                      <a:pt x="1460" y="502"/>
                      <a:pt x="1462" y="520"/>
                      <a:pt x="1460" y="529"/>
                    </a:cubicBezTo>
                    <a:cubicBezTo>
                      <a:pt x="1458" y="540"/>
                      <a:pt x="1447" y="548"/>
                      <a:pt x="1441" y="557"/>
                    </a:cubicBezTo>
                    <a:cubicBezTo>
                      <a:pt x="1432" y="551"/>
                      <a:pt x="1421" y="547"/>
                      <a:pt x="1414" y="538"/>
                    </a:cubicBezTo>
                    <a:cubicBezTo>
                      <a:pt x="1396" y="515"/>
                      <a:pt x="1388" y="485"/>
                      <a:pt x="1368" y="465"/>
                    </a:cubicBezTo>
                    <a:cubicBezTo>
                      <a:pt x="1347" y="444"/>
                      <a:pt x="1325" y="422"/>
                      <a:pt x="1304" y="401"/>
                    </a:cubicBezTo>
                    <a:cubicBezTo>
                      <a:pt x="1265" y="362"/>
                      <a:pt x="1216" y="348"/>
                      <a:pt x="1176" y="310"/>
                    </a:cubicBezTo>
                    <a:cubicBezTo>
                      <a:pt x="1190" y="268"/>
                      <a:pt x="1200" y="257"/>
                      <a:pt x="1240" y="237"/>
                    </a:cubicBezTo>
                    <a:cubicBezTo>
                      <a:pt x="1185" y="222"/>
                      <a:pt x="1207" y="228"/>
                      <a:pt x="1231" y="264"/>
                    </a:cubicBezTo>
                    <a:cubicBezTo>
                      <a:pt x="1181" y="281"/>
                      <a:pt x="1139" y="259"/>
                      <a:pt x="1094" y="237"/>
                    </a:cubicBezTo>
                    <a:cubicBezTo>
                      <a:pt x="1073" y="215"/>
                      <a:pt x="1037" y="200"/>
                      <a:pt x="1067" y="163"/>
                    </a:cubicBezTo>
                    <a:cubicBezTo>
                      <a:pt x="1073" y="156"/>
                      <a:pt x="1085" y="157"/>
                      <a:pt x="1094" y="154"/>
                    </a:cubicBezTo>
                    <a:cubicBezTo>
                      <a:pt x="1171" y="180"/>
                      <a:pt x="1046" y="192"/>
                      <a:pt x="1021" y="200"/>
                    </a:cubicBezTo>
                    <a:cubicBezTo>
                      <a:pt x="945" y="181"/>
                      <a:pt x="937" y="187"/>
                      <a:pt x="920" y="118"/>
                    </a:cubicBezTo>
                    <a:cubicBezTo>
                      <a:pt x="891" y="128"/>
                      <a:pt x="867" y="144"/>
                      <a:pt x="838" y="154"/>
                    </a:cubicBezTo>
                    <a:cubicBezTo>
                      <a:pt x="775" y="199"/>
                      <a:pt x="690" y="188"/>
                      <a:pt x="655" y="118"/>
                    </a:cubicBezTo>
                    <a:cubicBezTo>
                      <a:pt x="667" y="67"/>
                      <a:pt x="671" y="70"/>
                      <a:pt x="719" y="54"/>
                    </a:cubicBezTo>
                    <a:cubicBezTo>
                      <a:pt x="713" y="78"/>
                      <a:pt x="718" y="108"/>
                      <a:pt x="701" y="127"/>
                    </a:cubicBezTo>
                    <a:cubicBezTo>
                      <a:pt x="670" y="162"/>
                      <a:pt x="517" y="137"/>
                      <a:pt x="509" y="136"/>
                    </a:cubicBezTo>
                    <a:cubicBezTo>
                      <a:pt x="497" y="124"/>
                      <a:pt x="475" y="116"/>
                      <a:pt x="472" y="99"/>
                    </a:cubicBezTo>
                    <a:cubicBezTo>
                      <a:pt x="461" y="37"/>
                      <a:pt x="484" y="37"/>
                      <a:pt x="518" y="26"/>
                    </a:cubicBezTo>
                    <a:cubicBezTo>
                      <a:pt x="565" y="100"/>
                      <a:pt x="538" y="153"/>
                      <a:pt x="463" y="173"/>
                    </a:cubicBezTo>
                    <a:cubicBezTo>
                      <a:pt x="370" y="135"/>
                      <a:pt x="385" y="159"/>
                      <a:pt x="408" y="45"/>
                    </a:cubicBezTo>
                    <a:cubicBezTo>
                      <a:pt x="495" y="52"/>
                      <a:pt x="528" y="33"/>
                      <a:pt x="555" y="109"/>
                    </a:cubicBezTo>
                    <a:cubicBezTo>
                      <a:pt x="534" y="204"/>
                      <a:pt x="565" y="124"/>
                      <a:pt x="518" y="163"/>
                    </a:cubicBezTo>
                    <a:cubicBezTo>
                      <a:pt x="509" y="170"/>
                      <a:pt x="507" y="183"/>
                      <a:pt x="500" y="191"/>
                    </a:cubicBezTo>
                    <a:cubicBezTo>
                      <a:pt x="464" y="233"/>
                      <a:pt x="434" y="245"/>
                      <a:pt x="381" y="255"/>
                    </a:cubicBezTo>
                    <a:cubicBezTo>
                      <a:pt x="350" y="252"/>
                      <a:pt x="319" y="254"/>
                      <a:pt x="289" y="246"/>
                    </a:cubicBezTo>
                    <a:cubicBezTo>
                      <a:pt x="253" y="237"/>
                      <a:pt x="249" y="155"/>
                      <a:pt x="308" y="136"/>
                    </a:cubicBezTo>
                    <a:cubicBezTo>
                      <a:pt x="350" y="222"/>
                      <a:pt x="314" y="254"/>
                      <a:pt x="253" y="301"/>
                    </a:cubicBezTo>
                    <a:cubicBezTo>
                      <a:pt x="238" y="298"/>
                      <a:pt x="220" y="300"/>
                      <a:pt x="207" y="291"/>
                    </a:cubicBezTo>
                    <a:cubicBezTo>
                      <a:pt x="193" y="281"/>
                      <a:pt x="197" y="247"/>
                      <a:pt x="207" y="237"/>
                    </a:cubicBezTo>
                    <a:cubicBezTo>
                      <a:pt x="214" y="230"/>
                      <a:pt x="226" y="230"/>
                      <a:pt x="235" y="227"/>
                    </a:cubicBezTo>
                    <a:cubicBezTo>
                      <a:pt x="253" y="233"/>
                      <a:pt x="275" y="234"/>
                      <a:pt x="289" y="246"/>
                    </a:cubicBezTo>
                    <a:cubicBezTo>
                      <a:pt x="326" y="278"/>
                      <a:pt x="273" y="369"/>
                      <a:pt x="244" y="392"/>
                    </a:cubicBezTo>
                    <a:cubicBezTo>
                      <a:pt x="223" y="408"/>
                      <a:pt x="178" y="411"/>
                      <a:pt x="152" y="419"/>
                    </a:cubicBezTo>
                    <a:cubicBezTo>
                      <a:pt x="131" y="413"/>
                      <a:pt x="101" y="419"/>
                      <a:pt x="88" y="401"/>
                    </a:cubicBezTo>
                    <a:cubicBezTo>
                      <a:pt x="78" y="387"/>
                      <a:pt x="91" y="359"/>
                      <a:pt x="107" y="355"/>
                    </a:cubicBezTo>
                    <a:cubicBezTo>
                      <a:pt x="152" y="345"/>
                      <a:pt x="198" y="362"/>
                      <a:pt x="244" y="365"/>
                    </a:cubicBezTo>
                    <a:cubicBezTo>
                      <a:pt x="253" y="379"/>
                      <a:pt x="271" y="400"/>
                      <a:pt x="271" y="419"/>
                    </a:cubicBezTo>
                    <a:cubicBezTo>
                      <a:pt x="271" y="472"/>
                      <a:pt x="217" y="501"/>
                      <a:pt x="180" y="529"/>
                    </a:cubicBezTo>
                    <a:cubicBezTo>
                      <a:pt x="168" y="523"/>
                      <a:pt x="147" y="524"/>
                      <a:pt x="143" y="511"/>
                    </a:cubicBezTo>
                    <a:cubicBezTo>
                      <a:pt x="139" y="498"/>
                      <a:pt x="148" y="478"/>
                      <a:pt x="161" y="474"/>
                    </a:cubicBezTo>
                    <a:cubicBezTo>
                      <a:pt x="170" y="471"/>
                      <a:pt x="168" y="493"/>
                      <a:pt x="171" y="502"/>
                    </a:cubicBezTo>
                    <a:cubicBezTo>
                      <a:pt x="147" y="548"/>
                      <a:pt x="111" y="602"/>
                      <a:pt x="61" y="621"/>
                    </a:cubicBezTo>
                    <a:cubicBezTo>
                      <a:pt x="49" y="608"/>
                      <a:pt x="24" y="601"/>
                      <a:pt x="24" y="584"/>
                    </a:cubicBezTo>
                    <a:cubicBezTo>
                      <a:pt x="24" y="554"/>
                      <a:pt x="62" y="552"/>
                      <a:pt x="79" y="547"/>
                    </a:cubicBezTo>
                    <a:cubicBezTo>
                      <a:pt x="100" y="550"/>
                      <a:pt x="124" y="546"/>
                      <a:pt x="143" y="557"/>
                    </a:cubicBezTo>
                    <a:cubicBezTo>
                      <a:pt x="209" y="594"/>
                      <a:pt x="112" y="654"/>
                      <a:pt x="88" y="666"/>
                    </a:cubicBezTo>
                    <a:cubicBezTo>
                      <a:pt x="67" y="663"/>
                      <a:pt x="43" y="667"/>
                      <a:pt x="24" y="657"/>
                    </a:cubicBezTo>
                    <a:cubicBezTo>
                      <a:pt x="0" y="645"/>
                      <a:pt x="24" y="608"/>
                      <a:pt x="33" y="602"/>
                    </a:cubicBezTo>
                    <a:cubicBezTo>
                      <a:pt x="44" y="595"/>
                      <a:pt x="58" y="596"/>
                      <a:pt x="70" y="593"/>
                    </a:cubicBezTo>
                    <a:cubicBezTo>
                      <a:pt x="155" y="649"/>
                      <a:pt x="15" y="654"/>
                      <a:pt x="15" y="712"/>
                    </a:cubicBezTo>
                    <a:cubicBezTo>
                      <a:pt x="15" y="746"/>
                      <a:pt x="15" y="779"/>
                      <a:pt x="15" y="81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3595" y="1008"/>
              <a:ext cx="850" cy="865"/>
              <a:chOff x="4285" y="1345"/>
              <a:chExt cx="1025" cy="918"/>
            </a:xfrm>
          </p:grpSpPr>
          <p:sp>
            <p:nvSpPr>
              <p:cNvPr id="12" name="Freeform 105"/>
              <p:cNvSpPr>
                <a:spLocks/>
              </p:cNvSpPr>
              <p:nvPr/>
            </p:nvSpPr>
            <p:spPr bwMode="auto">
              <a:xfrm rot="167938" flipH="1">
                <a:off x="4837" y="2025"/>
                <a:ext cx="239" cy="238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6"/>
              <p:cNvSpPr>
                <a:spLocks/>
              </p:cNvSpPr>
              <p:nvPr/>
            </p:nvSpPr>
            <p:spPr bwMode="auto">
              <a:xfrm>
                <a:off x="4496" y="2002"/>
                <a:ext cx="203" cy="232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192"/>
                  </a:cxn>
                  <a:cxn ang="0">
                    <a:pos x="48" y="192"/>
                  </a:cxn>
                  <a:cxn ang="0">
                    <a:pos x="0" y="240"/>
                  </a:cxn>
                  <a:cxn ang="0">
                    <a:pos x="48" y="288"/>
                  </a:cxn>
                  <a:cxn ang="0">
                    <a:pos x="288" y="288"/>
                  </a:cxn>
                  <a:cxn ang="0">
                    <a:pos x="384" y="0"/>
                  </a:cxn>
                </a:cxnLst>
                <a:rect l="0" t="0" r="r" b="b"/>
                <a:pathLst>
                  <a:path w="384" h="288">
                    <a:moveTo>
                      <a:pt x="240" y="0"/>
                    </a:moveTo>
                    <a:lnTo>
                      <a:pt x="192" y="192"/>
                    </a:lnTo>
                    <a:lnTo>
                      <a:pt x="48" y="192"/>
                    </a:lnTo>
                    <a:lnTo>
                      <a:pt x="0" y="240"/>
                    </a:lnTo>
                    <a:lnTo>
                      <a:pt x="48" y="288"/>
                    </a:lnTo>
                    <a:lnTo>
                      <a:pt x="288" y="288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107"/>
              <p:cNvSpPr>
                <a:spLocks noChangeArrowheads="1"/>
              </p:cNvSpPr>
              <p:nvPr/>
            </p:nvSpPr>
            <p:spPr bwMode="auto">
              <a:xfrm>
                <a:off x="4462" y="1377"/>
                <a:ext cx="651" cy="67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4640" y="1603"/>
                <a:ext cx="30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80"/>
                  </a:cxn>
                  <a:cxn ang="0">
                    <a:pos x="116" y="107"/>
                  </a:cxn>
                  <a:cxn ang="0">
                    <a:pos x="169" y="124"/>
                  </a:cxn>
                  <a:cxn ang="0">
                    <a:pos x="523" y="142"/>
                  </a:cxn>
                  <a:cxn ang="0">
                    <a:pos x="621" y="80"/>
                  </a:cxn>
                  <a:cxn ang="0">
                    <a:pos x="736" y="53"/>
                  </a:cxn>
                </a:cxnLst>
                <a:rect l="0" t="0" r="r" b="b"/>
                <a:pathLst>
                  <a:path w="736" h="197">
                    <a:moveTo>
                      <a:pt x="0" y="0"/>
                    </a:moveTo>
                    <a:cubicBezTo>
                      <a:pt x="37" y="25"/>
                      <a:pt x="57" y="66"/>
                      <a:pt x="98" y="80"/>
                    </a:cubicBezTo>
                    <a:cubicBezTo>
                      <a:pt x="104" y="89"/>
                      <a:pt x="107" y="101"/>
                      <a:pt x="116" y="107"/>
                    </a:cubicBezTo>
                    <a:cubicBezTo>
                      <a:pt x="132" y="117"/>
                      <a:pt x="169" y="124"/>
                      <a:pt x="169" y="124"/>
                    </a:cubicBezTo>
                    <a:cubicBezTo>
                      <a:pt x="275" y="197"/>
                      <a:pt x="372" y="147"/>
                      <a:pt x="523" y="142"/>
                    </a:cubicBezTo>
                    <a:cubicBezTo>
                      <a:pt x="575" y="125"/>
                      <a:pt x="577" y="95"/>
                      <a:pt x="621" y="80"/>
                    </a:cubicBezTo>
                    <a:cubicBezTo>
                      <a:pt x="664" y="50"/>
                      <a:pt x="679" y="53"/>
                      <a:pt x="736" y="5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09"/>
              <p:cNvSpPr>
                <a:spLocks noChangeArrowheads="1"/>
              </p:cNvSpPr>
              <p:nvPr/>
            </p:nvSpPr>
            <p:spPr bwMode="auto">
              <a:xfrm>
                <a:off x="4640" y="1439"/>
                <a:ext cx="98" cy="1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5054" y="1766"/>
                <a:ext cx="256" cy="22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 flipH="1">
                <a:off x="4285" y="1746"/>
                <a:ext cx="217" cy="2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28" y="336"/>
                  </a:cxn>
                  <a:cxn ang="0">
                    <a:pos x="576" y="240"/>
                  </a:cxn>
                  <a:cxn ang="0">
                    <a:pos x="576" y="336"/>
                  </a:cxn>
                  <a:cxn ang="0">
                    <a:pos x="624" y="384"/>
                  </a:cxn>
                  <a:cxn ang="0">
                    <a:pos x="528" y="528"/>
                  </a:cxn>
                  <a:cxn ang="0">
                    <a:pos x="480" y="432"/>
                  </a:cxn>
                  <a:cxn ang="0">
                    <a:pos x="0" y="144"/>
                  </a:cxn>
                </a:cxnLst>
                <a:rect l="0" t="0" r="r" b="b"/>
                <a:pathLst>
                  <a:path w="624" h="528">
                    <a:moveTo>
                      <a:pt x="48" y="0"/>
                    </a:moveTo>
                    <a:lnTo>
                      <a:pt x="528" y="336"/>
                    </a:lnTo>
                    <a:lnTo>
                      <a:pt x="576" y="240"/>
                    </a:lnTo>
                    <a:lnTo>
                      <a:pt x="576" y="336"/>
                    </a:lnTo>
                    <a:lnTo>
                      <a:pt x="624" y="384"/>
                    </a:lnTo>
                    <a:lnTo>
                      <a:pt x="528" y="528"/>
                    </a:lnTo>
                    <a:lnTo>
                      <a:pt x="480" y="432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12"/>
              <p:cNvSpPr>
                <a:spLocks noChangeArrowheads="1"/>
              </p:cNvSpPr>
              <p:nvPr/>
            </p:nvSpPr>
            <p:spPr bwMode="auto">
              <a:xfrm>
                <a:off x="4660" y="1480"/>
                <a:ext cx="59" cy="6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13"/>
              <p:cNvSpPr>
                <a:spLocks noChangeArrowheads="1"/>
              </p:cNvSpPr>
              <p:nvPr/>
            </p:nvSpPr>
            <p:spPr bwMode="auto">
              <a:xfrm>
                <a:off x="4837" y="1439"/>
                <a:ext cx="98" cy="1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14"/>
              <p:cNvSpPr>
                <a:spLocks noChangeArrowheads="1"/>
              </p:cNvSpPr>
              <p:nvPr/>
            </p:nvSpPr>
            <p:spPr bwMode="auto">
              <a:xfrm>
                <a:off x="4857" y="1480"/>
                <a:ext cx="59" cy="6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15"/>
              <p:cNvSpPr>
                <a:spLocks/>
              </p:cNvSpPr>
              <p:nvPr/>
            </p:nvSpPr>
            <p:spPr bwMode="auto">
              <a:xfrm>
                <a:off x="4372" y="1695"/>
                <a:ext cx="744" cy="476"/>
              </a:xfrm>
              <a:custGeom>
                <a:avLst/>
                <a:gdLst/>
                <a:ahLst/>
                <a:cxnLst>
                  <a:cxn ang="0">
                    <a:pos x="457" y="183"/>
                  </a:cxn>
                  <a:cxn ang="0">
                    <a:pos x="310" y="420"/>
                  </a:cxn>
                  <a:cxn ang="0">
                    <a:pos x="310" y="603"/>
                  </a:cxn>
                  <a:cxn ang="0">
                    <a:pos x="0" y="996"/>
                  </a:cxn>
                  <a:cxn ang="0">
                    <a:pos x="402" y="1088"/>
                  </a:cxn>
                  <a:cxn ang="0">
                    <a:pos x="996" y="1115"/>
                  </a:cxn>
                  <a:cxn ang="0">
                    <a:pos x="1481" y="1079"/>
                  </a:cxn>
                  <a:cxn ang="0">
                    <a:pos x="1755" y="960"/>
                  </a:cxn>
                  <a:cxn ang="0">
                    <a:pos x="1636" y="667"/>
                  </a:cxn>
                  <a:cxn ang="0">
                    <a:pos x="1673" y="494"/>
                  </a:cxn>
                  <a:cxn ang="0">
                    <a:pos x="1545" y="219"/>
                  </a:cxn>
                  <a:cxn ang="0">
                    <a:pos x="1746" y="100"/>
                  </a:cxn>
                  <a:cxn ang="0">
                    <a:pos x="1810" y="110"/>
                  </a:cxn>
                  <a:cxn ang="0">
                    <a:pos x="1792" y="0"/>
                  </a:cxn>
                  <a:cxn ang="0">
                    <a:pos x="1380" y="210"/>
                  </a:cxn>
                  <a:cxn ang="0">
                    <a:pos x="1197" y="302"/>
                  </a:cxn>
                  <a:cxn ang="0">
                    <a:pos x="914" y="311"/>
                  </a:cxn>
                  <a:cxn ang="0">
                    <a:pos x="704" y="247"/>
                  </a:cxn>
                  <a:cxn ang="0">
                    <a:pos x="512" y="110"/>
                  </a:cxn>
                  <a:cxn ang="0">
                    <a:pos x="210" y="9"/>
                  </a:cxn>
                  <a:cxn ang="0">
                    <a:pos x="219" y="110"/>
                  </a:cxn>
                  <a:cxn ang="0">
                    <a:pos x="457" y="183"/>
                  </a:cxn>
                </a:cxnLst>
                <a:rect l="0" t="0" r="r" b="b"/>
                <a:pathLst>
                  <a:path w="1810" h="1115">
                    <a:moveTo>
                      <a:pt x="457" y="183"/>
                    </a:moveTo>
                    <a:lnTo>
                      <a:pt x="310" y="420"/>
                    </a:lnTo>
                    <a:lnTo>
                      <a:pt x="310" y="603"/>
                    </a:lnTo>
                    <a:lnTo>
                      <a:pt x="0" y="996"/>
                    </a:lnTo>
                    <a:lnTo>
                      <a:pt x="402" y="1088"/>
                    </a:lnTo>
                    <a:lnTo>
                      <a:pt x="996" y="1115"/>
                    </a:lnTo>
                    <a:lnTo>
                      <a:pt x="1481" y="1079"/>
                    </a:lnTo>
                    <a:lnTo>
                      <a:pt x="1755" y="960"/>
                    </a:lnTo>
                    <a:lnTo>
                      <a:pt x="1636" y="667"/>
                    </a:lnTo>
                    <a:lnTo>
                      <a:pt x="1673" y="494"/>
                    </a:lnTo>
                    <a:lnTo>
                      <a:pt x="1545" y="219"/>
                    </a:lnTo>
                    <a:lnTo>
                      <a:pt x="1746" y="100"/>
                    </a:lnTo>
                    <a:lnTo>
                      <a:pt x="1810" y="110"/>
                    </a:lnTo>
                    <a:lnTo>
                      <a:pt x="1792" y="0"/>
                    </a:lnTo>
                    <a:lnTo>
                      <a:pt x="1380" y="210"/>
                    </a:lnTo>
                    <a:lnTo>
                      <a:pt x="1197" y="302"/>
                    </a:lnTo>
                    <a:lnTo>
                      <a:pt x="914" y="311"/>
                    </a:lnTo>
                    <a:lnTo>
                      <a:pt x="704" y="247"/>
                    </a:lnTo>
                    <a:lnTo>
                      <a:pt x="512" y="110"/>
                    </a:lnTo>
                    <a:lnTo>
                      <a:pt x="210" y="9"/>
                    </a:lnTo>
                    <a:lnTo>
                      <a:pt x="219" y="110"/>
                    </a:lnTo>
                    <a:lnTo>
                      <a:pt x="457" y="183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6"/>
              <p:cNvSpPr>
                <a:spLocks/>
              </p:cNvSpPr>
              <p:nvPr/>
            </p:nvSpPr>
            <p:spPr bwMode="auto">
              <a:xfrm>
                <a:off x="4462" y="1345"/>
                <a:ext cx="684" cy="440"/>
              </a:xfrm>
              <a:custGeom>
                <a:avLst/>
                <a:gdLst/>
                <a:ahLst/>
                <a:cxnLst>
                  <a:cxn ang="0">
                    <a:pos x="65" y="565"/>
                  </a:cxn>
                  <a:cxn ang="0">
                    <a:pos x="74" y="455"/>
                  </a:cxn>
                  <a:cxn ang="0">
                    <a:pos x="19" y="474"/>
                  </a:cxn>
                  <a:cxn ang="0">
                    <a:pos x="102" y="501"/>
                  </a:cxn>
                  <a:cxn ang="0">
                    <a:pos x="83" y="382"/>
                  </a:cxn>
                  <a:cxn ang="0">
                    <a:pos x="65" y="437"/>
                  </a:cxn>
                  <a:cxn ang="0">
                    <a:pos x="257" y="364"/>
                  </a:cxn>
                  <a:cxn ang="0">
                    <a:pos x="193" y="382"/>
                  </a:cxn>
                  <a:cxn ang="0">
                    <a:pos x="257" y="309"/>
                  </a:cxn>
                  <a:cxn ang="0">
                    <a:pos x="230" y="227"/>
                  </a:cxn>
                  <a:cxn ang="0">
                    <a:pos x="275" y="236"/>
                  </a:cxn>
                  <a:cxn ang="0">
                    <a:pos x="257" y="154"/>
                  </a:cxn>
                  <a:cxn ang="0">
                    <a:pos x="422" y="163"/>
                  </a:cxn>
                  <a:cxn ang="0">
                    <a:pos x="367" y="145"/>
                  </a:cxn>
                  <a:cxn ang="0">
                    <a:pos x="412" y="145"/>
                  </a:cxn>
                  <a:cxn ang="0">
                    <a:pos x="476" y="99"/>
                  </a:cxn>
                  <a:cxn ang="0">
                    <a:pos x="623" y="117"/>
                  </a:cxn>
                  <a:cxn ang="0">
                    <a:pos x="614" y="71"/>
                  </a:cxn>
                  <a:cxn ang="0">
                    <a:pos x="659" y="108"/>
                  </a:cxn>
                  <a:cxn ang="0">
                    <a:pos x="623" y="71"/>
                  </a:cxn>
                  <a:cxn ang="0">
                    <a:pos x="641" y="62"/>
                  </a:cxn>
                  <a:cxn ang="0">
                    <a:pos x="604" y="26"/>
                  </a:cxn>
                  <a:cxn ang="0">
                    <a:pos x="751" y="62"/>
                  </a:cxn>
                  <a:cxn ang="0">
                    <a:pos x="897" y="44"/>
                  </a:cxn>
                  <a:cxn ang="0">
                    <a:pos x="870" y="108"/>
                  </a:cxn>
                  <a:cxn ang="0">
                    <a:pos x="879" y="44"/>
                  </a:cxn>
                  <a:cxn ang="0">
                    <a:pos x="924" y="90"/>
                  </a:cxn>
                  <a:cxn ang="0">
                    <a:pos x="979" y="62"/>
                  </a:cxn>
                  <a:cxn ang="0">
                    <a:pos x="1071" y="44"/>
                  </a:cxn>
                  <a:cxn ang="0">
                    <a:pos x="1052" y="81"/>
                  </a:cxn>
                  <a:cxn ang="0">
                    <a:pos x="1144" y="163"/>
                  </a:cxn>
                  <a:cxn ang="0">
                    <a:pos x="1199" y="126"/>
                  </a:cxn>
                  <a:cxn ang="0">
                    <a:pos x="1254" y="135"/>
                  </a:cxn>
                  <a:cxn ang="0">
                    <a:pos x="1299" y="172"/>
                  </a:cxn>
                  <a:cxn ang="0">
                    <a:pos x="1299" y="291"/>
                  </a:cxn>
                  <a:cxn ang="0">
                    <a:pos x="1363" y="337"/>
                  </a:cxn>
                  <a:cxn ang="0">
                    <a:pos x="1336" y="291"/>
                  </a:cxn>
                  <a:cxn ang="0">
                    <a:pos x="1363" y="355"/>
                  </a:cxn>
                  <a:cxn ang="0">
                    <a:pos x="1409" y="300"/>
                  </a:cxn>
                  <a:cxn ang="0">
                    <a:pos x="1427" y="355"/>
                  </a:cxn>
                  <a:cxn ang="0">
                    <a:pos x="1519" y="446"/>
                  </a:cxn>
                  <a:cxn ang="0">
                    <a:pos x="1482" y="446"/>
                  </a:cxn>
                  <a:cxn ang="0">
                    <a:pos x="1510" y="547"/>
                  </a:cxn>
                  <a:cxn ang="0">
                    <a:pos x="1546" y="565"/>
                  </a:cxn>
                  <a:cxn ang="0">
                    <a:pos x="1574" y="565"/>
                  </a:cxn>
                  <a:cxn ang="0">
                    <a:pos x="1555" y="620"/>
                  </a:cxn>
                  <a:cxn ang="0">
                    <a:pos x="1628" y="666"/>
                  </a:cxn>
                  <a:cxn ang="0">
                    <a:pos x="1619" y="675"/>
                  </a:cxn>
                  <a:cxn ang="0">
                    <a:pos x="1647" y="748"/>
                  </a:cxn>
                  <a:cxn ang="0">
                    <a:pos x="1619" y="757"/>
                  </a:cxn>
                  <a:cxn ang="0">
                    <a:pos x="1619" y="858"/>
                  </a:cxn>
                  <a:cxn ang="0">
                    <a:pos x="1628" y="958"/>
                  </a:cxn>
                  <a:cxn ang="0">
                    <a:pos x="1601" y="1031"/>
                  </a:cxn>
                </a:cxnLst>
                <a:rect l="0" t="0" r="r" b="b"/>
                <a:pathLst>
                  <a:path w="1665" h="1031">
                    <a:moveTo>
                      <a:pt x="83" y="538"/>
                    </a:moveTo>
                    <a:cubicBezTo>
                      <a:pt x="77" y="547"/>
                      <a:pt x="75" y="561"/>
                      <a:pt x="65" y="565"/>
                    </a:cubicBezTo>
                    <a:cubicBezTo>
                      <a:pt x="37" y="576"/>
                      <a:pt x="19" y="515"/>
                      <a:pt x="10" y="501"/>
                    </a:cubicBezTo>
                    <a:cubicBezTo>
                      <a:pt x="21" y="445"/>
                      <a:pt x="17" y="436"/>
                      <a:pt x="74" y="455"/>
                    </a:cubicBezTo>
                    <a:cubicBezTo>
                      <a:pt x="65" y="512"/>
                      <a:pt x="65" y="512"/>
                      <a:pt x="28" y="547"/>
                    </a:cubicBezTo>
                    <a:cubicBezTo>
                      <a:pt x="7" y="515"/>
                      <a:pt x="0" y="518"/>
                      <a:pt x="19" y="474"/>
                    </a:cubicBezTo>
                    <a:cubicBezTo>
                      <a:pt x="30" y="449"/>
                      <a:pt x="92" y="437"/>
                      <a:pt x="92" y="437"/>
                    </a:cubicBezTo>
                    <a:cubicBezTo>
                      <a:pt x="107" y="451"/>
                      <a:pt x="140" y="472"/>
                      <a:pt x="102" y="501"/>
                    </a:cubicBezTo>
                    <a:cubicBezTo>
                      <a:pt x="93" y="508"/>
                      <a:pt x="83" y="489"/>
                      <a:pt x="74" y="483"/>
                    </a:cubicBezTo>
                    <a:cubicBezTo>
                      <a:pt x="77" y="449"/>
                      <a:pt x="72" y="414"/>
                      <a:pt x="83" y="382"/>
                    </a:cubicBezTo>
                    <a:cubicBezTo>
                      <a:pt x="86" y="374"/>
                      <a:pt x="100" y="392"/>
                      <a:pt x="102" y="401"/>
                    </a:cubicBezTo>
                    <a:cubicBezTo>
                      <a:pt x="108" y="431"/>
                      <a:pt x="82" y="431"/>
                      <a:pt x="65" y="437"/>
                    </a:cubicBezTo>
                    <a:cubicBezTo>
                      <a:pt x="77" y="366"/>
                      <a:pt x="71" y="372"/>
                      <a:pt x="138" y="355"/>
                    </a:cubicBezTo>
                    <a:cubicBezTo>
                      <a:pt x="178" y="358"/>
                      <a:pt x="220" y="350"/>
                      <a:pt x="257" y="364"/>
                    </a:cubicBezTo>
                    <a:cubicBezTo>
                      <a:pt x="269" y="369"/>
                      <a:pt x="242" y="388"/>
                      <a:pt x="230" y="391"/>
                    </a:cubicBezTo>
                    <a:cubicBezTo>
                      <a:pt x="218" y="394"/>
                      <a:pt x="205" y="385"/>
                      <a:pt x="193" y="382"/>
                    </a:cubicBezTo>
                    <a:cubicBezTo>
                      <a:pt x="200" y="322"/>
                      <a:pt x="191" y="291"/>
                      <a:pt x="248" y="273"/>
                    </a:cubicBezTo>
                    <a:cubicBezTo>
                      <a:pt x="251" y="285"/>
                      <a:pt x="263" y="298"/>
                      <a:pt x="257" y="309"/>
                    </a:cubicBezTo>
                    <a:cubicBezTo>
                      <a:pt x="236" y="349"/>
                      <a:pt x="211" y="321"/>
                      <a:pt x="193" y="309"/>
                    </a:cubicBezTo>
                    <a:cubicBezTo>
                      <a:pt x="180" y="271"/>
                      <a:pt x="191" y="244"/>
                      <a:pt x="230" y="227"/>
                    </a:cubicBezTo>
                    <a:cubicBezTo>
                      <a:pt x="247" y="219"/>
                      <a:pt x="284" y="209"/>
                      <a:pt x="284" y="209"/>
                    </a:cubicBezTo>
                    <a:cubicBezTo>
                      <a:pt x="281" y="218"/>
                      <a:pt x="283" y="232"/>
                      <a:pt x="275" y="236"/>
                    </a:cubicBezTo>
                    <a:cubicBezTo>
                      <a:pt x="267" y="240"/>
                      <a:pt x="250" y="236"/>
                      <a:pt x="248" y="227"/>
                    </a:cubicBezTo>
                    <a:cubicBezTo>
                      <a:pt x="243" y="203"/>
                      <a:pt x="250" y="178"/>
                      <a:pt x="257" y="154"/>
                    </a:cubicBezTo>
                    <a:cubicBezTo>
                      <a:pt x="263" y="134"/>
                      <a:pt x="288" y="131"/>
                      <a:pt x="303" y="126"/>
                    </a:cubicBezTo>
                    <a:cubicBezTo>
                      <a:pt x="357" y="133"/>
                      <a:pt x="385" y="128"/>
                      <a:pt x="422" y="163"/>
                    </a:cubicBezTo>
                    <a:cubicBezTo>
                      <a:pt x="394" y="203"/>
                      <a:pt x="402" y="221"/>
                      <a:pt x="358" y="190"/>
                    </a:cubicBezTo>
                    <a:cubicBezTo>
                      <a:pt x="361" y="175"/>
                      <a:pt x="358" y="157"/>
                      <a:pt x="367" y="145"/>
                    </a:cubicBezTo>
                    <a:cubicBezTo>
                      <a:pt x="381" y="128"/>
                      <a:pt x="422" y="108"/>
                      <a:pt x="422" y="108"/>
                    </a:cubicBezTo>
                    <a:cubicBezTo>
                      <a:pt x="431" y="122"/>
                      <a:pt x="468" y="198"/>
                      <a:pt x="412" y="145"/>
                    </a:cubicBezTo>
                    <a:cubicBezTo>
                      <a:pt x="415" y="136"/>
                      <a:pt x="414" y="123"/>
                      <a:pt x="422" y="117"/>
                    </a:cubicBezTo>
                    <a:cubicBezTo>
                      <a:pt x="437" y="106"/>
                      <a:pt x="476" y="99"/>
                      <a:pt x="476" y="99"/>
                    </a:cubicBezTo>
                    <a:cubicBezTo>
                      <a:pt x="534" y="102"/>
                      <a:pt x="592" y="101"/>
                      <a:pt x="650" y="108"/>
                    </a:cubicBezTo>
                    <a:cubicBezTo>
                      <a:pt x="659" y="109"/>
                      <a:pt x="632" y="119"/>
                      <a:pt x="623" y="117"/>
                    </a:cubicBezTo>
                    <a:cubicBezTo>
                      <a:pt x="614" y="115"/>
                      <a:pt x="610" y="105"/>
                      <a:pt x="604" y="99"/>
                    </a:cubicBezTo>
                    <a:cubicBezTo>
                      <a:pt x="607" y="90"/>
                      <a:pt x="606" y="77"/>
                      <a:pt x="614" y="71"/>
                    </a:cubicBezTo>
                    <a:cubicBezTo>
                      <a:pt x="629" y="60"/>
                      <a:pt x="668" y="53"/>
                      <a:pt x="668" y="53"/>
                    </a:cubicBezTo>
                    <a:cubicBezTo>
                      <a:pt x="665" y="71"/>
                      <a:pt x="670" y="93"/>
                      <a:pt x="659" y="108"/>
                    </a:cubicBezTo>
                    <a:cubicBezTo>
                      <a:pt x="653" y="115"/>
                      <a:pt x="639" y="106"/>
                      <a:pt x="632" y="99"/>
                    </a:cubicBezTo>
                    <a:cubicBezTo>
                      <a:pt x="625" y="92"/>
                      <a:pt x="626" y="80"/>
                      <a:pt x="623" y="71"/>
                    </a:cubicBezTo>
                    <a:cubicBezTo>
                      <a:pt x="626" y="59"/>
                      <a:pt x="621" y="41"/>
                      <a:pt x="632" y="35"/>
                    </a:cubicBezTo>
                    <a:cubicBezTo>
                      <a:pt x="640" y="31"/>
                      <a:pt x="643" y="53"/>
                      <a:pt x="641" y="62"/>
                    </a:cubicBezTo>
                    <a:cubicBezTo>
                      <a:pt x="638" y="78"/>
                      <a:pt x="615" y="97"/>
                      <a:pt x="604" y="108"/>
                    </a:cubicBezTo>
                    <a:cubicBezTo>
                      <a:pt x="542" y="87"/>
                      <a:pt x="545" y="46"/>
                      <a:pt x="604" y="26"/>
                    </a:cubicBezTo>
                    <a:cubicBezTo>
                      <a:pt x="661" y="44"/>
                      <a:pt x="673" y="15"/>
                      <a:pt x="732" y="44"/>
                    </a:cubicBezTo>
                    <a:cubicBezTo>
                      <a:pt x="737" y="57"/>
                      <a:pt x="773" y="131"/>
                      <a:pt x="751" y="62"/>
                    </a:cubicBezTo>
                    <a:cubicBezTo>
                      <a:pt x="772" y="0"/>
                      <a:pt x="808" y="34"/>
                      <a:pt x="833" y="71"/>
                    </a:cubicBezTo>
                    <a:cubicBezTo>
                      <a:pt x="847" y="28"/>
                      <a:pt x="856" y="30"/>
                      <a:pt x="897" y="44"/>
                    </a:cubicBezTo>
                    <a:cubicBezTo>
                      <a:pt x="910" y="63"/>
                      <a:pt x="938" y="91"/>
                      <a:pt x="906" y="117"/>
                    </a:cubicBezTo>
                    <a:cubicBezTo>
                      <a:pt x="896" y="125"/>
                      <a:pt x="882" y="111"/>
                      <a:pt x="870" y="108"/>
                    </a:cubicBezTo>
                    <a:cubicBezTo>
                      <a:pt x="869" y="106"/>
                      <a:pt x="850" y="55"/>
                      <a:pt x="851" y="53"/>
                    </a:cubicBezTo>
                    <a:cubicBezTo>
                      <a:pt x="855" y="44"/>
                      <a:pt x="870" y="47"/>
                      <a:pt x="879" y="44"/>
                    </a:cubicBezTo>
                    <a:cubicBezTo>
                      <a:pt x="900" y="47"/>
                      <a:pt x="928" y="38"/>
                      <a:pt x="943" y="53"/>
                    </a:cubicBezTo>
                    <a:cubicBezTo>
                      <a:pt x="953" y="63"/>
                      <a:pt x="938" y="90"/>
                      <a:pt x="924" y="90"/>
                    </a:cubicBezTo>
                    <a:cubicBezTo>
                      <a:pt x="911" y="90"/>
                      <a:pt x="931" y="65"/>
                      <a:pt x="934" y="53"/>
                    </a:cubicBezTo>
                    <a:cubicBezTo>
                      <a:pt x="949" y="56"/>
                      <a:pt x="966" y="54"/>
                      <a:pt x="979" y="62"/>
                    </a:cubicBezTo>
                    <a:cubicBezTo>
                      <a:pt x="986" y="66"/>
                      <a:pt x="1039" y="163"/>
                      <a:pt x="988" y="90"/>
                    </a:cubicBezTo>
                    <a:cubicBezTo>
                      <a:pt x="1009" y="31"/>
                      <a:pt x="1011" y="32"/>
                      <a:pt x="1071" y="44"/>
                    </a:cubicBezTo>
                    <a:cubicBezTo>
                      <a:pt x="1073" y="46"/>
                      <a:pt x="1112" y="90"/>
                      <a:pt x="1080" y="99"/>
                    </a:cubicBezTo>
                    <a:cubicBezTo>
                      <a:pt x="1069" y="102"/>
                      <a:pt x="1061" y="87"/>
                      <a:pt x="1052" y="81"/>
                    </a:cubicBezTo>
                    <a:cubicBezTo>
                      <a:pt x="1099" y="49"/>
                      <a:pt x="1110" y="70"/>
                      <a:pt x="1153" y="99"/>
                    </a:cubicBezTo>
                    <a:cubicBezTo>
                      <a:pt x="1156" y="108"/>
                      <a:pt x="1181" y="163"/>
                      <a:pt x="1144" y="163"/>
                    </a:cubicBezTo>
                    <a:cubicBezTo>
                      <a:pt x="1131" y="163"/>
                      <a:pt x="1138" y="138"/>
                      <a:pt x="1135" y="126"/>
                    </a:cubicBezTo>
                    <a:cubicBezTo>
                      <a:pt x="1163" y="84"/>
                      <a:pt x="1165" y="94"/>
                      <a:pt x="1199" y="126"/>
                    </a:cubicBezTo>
                    <a:cubicBezTo>
                      <a:pt x="1180" y="224"/>
                      <a:pt x="1180" y="136"/>
                      <a:pt x="1190" y="108"/>
                    </a:cubicBezTo>
                    <a:cubicBezTo>
                      <a:pt x="1207" y="112"/>
                      <a:pt x="1243" y="117"/>
                      <a:pt x="1254" y="135"/>
                    </a:cubicBezTo>
                    <a:cubicBezTo>
                      <a:pt x="1264" y="151"/>
                      <a:pt x="1272" y="190"/>
                      <a:pt x="1272" y="190"/>
                    </a:cubicBezTo>
                    <a:cubicBezTo>
                      <a:pt x="1281" y="184"/>
                      <a:pt x="1288" y="172"/>
                      <a:pt x="1299" y="172"/>
                    </a:cubicBezTo>
                    <a:cubicBezTo>
                      <a:pt x="1332" y="172"/>
                      <a:pt x="1349" y="233"/>
                      <a:pt x="1363" y="254"/>
                    </a:cubicBezTo>
                    <a:cubicBezTo>
                      <a:pt x="1351" y="305"/>
                      <a:pt x="1349" y="307"/>
                      <a:pt x="1299" y="291"/>
                    </a:cubicBezTo>
                    <a:cubicBezTo>
                      <a:pt x="1333" y="258"/>
                      <a:pt x="1347" y="277"/>
                      <a:pt x="1382" y="300"/>
                    </a:cubicBezTo>
                    <a:cubicBezTo>
                      <a:pt x="1376" y="312"/>
                      <a:pt x="1375" y="331"/>
                      <a:pt x="1363" y="337"/>
                    </a:cubicBezTo>
                    <a:cubicBezTo>
                      <a:pt x="1355" y="341"/>
                      <a:pt x="1349" y="326"/>
                      <a:pt x="1345" y="318"/>
                    </a:cubicBezTo>
                    <a:cubicBezTo>
                      <a:pt x="1340" y="310"/>
                      <a:pt x="1328" y="296"/>
                      <a:pt x="1336" y="291"/>
                    </a:cubicBezTo>
                    <a:cubicBezTo>
                      <a:pt x="1346" y="284"/>
                      <a:pt x="1360" y="297"/>
                      <a:pt x="1372" y="300"/>
                    </a:cubicBezTo>
                    <a:cubicBezTo>
                      <a:pt x="1369" y="318"/>
                      <a:pt x="1363" y="374"/>
                      <a:pt x="1363" y="355"/>
                    </a:cubicBezTo>
                    <a:cubicBezTo>
                      <a:pt x="1363" y="333"/>
                      <a:pt x="1358" y="308"/>
                      <a:pt x="1372" y="291"/>
                    </a:cubicBezTo>
                    <a:cubicBezTo>
                      <a:pt x="1380" y="281"/>
                      <a:pt x="1397" y="297"/>
                      <a:pt x="1409" y="300"/>
                    </a:cubicBezTo>
                    <a:cubicBezTo>
                      <a:pt x="1455" y="331"/>
                      <a:pt x="1446" y="345"/>
                      <a:pt x="1436" y="401"/>
                    </a:cubicBezTo>
                    <a:cubicBezTo>
                      <a:pt x="1431" y="396"/>
                      <a:pt x="1394" y="368"/>
                      <a:pt x="1427" y="355"/>
                    </a:cubicBezTo>
                    <a:cubicBezTo>
                      <a:pt x="1439" y="350"/>
                      <a:pt x="1452" y="361"/>
                      <a:pt x="1464" y="364"/>
                    </a:cubicBezTo>
                    <a:cubicBezTo>
                      <a:pt x="1491" y="391"/>
                      <a:pt x="1507" y="410"/>
                      <a:pt x="1519" y="446"/>
                    </a:cubicBezTo>
                    <a:cubicBezTo>
                      <a:pt x="1516" y="455"/>
                      <a:pt x="1519" y="471"/>
                      <a:pt x="1510" y="474"/>
                    </a:cubicBezTo>
                    <a:cubicBezTo>
                      <a:pt x="1414" y="507"/>
                      <a:pt x="1476" y="452"/>
                      <a:pt x="1482" y="446"/>
                    </a:cubicBezTo>
                    <a:cubicBezTo>
                      <a:pt x="1491" y="449"/>
                      <a:pt x="1528" y="456"/>
                      <a:pt x="1528" y="474"/>
                    </a:cubicBezTo>
                    <a:cubicBezTo>
                      <a:pt x="1528" y="499"/>
                      <a:pt x="1510" y="547"/>
                      <a:pt x="1510" y="547"/>
                    </a:cubicBezTo>
                    <a:cubicBezTo>
                      <a:pt x="1513" y="556"/>
                      <a:pt x="1511" y="570"/>
                      <a:pt x="1519" y="574"/>
                    </a:cubicBezTo>
                    <a:cubicBezTo>
                      <a:pt x="1527" y="578"/>
                      <a:pt x="1543" y="556"/>
                      <a:pt x="1546" y="565"/>
                    </a:cubicBezTo>
                    <a:cubicBezTo>
                      <a:pt x="1573" y="633"/>
                      <a:pt x="1501" y="640"/>
                      <a:pt x="1546" y="574"/>
                    </a:cubicBezTo>
                    <a:cubicBezTo>
                      <a:pt x="1551" y="566"/>
                      <a:pt x="1565" y="568"/>
                      <a:pt x="1574" y="565"/>
                    </a:cubicBezTo>
                    <a:cubicBezTo>
                      <a:pt x="1571" y="592"/>
                      <a:pt x="1573" y="621"/>
                      <a:pt x="1564" y="647"/>
                    </a:cubicBezTo>
                    <a:cubicBezTo>
                      <a:pt x="1561" y="656"/>
                      <a:pt x="1553" y="629"/>
                      <a:pt x="1555" y="620"/>
                    </a:cubicBezTo>
                    <a:cubicBezTo>
                      <a:pt x="1557" y="611"/>
                      <a:pt x="1568" y="608"/>
                      <a:pt x="1574" y="602"/>
                    </a:cubicBezTo>
                    <a:cubicBezTo>
                      <a:pt x="1633" y="614"/>
                      <a:pt x="1644" y="606"/>
                      <a:pt x="1628" y="666"/>
                    </a:cubicBezTo>
                    <a:cubicBezTo>
                      <a:pt x="1622" y="660"/>
                      <a:pt x="1616" y="641"/>
                      <a:pt x="1610" y="647"/>
                    </a:cubicBezTo>
                    <a:cubicBezTo>
                      <a:pt x="1603" y="654"/>
                      <a:pt x="1619" y="665"/>
                      <a:pt x="1619" y="675"/>
                    </a:cubicBezTo>
                    <a:cubicBezTo>
                      <a:pt x="1619" y="710"/>
                      <a:pt x="1591" y="721"/>
                      <a:pt x="1564" y="730"/>
                    </a:cubicBezTo>
                    <a:cubicBezTo>
                      <a:pt x="1608" y="700"/>
                      <a:pt x="1611" y="714"/>
                      <a:pt x="1647" y="748"/>
                    </a:cubicBezTo>
                    <a:cubicBezTo>
                      <a:pt x="1644" y="757"/>
                      <a:pt x="1647" y="772"/>
                      <a:pt x="1638" y="775"/>
                    </a:cubicBezTo>
                    <a:cubicBezTo>
                      <a:pt x="1630" y="778"/>
                      <a:pt x="1611" y="760"/>
                      <a:pt x="1619" y="757"/>
                    </a:cubicBezTo>
                    <a:cubicBezTo>
                      <a:pt x="1634" y="752"/>
                      <a:pt x="1650" y="763"/>
                      <a:pt x="1665" y="766"/>
                    </a:cubicBezTo>
                    <a:cubicBezTo>
                      <a:pt x="1656" y="811"/>
                      <a:pt x="1650" y="827"/>
                      <a:pt x="1619" y="858"/>
                    </a:cubicBezTo>
                    <a:cubicBezTo>
                      <a:pt x="1632" y="897"/>
                      <a:pt x="1623" y="916"/>
                      <a:pt x="1601" y="949"/>
                    </a:cubicBezTo>
                    <a:cubicBezTo>
                      <a:pt x="1610" y="952"/>
                      <a:pt x="1626" y="949"/>
                      <a:pt x="1628" y="958"/>
                    </a:cubicBezTo>
                    <a:cubicBezTo>
                      <a:pt x="1631" y="969"/>
                      <a:pt x="1614" y="976"/>
                      <a:pt x="1610" y="986"/>
                    </a:cubicBezTo>
                    <a:cubicBezTo>
                      <a:pt x="1605" y="1000"/>
                      <a:pt x="1604" y="1016"/>
                      <a:pt x="1601" y="1031"/>
                    </a:cubicBezTo>
                    <a:cubicBezTo>
                      <a:pt x="1581" y="1000"/>
                      <a:pt x="1575" y="996"/>
                      <a:pt x="1592" y="1013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7"/>
              <p:cNvSpPr>
                <a:spLocks/>
              </p:cNvSpPr>
              <p:nvPr/>
            </p:nvSpPr>
            <p:spPr bwMode="auto">
              <a:xfrm>
                <a:off x="4421" y="1571"/>
                <a:ext cx="52" cy="195"/>
              </a:xfrm>
              <a:custGeom>
                <a:avLst/>
                <a:gdLst/>
                <a:ahLst/>
                <a:cxnLst>
                  <a:cxn ang="0">
                    <a:pos x="54" y="457"/>
                  </a:cxn>
                  <a:cxn ang="0">
                    <a:pos x="73" y="393"/>
                  </a:cxn>
                  <a:cxn ang="0">
                    <a:pos x="91" y="420"/>
                  </a:cxn>
                  <a:cxn ang="0">
                    <a:pos x="63" y="402"/>
                  </a:cxn>
                  <a:cxn ang="0">
                    <a:pos x="54" y="374"/>
                  </a:cxn>
                  <a:cxn ang="0">
                    <a:pos x="63" y="347"/>
                  </a:cxn>
                  <a:cxn ang="0">
                    <a:pos x="73" y="374"/>
                  </a:cxn>
                  <a:cxn ang="0">
                    <a:pos x="54" y="393"/>
                  </a:cxn>
                  <a:cxn ang="0">
                    <a:pos x="63" y="274"/>
                  </a:cxn>
                  <a:cxn ang="0">
                    <a:pos x="54" y="320"/>
                  </a:cxn>
                  <a:cxn ang="0">
                    <a:pos x="27" y="301"/>
                  </a:cxn>
                  <a:cxn ang="0">
                    <a:pos x="91" y="173"/>
                  </a:cxn>
                  <a:cxn ang="0">
                    <a:pos x="118" y="192"/>
                  </a:cxn>
                  <a:cxn ang="0">
                    <a:pos x="91" y="201"/>
                  </a:cxn>
                  <a:cxn ang="0">
                    <a:pos x="82" y="146"/>
                  </a:cxn>
                  <a:cxn ang="0">
                    <a:pos x="91" y="109"/>
                  </a:cxn>
                  <a:cxn ang="0">
                    <a:pos x="118" y="91"/>
                  </a:cxn>
                  <a:cxn ang="0">
                    <a:pos x="109" y="137"/>
                  </a:cxn>
                  <a:cxn ang="0">
                    <a:pos x="100" y="27"/>
                  </a:cxn>
                  <a:cxn ang="0">
                    <a:pos x="63" y="100"/>
                  </a:cxn>
                  <a:cxn ang="0">
                    <a:pos x="91" y="18"/>
                  </a:cxn>
                  <a:cxn ang="0">
                    <a:pos x="109" y="45"/>
                  </a:cxn>
                  <a:cxn ang="0">
                    <a:pos x="118" y="0"/>
                  </a:cxn>
                </a:cxnLst>
                <a:rect l="0" t="0" r="r" b="b"/>
                <a:pathLst>
                  <a:path w="126" h="457">
                    <a:moveTo>
                      <a:pt x="54" y="457"/>
                    </a:moveTo>
                    <a:cubicBezTo>
                      <a:pt x="21" y="422"/>
                      <a:pt x="38" y="416"/>
                      <a:pt x="73" y="393"/>
                    </a:cubicBezTo>
                    <a:cubicBezTo>
                      <a:pt x="79" y="402"/>
                      <a:pt x="99" y="413"/>
                      <a:pt x="91" y="420"/>
                    </a:cubicBezTo>
                    <a:cubicBezTo>
                      <a:pt x="83" y="427"/>
                      <a:pt x="70" y="411"/>
                      <a:pt x="63" y="402"/>
                    </a:cubicBezTo>
                    <a:cubicBezTo>
                      <a:pt x="57" y="394"/>
                      <a:pt x="57" y="383"/>
                      <a:pt x="54" y="374"/>
                    </a:cubicBezTo>
                    <a:cubicBezTo>
                      <a:pt x="57" y="365"/>
                      <a:pt x="54" y="347"/>
                      <a:pt x="63" y="347"/>
                    </a:cubicBezTo>
                    <a:cubicBezTo>
                      <a:pt x="73" y="347"/>
                      <a:pt x="75" y="365"/>
                      <a:pt x="73" y="374"/>
                    </a:cubicBezTo>
                    <a:cubicBezTo>
                      <a:pt x="71" y="383"/>
                      <a:pt x="60" y="387"/>
                      <a:pt x="54" y="393"/>
                    </a:cubicBezTo>
                    <a:cubicBezTo>
                      <a:pt x="20" y="357"/>
                      <a:pt x="0" y="295"/>
                      <a:pt x="63" y="274"/>
                    </a:cubicBezTo>
                    <a:cubicBezTo>
                      <a:pt x="66" y="282"/>
                      <a:pt x="89" y="320"/>
                      <a:pt x="54" y="320"/>
                    </a:cubicBezTo>
                    <a:cubicBezTo>
                      <a:pt x="43" y="320"/>
                      <a:pt x="36" y="307"/>
                      <a:pt x="27" y="301"/>
                    </a:cubicBezTo>
                    <a:cubicBezTo>
                      <a:pt x="40" y="183"/>
                      <a:pt x="26" y="242"/>
                      <a:pt x="91" y="173"/>
                    </a:cubicBezTo>
                    <a:cubicBezTo>
                      <a:pt x="100" y="179"/>
                      <a:pt x="118" y="181"/>
                      <a:pt x="118" y="192"/>
                    </a:cubicBezTo>
                    <a:cubicBezTo>
                      <a:pt x="118" y="201"/>
                      <a:pt x="97" y="208"/>
                      <a:pt x="91" y="201"/>
                    </a:cubicBezTo>
                    <a:cubicBezTo>
                      <a:pt x="80" y="186"/>
                      <a:pt x="85" y="164"/>
                      <a:pt x="82" y="146"/>
                    </a:cubicBezTo>
                    <a:cubicBezTo>
                      <a:pt x="85" y="134"/>
                      <a:pt x="84" y="120"/>
                      <a:pt x="91" y="109"/>
                    </a:cubicBezTo>
                    <a:cubicBezTo>
                      <a:pt x="97" y="100"/>
                      <a:pt x="112" y="82"/>
                      <a:pt x="118" y="91"/>
                    </a:cubicBezTo>
                    <a:cubicBezTo>
                      <a:pt x="126" y="104"/>
                      <a:pt x="112" y="122"/>
                      <a:pt x="109" y="137"/>
                    </a:cubicBezTo>
                    <a:cubicBezTo>
                      <a:pt x="67" y="108"/>
                      <a:pt x="20" y="54"/>
                      <a:pt x="100" y="27"/>
                    </a:cubicBezTo>
                    <a:cubicBezTo>
                      <a:pt x="111" y="72"/>
                      <a:pt x="108" y="85"/>
                      <a:pt x="63" y="100"/>
                    </a:cubicBezTo>
                    <a:cubicBezTo>
                      <a:pt x="52" y="54"/>
                      <a:pt x="51" y="44"/>
                      <a:pt x="91" y="18"/>
                    </a:cubicBezTo>
                    <a:cubicBezTo>
                      <a:pt x="97" y="27"/>
                      <a:pt x="98" y="45"/>
                      <a:pt x="109" y="45"/>
                    </a:cubicBezTo>
                    <a:cubicBezTo>
                      <a:pt x="120" y="45"/>
                      <a:pt x="118" y="7"/>
                      <a:pt x="118" y="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8"/>
              <p:cNvSpPr>
                <a:spLocks/>
              </p:cNvSpPr>
              <p:nvPr/>
            </p:nvSpPr>
            <p:spPr bwMode="auto">
              <a:xfrm>
                <a:off x="4453" y="1347"/>
                <a:ext cx="683" cy="440"/>
              </a:xfrm>
              <a:custGeom>
                <a:avLst/>
                <a:gdLst/>
                <a:ahLst/>
                <a:cxnLst>
                  <a:cxn ang="0">
                    <a:pos x="65" y="565"/>
                  </a:cxn>
                  <a:cxn ang="0">
                    <a:pos x="74" y="455"/>
                  </a:cxn>
                  <a:cxn ang="0">
                    <a:pos x="19" y="474"/>
                  </a:cxn>
                  <a:cxn ang="0">
                    <a:pos x="102" y="501"/>
                  </a:cxn>
                  <a:cxn ang="0">
                    <a:pos x="83" y="382"/>
                  </a:cxn>
                  <a:cxn ang="0">
                    <a:pos x="65" y="437"/>
                  </a:cxn>
                  <a:cxn ang="0">
                    <a:pos x="257" y="364"/>
                  </a:cxn>
                  <a:cxn ang="0">
                    <a:pos x="193" y="382"/>
                  </a:cxn>
                  <a:cxn ang="0">
                    <a:pos x="257" y="309"/>
                  </a:cxn>
                  <a:cxn ang="0">
                    <a:pos x="230" y="227"/>
                  </a:cxn>
                  <a:cxn ang="0">
                    <a:pos x="275" y="236"/>
                  </a:cxn>
                  <a:cxn ang="0">
                    <a:pos x="257" y="154"/>
                  </a:cxn>
                  <a:cxn ang="0">
                    <a:pos x="422" y="163"/>
                  </a:cxn>
                  <a:cxn ang="0">
                    <a:pos x="367" y="145"/>
                  </a:cxn>
                  <a:cxn ang="0">
                    <a:pos x="412" y="145"/>
                  </a:cxn>
                  <a:cxn ang="0">
                    <a:pos x="476" y="99"/>
                  </a:cxn>
                  <a:cxn ang="0">
                    <a:pos x="623" y="117"/>
                  </a:cxn>
                  <a:cxn ang="0">
                    <a:pos x="614" y="71"/>
                  </a:cxn>
                  <a:cxn ang="0">
                    <a:pos x="659" y="108"/>
                  </a:cxn>
                  <a:cxn ang="0">
                    <a:pos x="623" y="71"/>
                  </a:cxn>
                  <a:cxn ang="0">
                    <a:pos x="641" y="62"/>
                  </a:cxn>
                  <a:cxn ang="0">
                    <a:pos x="604" y="26"/>
                  </a:cxn>
                  <a:cxn ang="0">
                    <a:pos x="751" y="62"/>
                  </a:cxn>
                  <a:cxn ang="0">
                    <a:pos x="897" y="44"/>
                  </a:cxn>
                  <a:cxn ang="0">
                    <a:pos x="870" y="108"/>
                  </a:cxn>
                  <a:cxn ang="0">
                    <a:pos x="879" y="44"/>
                  </a:cxn>
                  <a:cxn ang="0">
                    <a:pos x="924" y="90"/>
                  </a:cxn>
                  <a:cxn ang="0">
                    <a:pos x="979" y="62"/>
                  </a:cxn>
                  <a:cxn ang="0">
                    <a:pos x="1071" y="44"/>
                  </a:cxn>
                  <a:cxn ang="0">
                    <a:pos x="1052" y="81"/>
                  </a:cxn>
                  <a:cxn ang="0">
                    <a:pos x="1144" y="163"/>
                  </a:cxn>
                  <a:cxn ang="0">
                    <a:pos x="1199" y="126"/>
                  </a:cxn>
                  <a:cxn ang="0">
                    <a:pos x="1254" y="135"/>
                  </a:cxn>
                  <a:cxn ang="0">
                    <a:pos x="1299" y="172"/>
                  </a:cxn>
                  <a:cxn ang="0">
                    <a:pos x="1299" y="291"/>
                  </a:cxn>
                  <a:cxn ang="0">
                    <a:pos x="1363" y="337"/>
                  </a:cxn>
                  <a:cxn ang="0">
                    <a:pos x="1336" y="291"/>
                  </a:cxn>
                  <a:cxn ang="0">
                    <a:pos x="1363" y="355"/>
                  </a:cxn>
                  <a:cxn ang="0">
                    <a:pos x="1409" y="300"/>
                  </a:cxn>
                  <a:cxn ang="0">
                    <a:pos x="1427" y="355"/>
                  </a:cxn>
                  <a:cxn ang="0">
                    <a:pos x="1519" y="446"/>
                  </a:cxn>
                  <a:cxn ang="0">
                    <a:pos x="1482" y="446"/>
                  </a:cxn>
                  <a:cxn ang="0">
                    <a:pos x="1510" y="547"/>
                  </a:cxn>
                  <a:cxn ang="0">
                    <a:pos x="1546" y="565"/>
                  </a:cxn>
                  <a:cxn ang="0">
                    <a:pos x="1574" y="565"/>
                  </a:cxn>
                  <a:cxn ang="0">
                    <a:pos x="1555" y="620"/>
                  </a:cxn>
                  <a:cxn ang="0">
                    <a:pos x="1628" y="666"/>
                  </a:cxn>
                  <a:cxn ang="0">
                    <a:pos x="1619" y="675"/>
                  </a:cxn>
                  <a:cxn ang="0">
                    <a:pos x="1647" y="748"/>
                  </a:cxn>
                  <a:cxn ang="0">
                    <a:pos x="1619" y="757"/>
                  </a:cxn>
                  <a:cxn ang="0">
                    <a:pos x="1619" y="858"/>
                  </a:cxn>
                  <a:cxn ang="0">
                    <a:pos x="1628" y="958"/>
                  </a:cxn>
                  <a:cxn ang="0">
                    <a:pos x="1601" y="1031"/>
                  </a:cxn>
                </a:cxnLst>
                <a:rect l="0" t="0" r="r" b="b"/>
                <a:pathLst>
                  <a:path w="1665" h="1031">
                    <a:moveTo>
                      <a:pt x="83" y="538"/>
                    </a:moveTo>
                    <a:cubicBezTo>
                      <a:pt x="77" y="547"/>
                      <a:pt x="75" y="561"/>
                      <a:pt x="65" y="565"/>
                    </a:cubicBezTo>
                    <a:cubicBezTo>
                      <a:pt x="37" y="576"/>
                      <a:pt x="19" y="515"/>
                      <a:pt x="10" y="501"/>
                    </a:cubicBezTo>
                    <a:cubicBezTo>
                      <a:pt x="21" y="445"/>
                      <a:pt x="17" y="436"/>
                      <a:pt x="74" y="455"/>
                    </a:cubicBezTo>
                    <a:cubicBezTo>
                      <a:pt x="65" y="512"/>
                      <a:pt x="65" y="512"/>
                      <a:pt x="28" y="547"/>
                    </a:cubicBezTo>
                    <a:cubicBezTo>
                      <a:pt x="7" y="515"/>
                      <a:pt x="0" y="518"/>
                      <a:pt x="19" y="474"/>
                    </a:cubicBezTo>
                    <a:cubicBezTo>
                      <a:pt x="30" y="449"/>
                      <a:pt x="92" y="437"/>
                      <a:pt x="92" y="437"/>
                    </a:cubicBezTo>
                    <a:cubicBezTo>
                      <a:pt x="107" y="451"/>
                      <a:pt x="140" y="472"/>
                      <a:pt x="102" y="501"/>
                    </a:cubicBezTo>
                    <a:cubicBezTo>
                      <a:pt x="93" y="508"/>
                      <a:pt x="83" y="489"/>
                      <a:pt x="74" y="483"/>
                    </a:cubicBezTo>
                    <a:cubicBezTo>
                      <a:pt x="77" y="449"/>
                      <a:pt x="72" y="414"/>
                      <a:pt x="83" y="382"/>
                    </a:cubicBezTo>
                    <a:cubicBezTo>
                      <a:pt x="86" y="374"/>
                      <a:pt x="100" y="392"/>
                      <a:pt x="102" y="401"/>
                    </a:cubicBezTo>
                    <a:cubicBezTo>
                      <a:pt x="108" y="431"/>
                      <a:pt x="82" y="431"/>
                      <a:pt x="65" y="437"/>
                    </a:cubicBezTo>
                    <a:cubicBezTo>
                      <a:pt x="77" y="366"/>
                      <a:pt x="71" y="372"/>
                      <a:pt x="138" y="355"/>
                    </a:cubicBezTo>
                    <a:cubicBezTo>
                      <a:pt x="178" y="358"/>
                      <a:pt x="220" y="350"/>
                      <a:pt x="257" y="364"/>
                    </a:cubicBezTo>
                    <a:cubicBezTo>
                      <a:pt x="269" y="369"/>
                      <a:pt x="242" y="388"/>
                      <a:pt x="230" y="391"/>
                    </a:cubicBezTo>
                    <a:cubicBezTo>
                      <a:pt x="218" y="394"/>
                      <a:pt x="205" y="385"/>
                      <a:pt x="193" y="382"/>
                    </a:cubicBezTo>
                    <a:cubicBezTo>
                      <a:pt x="200" y="322"/>
                      <a:pt x="191" y="291"/>
                      <a:pt x="248" y="273"/>
                    </a:cubicBezTo>
                    <a:cubicBezTo>
                      <a:pt x="251" y="285"/>
                      <a:pt x="263" y="298"/>
                      <a:pt x="257" y="309"/>
                    </a:cubicBezTo>
                    <a:cubicBezTo>
                      <a:pt x="236" y="349"/>
                      <a:pt x="211" y="321"/>
                      <a:pt x="193" y="309"/>
                    </a:cubicBezTo>
                    <a:cubicBezTo>
                      <a:pt x="180" y="271"/>
                      <a:pt x="191" y="244"/>
                      <a:pt x="230" y="227"/>
                    </a:cubicBezTo>
                    <a:cubicBezTo>
                      <a:pt x="247" y="219"/>
                      <a:pt x="284" y="209"/>
                      <a:pt x="284" y="209"/>
                    </a:cubicBezTo>
                    <a:cubicBezTo>
                      <a:pt x="281" y="218"/>
                      <a:pt x="283" y="232"/>
                      <a:pt x="275" y="236"/>
                    </a:cubicBezTo>
                    <a:cubicBezTo>
                      <a:pt x="267" y="240"/>
                      <a:pt x="250" y="236"/>
                      <a:pt x="248" y="227"/>
                    </a:cubicBezTo>
                    <a:cubicBezTo>
                      <a:pt x="243" y="203"/>
                      <a:pt x="250" y="178"/>
                      <a:pt x="257" y="154"/>
                    </a:cubicBezTo>
                    <a:cubicBezTo>
                      <a:pt x="263" y="134"/>
                      <a:pt x="288" y="131"/>
                      <a:pt x="303" y="126"/>
                    </a:cubicBezTo>
                    <a:cubicBezTo>
                      <a:pt x="357" y="133"/>
                      <a:pt x="385" y="128"/>
                      <a:pt x="422" y="163"/>
                    </a:cubicBezTo>
                    <a:cubicBezTo>
                      <a:pt x="394" y="203"/>
                      <a:pt x="402" y="221"/>
                      <a:pt x="358" y="190"/>
                    </a:cubicBezTo>
                    <a:cubicBezTo>
                      <a:pt x="361" y="175"/>
                      <a:pt x="358" y="157"/>
                      <a:pt x="367" y="145"/>
                    </a:cubicBezTo>
                    <a:cubicBezTo>
                      <a:pt x="381" y="128"/>
                      <a:pt x="422" y="108"/>
                      <a:pt x="422" y="108"/>
                    </a:cubicBezTo>
                    <a:cubicBezTo>
                      <a:pt x="431" y="122"/>
                      <a:pt x="468" y="198"/>
                      <a:pt x="412" y="145"/>
                    </a:cubicBezTo>
                    <a:cubicBezTo>
                      <a:pt x="415" y="136"/>
                      <a:pt x="414" y="123"/>
                      <a:pt x="422" y="117"/>
                    </a:cubicBezTo>
                    <a:cubicBezTo>
                      <a:pt x="437" y="106"/>
                      <a:pt x="476" y="99"/>
                      <a:pt x="476" y="99"/>
                    </a:cubicBezTo>
                    <a:cubicBezTo>
                      <a:pt x="534" y="102"/>
                      <a:pt x="592" y="101"/>
                      <a:pt x="650" y="108"/>
                    </a:cubicBezTo>
                    <a:cubicBezTo>
                      <a:pt x="659" y="109"/>
                      <a:pt x="632" y="119"/>
                      <a:pt x="623" y="117"/>
                    </a:cubicBezTo>
                    <a:cubicBezTo>
                      <a:pt x="614" y="115"/>
                      <a:pt x="610" y="105"/>
                      <a:pt x="604" y="99"/>
                    </a:cubicBezTo>
                    <a:cubicBezTo>
                      <a:pt x="607" y="90"/>
                      <a:pt x="606" y="77"/>
                      <a:pt x="614" y="71"/>
                    </a:cubicBezTo>
                    <a:cubicBezTo>
                      <a:pt x="629" y="60"/>
                      <a:pt x="668" y="53"/>
                      <a:pt x="668" y="53"/>
                    </a:cubicBezTo>
                    <a:cubicBezTo>
                      <a:pt x="665" y="71"/>
                      <a:pt x="670" y="93"/>
                      <a:pt x="659" y="108"/>
                    </a:cubicBezTo>
                    <a:cubicBezTo>
                      <a:pt x="653" y="115"/>
                      <a:pt x="639" y="106"/>
                      <a:pt x="632" y="99"/>
                    </a:cubicBezTo>
                    <a:cubicBezTo>
                      <a:pt x="625" y="92"/>
                      <a:pt x="626" y="80"/>
                      <a:pt x="623" y="71"/>
                    </a:cubicBezTo>
                    <a:cubicBezTo>
                      <a:pt x="626" y="59"/>
                      <a:pt x="621" y="41"/>
                      <a:pt x="632" y="35"/>
                    </a:cubicBezTo>
                    <a:cubicBezTo>
                      <a:pt x="640" y="31"/>
                      <a:pt x="643" y="53"/>
                      <a:pt x="641" y="62"/>
                    </a:cubicBezTo>
                    <a:cubicBezTo>
                      <a:pt x="638" y="78"/>
                      <a:pt x="615" y="97"/>
                      <a:pt x="604" y="108"/>
                    </a:cubicBezTo>
                    <a:cubicBezTo>
                      <a:pt x="542" y="87"/>
                      <a:pt x="545" y="46"/>
                      <a:pt x="604" y="26"/>
                    </a:cubicBezTo>
                    <a:cubicBezTo>
                      <a:pt x="661" y="44"/>
                      <a:pt x="673" y="15"/>
                      <a:pt x="732" y="44"/>
                    </a:cubicBezTo>
                    <a:cubicBezTo>
                      <a:pt x="737" y="57"/>
                      <a:pt x="773" y="131"/>
                      <a:pt x="751" y="62"/>
                    </a:cubicBezTo>
                    <a:cubicBezTo>
                      <a:pt x="772" y="0"/>
                      <a:pt x="808" y="34"/>
                      <a:pt x="833" y="71"/>
                    </a:cubicBezTo>
                    <a:cubicBezTo>
                      <a:pt x="847" y="28"/>
                      <a:pt x="856" y="30"/>
                      <a:pt x="897" y="44"/>
                    </a:cubicBezTo>
                    <a:cubicBezTo>
                      <a:pt x="910" y="63"/>
                      <a:pt x="938" y="91"/>
                      <a:pt x="906" y="117"/>
                    </a:cubicBezTo>
                    <a:cubicBezTo>
                      <a:pt x="896" y="125"/>
                      <a:pt x="882" y="111"/>
                      <a:pt x="870" y="108"/>
                    </a:cubicBezTo>
                    <a:cubicBezTo>
                      <a:pt x="869" y="106"/>
                      <a:pt x="850" y="55"/>
                      <a:pt x="851" y="53"/>
                    </a:cubicBezTo>
                    <a:cubicBezTo>
                      <a:pt x="855" y="44"/>
                      <a:pt x="870" y="47"/>
                      <a:pt x="879" y="44"/>
                    </a:cubicBezTo>
                    <a:cubicBezTo>
                      <a:pt x="900" y="47"/>
                      <a:pt x="928" y="38"/>
                      <a:pt x="943" y="53"/>
                    </a:cubicBezTo>
                    <a:cubicBezTo>
                      <a:pt x="953" y="63"/>
                      <a:pt x="938" y="90"/>
                      <a:pt x="924" y="90"/>
                    </a:cubicBezTo>
                    <a:cubicBezTo>
                      <a:pt x="911" y="90"/>
                      <a:pt x="931" y="65"/>
                      <a:pt x="934" y="53"/>
                    </a:cubicBezTo>
                    <a:cubicBezTo>
                      <a:pt x="949" y="56"/>
                      <a:pt x="966" y="54"/>
                      <a:pt x="979" y="62"/>
                    </a:cubicBezTo>
                    <a:cubicBezTo>
                      <a:pt x="986" y="66"/>
                      <a:pt x="1039" y="163"/>
                      <a:pt x="988" y="90"/>
                    </a:cubicBezTo>
                    <a:cubicBezTo>
                      <a:pt x="1009" y="31"/>
                      <a:pt x="1011" y="32"/>
                      <a:pt x="1071" y="44"/>
                    </a:cubicBezTo>
                    <a:cubicBezTo>
                      <a:pt x="1073" y="46"/>
                      <a:pt x="1112" y="90"/>
                      <a:pt x="1080" y="99"/>
                    </a:cubicBezTo>
                    <a:cubicBezTo>
                      <a:pt x="1069" y="102"/>
                      <a:pt x="1061" y="87"/>
                      <a:pt x="1052" y="81"/>
                    </a:cubicBezTo>
                    <a:cubicBezTo>
                      <a:pt x="1099" y="49"/>
                      <a:pt x="1110" y="70"/>
                      <a:pt x="1153" y="99"/>
                    </a:cubicBezTo>
                    <a:cubicBezTo>
                      <a:pt x="1156" y="108"/>
                      <a:pt x="1181" y="163"/>
                      <a:pt x="1144" y="163"/>
                    </a:cubicBezTo>
                    <a:cubicBezTo>
                      <a:pt x="1131" y="163"/>
                      <a:pt x="1138" y="138"/>
                      <a:pt x="1135" y="126"/>
                    </a:cubicBezTo>
                    <a:cubicBezTo>
                      <a:pt x="1163" y="84"/>
                      <a:pt x="1165" y="94"/>
                      <a:pt x="1199" y="126"/>
                    </a:cubicBezTo>
                    <a:cubicBezTo>
                      <a:pt x="1180" y="224"/>
                      <a:pt x="1180" y="136"/>
                      <a:pt x="1190" y="108"/>
                    </a:cubicBezTo>
                    <a:cubicBezTo>
                      <a:pt x="1207" y="112"/>
                      <a:pt x="1243" y="117"/>
                      <a:pt x="1254" y="135"/>
                    </a:cubicBezTo>
                    <a:cubicBezTo>
                      <a:pt x="1264" y="151"/>
                      <a:pt x="1272" y="190"/>
                      <a:pt x="1272" y="190"/>
                    </a:cubicBezTo>
                    <a:cubicBezTo>
                      <a:pt x="1281" y="184"/>
                      <a:pt x="1288" y="172"/>
                      <a:pt x="1299" y="172"/>
                    </a:cubicBezTo>
                    <a:cubicBezTo>
                      <a:pt x="1332" y="172"/>
                      <a:pt x="1349" y="233"/>
                      <a:pt x="1363" y="254"/>
                    </a:cubicBezTo>
                    <a:cubicBezTo>
                      <a:pt x="1351" y="305"/>
                      <a:pt x="1349" y="307"/>
                      <a:pt x="1299" y="291"/>
                    </a:cubicBezTo>
                    <a:cubicBezTo>
                      <a:pt x="1333" y="258"/>
                      <a:pt x="1347" y="277"/>
                      <a:pt x="1382" y="300"/>
                    </a:cubicBezTo>
                    <a:cubicBezTo>
                      <a:pt x="1376" y="312"/>
                      <a:pt x="1375" y="331"/>
                      <a:pt x="1363" y="337"/>
                    </a:cubicBezTo>
                    <a:cubicBezTo>
                      <a:pt x="1355" y="341"/>
                      <a:pt x="1349" y="326"/>
                      <a:pt x="1345" y="318"/>
                    </a:cubicBezTo>
                    <a:cubicBezTo>
                      <a:pt x="1340" y="310"/>
                      <a:pt x="1328" y="296"/>
                      <a:pt x="1336" y="291"/>
                    </a:cubicBezTo>
                    <a:cubicBezTo>
                      <a:pt x="1346" y="284"/>
                      <a:pt x="1360" y="297"/>
                      <a:pt x="1372" y="300"/>
                    </a:cubicBezTo>
                    <a:cubicBezTo>
                      <a:pt x="1369" y="318"/>
                      <a:pt x="1363" y="374"/>
                      <a:pt x="1363" y="355"/>
                    </a:cubicBezTo>
                    <a:cubicBezTo>
                      <a:pt x="1363" y="333"/>
                      <a:pt x="1358" y="308"/>
                      <a:pt x="1372" y="291"/>
                    </a:cubicBezTo>
                    <a:cubicBezTo>
                      <a:pt x="1380" y="281"/>
                      <a:pt x="1397" y="297"/>
                      <a:pt x="1409" y="300"/>
                    </a:cubicBezTo>
                    <a:cubicBezTo>
                      <a:pt x="1455" y="331"/>
                      <a:pt x="1446" y="345"/>
                      <a:pt x="1436" y="401"/>
                    </a:cubicBezTo>
                    <a:cubicBezTo>
                      <a:pt x="1431" y="396"/>
                      <a:pt x="1394" y="368"/>
                      <a:pt x="1427" y="355"/>
                    </a:cubicBezTo>
                    <a:cubicBezTo>
                      <a:pt x="1439" y="350"/>
                      <a:pt x="1452" y="361"/>
                      <a:pt x="1464" y="364"/>
                    </a:cubicBezTo>
                    <a:cubicBezTo>
                      <a:pt x="1491" y="391"/>
                      <a:pt x="1507" y="410"/>
                      <a:pt x="1519" y="446"/>
                    </a:cubicBezTo>
                    <a:cubicBezTo>
                      <a:pt x="1516" y="455"/>
                      <a:pt x="1519" y="471"/>
                      <a:pt x="1510" y="474"/>
                    </a:cubicBezTo>
                    <a:cubicBezTo>
                      <a:pt x="1414" y="507"/>
                      <a:pt x="1476" y="452"/>
                      <a:pt x="1482" y="446"/>
                    </a:cubicBezTo>
                    <a:cubicBezTo>
                      <a:pt x="1491" y="449"/>
                      <a:pt x="1528" y="456"/>
                      <a:pt x="1528" y="474"/>
                    </a:cubicBezTo>
                    <a:cubicBezTo>
                      <a:pt x="1528" y="499"/>
                      <a:pt x="1510" y="547"/>
                      <a:pt x="1510" y="547"/>
                    </a:cubicBezTo>
                    <a:cubicBezTo>
                      <a:pt x="1513" y="556"/>
                      <a:pt x="1511" y="570"/>
                      <a:pt x="1519" y="574"/>
                    </a:cubicBezTo>
                    <a:cubicBezTo>
                      <a:pt x="1527" y="578"/>
                      <a:pt x="1543" y="556"/>
                      <a:pt x="1546" y="565"/>
                    </a:cubicBezTo>
                    <a:cubicBezTo>
                      <a:pt x="1573" y="633"/>
                      <a:pt x="1501" y="640"/>
                      <a:pt x="1546" y="574"/>
                    </a:cubicBezTo>
                    <a:cubicBezTo>
                      <a:pt x="1551" y="566"/>
                      <a:pt x="1565" y="568"/>
                      <a:pt x="1574" y="565"/>
                    </a:cubicBezTo>
                    <a:cubicBezTo>
                      <a:pt x="1571" y="592"/>
                      <a:pt x="1573" y="621"/>
                      <a:pt x="1564" y="647"/>
                    </a:cubicBezTo>
                    <a:cubicBezTo>
                      <a:pt x="1561" y="656"/>
                      <a:pt x="1553" y="629"/>
                      <a:pt x="1555" y="620"/>
                    </a:cubicBezTo>
                    <a:cubicBezTo>
                      <a:pt x="1557" y="611"/>
                      <a:pt x="1568" y="608"/>
                      <a:pt x="1574" y="602"/>
                    </a:cubicBezTo>
                    <a:cubicBezTo>
                      <a:pt x="1633" y="614"/>
                      <a:pt x="1644" y="606"/>
                      <a:pt x="1628" y="666"/>
                    </a:cubicBezTo>
                    <a:cubicBezTo>
                      <a:pt x="1622" y="660"/>
                      <a:pt x="1616" y="641"/>
                      <a:pt x="1610" y="647"/>
                    </a:cubicBezTo>
                    <a:cubicBezTo>
                      <a:pt x="1603" y="654"/>
                      <a:pt x="1619" y="665"/>
                      <a:pt x="1619" y="675"/>
                    </a:cubicBezTo>
                    <a:cubicBezTo>
                      <a:pt x="1619" y="710"/>
                      <a:pt x="1591" y="721"/>
                      <a:pt x="1564" y="730"/>
                    </a:cubicBezTo>
                    <a:cubicBezTo>
                      <a:pt x="1608" y="700"/>
                      <a:pt x="1611" y="714"/>
                      <a:pt x="1647" y="748"/>
                    </a:cubicBezTo>
                    <a:cubicBezTo>
                      <a:pt x="1644" y="757"/>
                      <a:pt x="1647" y="772"/>
                      <a:pt x="1638" y="775"/>
                    </a:cubicBezTo>
                    <a:cubicBezTo>
                      <a:pt x="1630" y="778"/>
                      <a:pt x="1611" y="760"/>
                      <a:pt x="1619" y="757"/>
                    </a:cubicBezTo>
                    <a:cubicBezTo>
                      <a:pt x="1634" y="752"/>
                      <a:pt x="1650" y="763"/>
                      <a:pt x="1665" y="766"/>
                    </a:cubicBezTo>
                    <a:cubicBezTo>
                      <a:pt x="1656" y="811"/>
                      <a:pt x="1650" y="827"/>
                      <a:pt x="1619" y="858"/>
                    </a:cubicBezTo>
                    <a:cubicBezTo>
                      <a:pt x="1632" y="897"/>
                      <a:pt x="1623" y="916"/>
                      <a:pt x="1601" y="949"/>
                    </a:cubicBezTo>
                    <a:cubicBezTo>
                      <a:pt x="1610" y="952"/>
                      <a:pt x="1626" y="949"/>
                      <a:pt x="1628" y="958"/>
                    </a:cubicBezTo>
                    <a:cubicBezTo>
                      <a:pt x="1631" y="969"/>
                      <a:pt x="1614" y="976"/>
                      <a:pt x="1610" y="986"/>
                    </a:cubicBezTo>
                    <a:cubicBezTo>
                      <a:pt x="1605" y="1000"/>
                      <a:pt x="1604" y="1016"/>
                      <a:pt x="1601" y="1031"/>
                    </a:cubicBezTo>
                    <a:cubicBezTo>
                      <a:pt x="1581" y="1000"/>
                      <a:pt x="1575" y="996"/>
                      <a:pt x="1592" y="1013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9"/>
              <p:cNvSpPr>
                <a:spLocks/>
              </p:cNvSpPr>
              <p:nvPr/>
            </p:nvSpPr>
            <p:spPr bwMode="auto">
              <a:xfrm>
                <a:off x="4454" y="1349"/>
                <a:ext cx="684" cy="440"/>
              </a:xfrm>
              <a:custGeom>
                <a:avLst/>
                <a:gdLst/>
                <a:ahLst/>
                <a:cxnLst>
                  <a:cxn ang="0">
                    <a:pos x="65" y="565"/>
                  </a:cxn>
                  <a:cxn ang="0">
                    <a:pos x="74" y="455"/>
                  </a:cxn>
                  <a:cxn ang="0">
                    <a:pos x="19" y="474"/>
                  </a:cxn>
                  <a:cxn ang="0">
                    <a:pos x="102" y="501"/>
                  </a:cxn>
                  <a:cxn ang="0">
                    <a:pos x="83" y="382"/>
                  </a:cxn>
                  <a:cxn ang="0">
                    <a:pos x="65" y="437"/>
                  </a:cxn>
                  <a:cxn ang="0">
                    <a:pos x="257" y="364"/>
                  </a:cxn>
                  <a:cxn ang="0">
                    <a:pos x="193" y="382"/>
                  </a:cxn>
                  <a:cxn ang="0">
                    <a:pos x="257" y="309"/>
                  </a:cxn>
                  <a:cxn ang="0">
                    <a:pos x="230" y="227"/>
                  </a:cxn>
                  <a:cxn ang="0">
                    <a:pos x="275" y="236"/>
                  </a:cxn>
                  <a:cxn ang="0">
                    <a:pos x="257" y="154"/>
                  </a:cxn>
                  <a:cxn ang="0">
                    <a:pos x="422" y="163"/>
                  </a:cxn>
                  <a:cxn ang="0">
                    <a:pos x="367" y="145"/>
                  </a:cxn>
                  <a:cxn ang="0">
                    <a:pos x="412" y="145"/>
                  </a:cxn>
                  <a:cxn ang="0">
                    <a:pos x="476" y="99"/>
                  </a:cxn>
                  <a:cxn ang="0">
                    <a:pos x="623" y="117"/>
                  </a:cxn>
                  <a:cxn ang="0">
                    <a:pos x="614" y="71"/>
                  </a:cxn>
                  <a:cxn ang="0">
                    <a:pos x="659" y="108"/>
                  </a:cxn>
                  <a:cxn ang="0">
                    <a:pos x="623" y="71"/>
                  </a:cxn>
                  <a:cxn ang="0">
                    <a:pos x="641" y="62"/>
                  </a:cxn>
                  <a:cxn ang="0">
                    <a:pos x="604" y="26"/>
                  </a:cxn>
                  <a:cxn ang="0">
                    <a:pos x="751" y="62"/>
                  </a:cxn>
                  <a:cxn ang="0">
                    <a:pos x="897" y="44"/>
                  </a:cxn>
                  <a:cxn ang="0">
                    <a:pos x="870" y="108"/>
                  </a:cxn>
                  <a:cxn ang="0">
                    <a:pos x="879" y="44"/>
                  </a:cxn>
                  <a:cxn ang="0">
                    <a:pos x="924" y="90"/>
                  </a:cxn>
                  <a:cxn ang="0">
                    <a:pos x="979" y="62"/>
                  </a:cxn>
                  <a:cxn ang="0">
                    <a:pos x="1071" y="44"/>
                  </a:cxn>
                  <a:cxn ang="0">
                    <a:pos x="1052" y="81"/>
                  </a:cxn>
                  <a:cxn ang="0">
                    <a:pos x="1144" y="163"/>
                  </a:cxn>
                  <a:cxn ang="0">
                    <a:pos x="1199" y="126"/>
                  </a:cxn>
                  <a:cxn ang="0">
                    <a:pos x="1254" y="135"/>
                  </a:cxn>
                  <a:cxn ang="0">
                    <a:pos x="1299" y="172"/>
                  </a:cxn>
                  <a:cxn ang="0">
                    <a:pos x="1299" y="291"/>
                  </a:cxn>
                  <a:cxn ang="0">
                    <a:pos x="1363" y="337"/>
                  </a:cxn>
                  <a:cxn ang="0">
                    <a:pos x="1336" y="291"/>
                  </a:cxn>
                  <a:cxn ang="0">
                    <a:pos x="1363" y="355"/>
                  </a:cxn>
                  <a:cxn ang="0">
                    <a:pos x="1409" y="300"/>
                  </a:cxn>
                  <a:cxn ang="0">
                    <a:pos x="1427" y="355"/>
                  </a:cxn>
                  <a:cxn ang="0">
                    <a:pos x="1519" y="446"/>
                  </a:cxn>
                  <a:cxn ang="0">
                    <a:pos x="1482" y="446"/>
                  </a:cxn>
                  <a:cxn ang="0">
                    <a:pos x="1510" y="547"/>
                  </a:cxn>
                  <a:cxn ang="0">
                    <a:pos x="1546" y="565"/>
                  </a:cxn>
                  <a:cxn ang="0">
                    <a:pos x="1574" y="565"/>
                  </a:cxn>
                  <a:cxn ang="0">
                    <a:pos x="1555" y="620"/>
                  </a:cxn>
                  <a:cxn ang="0">
                    <a:pos x="1628" y="666"/>
                  </a:cxn>
                  <a:cxn ang="0">
                    <a:pos x="1619" y="675"/>
                  </a:cxn>
                  <a:cxn ang="0">
                    <a:pos x="1647" y="748"/>
                  </a:cxn>
                  <a:cxn ang="0">
                    <a:pos x="1619" y="757"/>
                  </a:cxn>
                  <a:cxn ang="0">
                    <a:pos x="1619" y="858"/>
                  </a:cxn>
                  <a:cxn ang="0">
                    <a:pos x="1628" y="958"/>
                  </a:cxn>
                  <a:cxn ang="0">
                    <a:pos x="1601" y="1031"/>
                  </a:cxn>
                </a:cxnLst>
                <a:rect l="0" t="0" r="r" b="b"/>
                <a:pathLst>
                  <a:path w="1665" h="1031">
                    <a:moveTo>
                      <a:pt x="83" y="538"/>
                    </a:moveTo>
                    <a:cubicBezTo>
                      <a:pt x="77" y="547"/>
                      <a:pt x="75" y="561"/>
                      <a:pt x="65" y="565"/>
                    </a:cubicBezTo>
                    <a:cubicBezTo>
                      <a:pt x="37" y="576"/>
                      <a:pt x="19" y="515"/>
                      <a:pt x="10" y="501"/>
                    </a:cubicBezTo>
                    <a:cubicBezTo>
                      <a:pt x="21" y="445"/>
                      <a:pt x="17" y="436"/>
                      <a:pt x="74" y="455"/>
                    </a:cubicBezTo>
                    <a:cubicBezTo>
                      <a:pt x="65" y="512"/>
                      <a:pt x="65" y="512"/>
                      <a:pt x="28" y="547"/>
                    </a:cubicBezTo>
                    <a:cubicBezTo>
                      <a:pt x="7" y="515"/>
                      <a:pt x="0" y="518"/>
                      <a:pt x="19" y="474"/>
                    </a:cubicBezTo>
                    <a:cubicBezTo>
                      <a:pt x="30" y="449"/>
                      <a:pt x="92" y="437"/>
                      <a:pt x="92" y="437"/>
                    </a:cubicBezTo>
                    <a:cubicBezTo>
                      <a:pt x="107" y="451"/>
                      <a:pt x="140" y="472"/>
                      <a:pt x="102" y="501"/>
                    </a:cubicBezTo>
                    <a:cubicBezTo>
                      <a:pt x="93" y="508"/>
                      <a:pt x="83" y="489"/>
                      <a:pt x="74" y="483"/>
                    </a:cubicBezTo>
                    <a:cubicBezTo>
                      <a:pt x="77" y="449"/>
                      <a:pt x="72" y="414"/>
                      <a:pt x="83" y="382"/>
                    </a:cubicBezTo>
                    <a:cubicBezTo>
                      <a:pt x="86" y="374"/>
                      <a:pt x="100" y="392"/>
                      <a:pt x="102" y="401"/>
                    </a:cubicBezTo>
                    <a:cubicBezTo>
                      <a:pt x="108" y="431"/>
                      <a:pt x="82" y="431"/>
                      <a:pt x="65" y="437"/>
                    </a:cubicBezTo>
                    <a:cubicBezTo>
                      <a:pt x="77" y="366"/>
                      <a:pt x="71" y="372"/>
                      <a:pt x="138" y="355"/>
                    </a:cubicBezTo>
                    <a:cubicBezTo>
                      <a:pt x="178" y="358"/>
                      <a:pt x="220" y="350"/>
                      <a:pt x="257" y="364"/>
                    </a:cubicBezTo>
                    <a:cubicBezTo>
                      <a:pt x="269" y="369"/>
                      <a:pt x="242" y="388"/>
                      <a:pt x="230" y="391"/>
                    </a:cubicBezTo>
                    <a:cubicBezTo>
                      <a:pt x="218" y="394"/>
                      <a:pt x="205" y="385"/>
                      <a:pt x="193" y="382"/>
                    </a:cubicBezTo>
                    <a:cubicBezTo>
                      <a:pt x="200" y="322"/>
                      <a:pt x="191" y="291"/>
                      <a:pt x="248" y="273"/>
                    </a:cubicBezTo>
                    <a:cubicBezTo>
                      <a:pt x="251" y="285"/>
                      <a:pt x="263" y="298"/>
                      <a:pt x="257" y="309"/>
                    </a:cubicBezTo>
                    <a:cubicBezTo>
                      <a:pt x="236" y="349"/>
                      <a:pt x="211" y="321"/>
                      <a:pt x="193" y="309"/>
                    </a:cubicBezTo>
                    <a:cubicBezTo>
                      <a:pt x="180" y="271"/>
                      <a:pt x="191" y="244"/>
                      <a:pt x="230" y="227"/>
                    </a:cubicBezTo>
                    <a:cubicBezTo>
                      <a:pt x="247" y="219"/>
                      <a:pt x="284" y="209"/>
                      <a:pt x="284" y="209"/>
                    </a:cubicBezTo>
                    <a:cubicBezTo>
                      <a:pt x="281" y="218"/>
                      <a:pt x="283" y="232"/>
                      <a:pt x="275" y="236"/>
                    </a:cubicBezTo>
                    <a:cubicBezTo>
                      <a:pt x="267" y="240"/>
                      <a:pt x="250" y="236"/>
                      <a:pt x="248" y="227"/>
                    </a:cubicBezTo>
                    <a:cubicBezTo>
                      <a:pt x="243" y="203"/>
                      <a:pt x="250" y="178"/>
                      <a:pt x="257" y="154"/>
                    </a:cubicBezTo>
                    <a:cubicBezTo>
                      <a:pt x="263" y="134"/>
                      <a:pt x="288" y="131"/>
                      <a:pt x="303" y="126"/>
                    </a:cubicBezTo>
                    <a:cubicBezTo>
                      <a:pt x="357" y="133"/>
                      <a:pt x="385" y="128"/>
                      <a:pt x="422" y="163"/>
                    </a:cubicBezTo>
                    <a:cubicBezTo>
                      <a:pt x="394" y="203"/>
                      <a:pt x="402" y="221"/>
                      <a:pt x="358" y="190"/>
                    </a:cubicBezTo>
                    <a:cubicBezTo>
                      <a:pt x="361" y="175"/>
                      <a:pt x="358" y="157"/>
                      <a:pt x="367" y="145"/>
                    </a:cubicBezTo>
                    <a:cubicBezTo>
                      <a:pt x="381" y="128"/>
                      <a:pt x="422" y="108"/>
                      <a:pt x="422" y="108"/>
                    </a:cubicBezTo>
                    <a:cubicBezTo>
                      <a:pt x="431" y="122"/>
                      <a:pt x="468" y="198"/>
                      <a:pt x="412" y="145"/>
                    </a:cubicBezTo>
                    <a:cubicBezTo>
                      <a:pt x="415" y="136"/>
                      <a:pt x="414" y="123"/>
                      <a:pt x="422" y="117"/>
                    </a:cubicBezTo>
                    <a:cubicBezTo>
                      <a:pt x="437" y="106"/>
                      <a:pt x="476" y="99"/>
                      <a:pt x="476" y="99"/>
                    </a:cubicBezTo>
                    <a:cubicBezTo>
                      <a:pt x="534" y="102"/>
                      <a:pt x="592" y="101"/>
                      <a:pt x="650" y="108"/>
                    </a:cubicBezTo>
                    <a:cubicBezTo>
                      <a:pt x="659" y="109"/>
                      <a:pt x="632" y="119"/>
                      <a:pt x="623" y="117"/>
                    </a:cubicBezTo>
                    <a:cubicBezTo>
                      <a:pt x="614" y="115"/>
                      <a:pt x="610" y="105"/>
                      <a:pt x="604" y="99"/>
                    </a:cubicBezTo>
                    <a:cubicBezTo>
                      <a:pt x="607" y="90"/>
                      <a:pt x="606" y="77"/>
                      <a:pt x="614" y="71"/>
                    </a:cubicBezTo>
                    <a:cubicBezTo>
                      <a:pt x="629" y="60"/>
                      <a:pt x="668" y="53"/>
                      <a:pt x="668" y="53"/>
                    </a:cubicBezTo>
                    <a:cubicBezTo>
                      <a:pt x="665" y="71"/>
                      <a:pt x="670" y="93"/>
                      <a:pt x="659" y="108"/>
                    </a:cubicBezTo>
                    <a:cubicBezTo>
                      <a:pt x="653" y="115"/>
                      <a:pt x="639" y="106"/>
                      <a:pt x="632" y="99"/>
                    </a:cubicBezTo>
                    <a:cubicBezTo>
                      <a:pt x="625" y="92"/>
                      <a:pt x="626" y="80"/>
                      <a:pt x="623" y="71"/>
                    </a:cubicBezTo>
                    <a:cubicBezTo>
                      <a:pt x="626" y="59"/>
                      <a:pt x="621" y="41"/>
                      <a:pt x="632" y="35"/>
                    </a:cubicBezTo>
                    <a:cubicBezTo>
                      <a:pt x="640" y="31"/>
                      <a:pt x="643" y="53"/>
                      <a:pt x="641" y="62"/>
                    </a:cubicBezTo>
                    <a:cubicBezTo>
                      <a:pt x="638" y="78"/>
                      <a:pt x="615" y="97"/>
                      <a:pt x="604" y="108"/>
                    </a:cubicBezTo>
                    <a:cubicBezTo>
                      <a:pt x="542" y="87"/>
                      <a:pt x="545" y="46"/>
                      <a:pt x="604" y="26"/>
                    </a:cubicBezTo>
                    <a:cubicBezTo>
                      <a:pt x="661" y="44"/>
                      <a:pt x="673" y="15"/>
                      <a:pt x="732" y="44"/>
                    </a:cubicBezTo>
                    <a:cubicBezTo>
                      <a:pt x="737" y="57"/>
                      <a:pt x="773" y="131"/>
                      <a:pt x="751" y="62"/>
                    </a:cubicBezTo>
                    <a:cubicBezTo>
                      <a:pt x="772" y="0"/>
                      <a:pt x="808" y="34"/>
                      <a:pt x="833" y="71"/>
                    </a:cubicBezTo>
                    <a:cubicBezTo>
                      <a:pt x="847" y="28"/>
                      <a:pt x="856" y="30"/>
                      <a:pt x="897" y="44"/>
                    </a:cubicBezTo>
                    <a:cubicBezTo>
                      <a:pt x="910" y="63"/>
                      <a:pt x="938" y="91"/>
                      <a:pt x="906" y="117"/>
                    </a:cubicBezTo>
                    <a:cubicBezTo>
                      <a:pt x="896" y="125"/>
                      <a:pt x="882" y="111"/>
                      <a:pt x="870" y="108"/>
                    </a:cubicBezTo>
                    <a:cubicBezTo>
                      <a:pt x="869" y="106"/>
                      <a:pt x="850" y="55"/>
                      <a:pt x="851" y="53"/>
                    </a:cubicBezTo>
                    <a:cubicBezTo>
                      <a:pt x="855" y="44"/>
                      <a:pt x="870" y="47"/>
                      <a:pt x="879" y="44"/>
                    </a:cubicBezTo>
                    <a:cubicBezTo>
                      <a:pt x="900" y="47"/>
                      <a:pt x="928" y="38"/>
                      <a:pt x="943" y="53"/>
                    </a:cubicBezTo>
                    <a:cubicBezTo>
                      <a:pt x="953" y="63"/>
                      <a:pt x="938" y="90"/>
                      <a:pt x="924" y="90"/>
                    </a:cubicBezTo>
                    <a:cubicBezTo>
                      <a:pt x="911" y="90"/>
                      <a:pt x="931" y="65"/>
                      <a:pt x="934" y="53"/>
                    </a:cubicBezTo>
                    <a:cubicBezTo>
                      <a:pt x="949" y="56"/>
                      <a:pt x="966" y="54"/>
                      <a:pt x="979" y="62"/>
                    </a:cubicBezTo>
                    <a:cubicBezTo>
                      <a:pt x="986" y="66"/>
                      <a:pt x="1039" y="163"/>
                      <a:pt x="988" y="90"/>
                    </a:cubicBezTo>
                    <a:cubicBezTo>
                      <a:pt x="1009" y="31"/>
                      <a:pt x="1011" y="32"/>
                      <a:pt x="1071" y="44"/>
                    </a:cubicBezTo>
                    <a:cubicBezTo>
                      <a:pt x="1073" y="46"/>
                      <a:pt x="1112" y="90"/>
                      <a:pt x="1080" y="99"/>
                    </a:cubicBezTo>
                    <a:cubicBezTo>
                      <a:pt x="1069" y="102"/>
                      <a:pt x="1061" y="87"/>
                      <a:pt x="1052" y="81"/>
                    </a:cubicBezTo>
                    <a:cubicBezTo>
                      <a:pt x="1099" y="49"/>
                      <a:pt x="1110" y="70"/>
                      <a:pt x="1153" y="99"/>
                    </a:cubicBezTo>
                    <a:cubicBezTo>
                      <a:pt x="1156" y="108"/>
                      <a:pt x="1181" y="163"/>
                      <a:pt x="1144" y="163"/>
                    </a:cubicBezTo>
                    <a:cubicBezTo>
                      <a:pt x="1131" y="163"/>
                      <a:pt x="1138" y="138"/>
                      <a:pt x="1135" y="126"/>
                    </a:cubicBezTo>
                    <a:cubicBezTo>
                      <a:pt x="1163" y="84"/>
                      <a:pt x="1165" y="94"/>
                      <a:pt x="1199" y="126"/>
                    </a:cubicBezTo>
                    <a:cubicBezTo>
                      <a:pt x="1180" y="224"/>
                      <a:pt x="1180" y="136"/>
                      <a:pt x="1190" y="108"/>
                    </a:cubicBezTo>
                    <a:cubicBezTo>
                      <a:pt x="1207" y="112"/>
                      <a:pt x="1243" y="117"/>
                      <a:pt x="1254" y="135"/>
                    </a:cubicBezTo>
                    <a:cubicBezTo>
                      <a:pt x="1264" y="151"/>
                      <a:pt x="1272" y="190"/>
                      <a:pt x="1272" y="190"/>
                    </a:cubicBezTo>
                    <a:cubicBezTo>
                      <a:pt x="1281" y="184"/>
                      <a:pt x="1288" y="172"/>
                      <a:pt x="1299" y="172"/>
                    </a:cubicBezTo>
                    <a:cubicBezTo>
                      <a:pt x="1332" y="172"/>
                      <a:pt x="1349" y="233"/>
                      <a:pt x="1363" y="254"/>
                    </a:cubicBezTo>
                    <a:cubicBezTo>
                      <a:pt x="1351" y="305"/>
                      <a:pt x="1349" y="307"/>
                      <a:pt x="1299" y="291"/>
                    </a:cubicBezTo>
                    <a:cubicBezTo>
                      <a:pt x="1333" y="258"/>
                      <a:pt x="1347" y="277"/>
                      <a:pt x="1382" y="300"/>
                    </a:cubicBezTo>
                    <a:cubicBezTo>
                      <a:pt x="1376" y="312"/>
                      <a:pt x="1375" y="331"/>
                      <a:pt x="1363" y="337"/>
                    </a:cubicBezTo>
                    <a:cubicBezTo>
                      <a:pt x="1355" y="341"/>
                      <a:pt x="1349" y="326"/>
                      <a:pt x="1345" y="318"/>
                    </a:cubicBezTo>
                    <a:cubicBezTo>
                      <a:pt x="1340" y="310"/>
                      <a:pt x="1328" y="296"/>
                      <a:pt x="1336" y="291"/>
                    </a:cubicBezTo>
                    <a:cubicBezTo>
                      <a:pt x="1346" y="284"/>
                      <a:pt x="1360" y="297"/>
                      <a:pt x="1372" y="300"/>
                    </a:cubicBezTo>
                    <a:cubicBezTo>
                      <a:pt x="1369" y="318"/>
                      <a:pt x="1363" y="374"/>
                      <a:pt x="1363" y="355"/>
                    </a:cubicBezTo>
                    <a:cubicBezTo>
                      <a:pt x="1363" y="333"/>
                      <a:pt x="1358" y="308"/>
                      <a:pt x="1372" y="291"/>
                    </a:cubicBezTo>
                    <a:cubicBezTo>
                      <a:pt x="1380" y="281"/>
                      <a:pt x="1397" y="297"/>
                      <a:pt x="1409" y="300"/>
                    </a:cubicBezTo>
                    <a:cubicBezTo>
                      <a:pt x="1455" y="331"/>
                      <a:pt x="1446" y="345"/>
                      <a:pt x="1436" y="401"/>
                    </a:cubicBezTo>
                    <a:cubicBezTo>
                      <a:pt x="1431" y="396"/>
                      <a:pt x="1394" y="368"/>
                      <a:pt x="1427" y="355"/>
                    </a:cubicBezTo>
                    <a:cubicBezTo>
                      <a:pt x="1439" y="350"/>
                      <a:pt x="1452" y="361"/>
                      <a:pt x="1464" y="364"/>
                    </a:cubicBezTo>
                    <a:cubicBezTo>
                      <a:pt x="1491" y="391"/>
                      <a:pt x="1507" y="410"/>
                      <a:pt x="1519" y="446"/>
                    </a:cubicBezTo>
                    <a:cubicBezTo>
                      <a:pt x="1516" y="455"/>
                      <a:pt x="1519" y="471"/>
                      <a:pt x="1510" y="474"/>
                    </a:cubicBezTo>
                    <a:cubicBezTo>
                      <a:pt x="1414" y="507"/>
                      <a:pt x="1476" y="452"/>
                      <a:pt x="1482" y="446"/>
                    </a:cubicBezTo>
                    <a:cubicBezTo>
                      <a:pt x="1491" y="449"/>
                      <a:pt x="1528" y="456"/>
                      <a:pt x="1528" y="474"/>
                    </a:cubicBezTo>
                    <a:cubicBezTo>
                      <a:pt x="1528" y="499"/>
                      <a:pt x="1510" y="547"/>
                      <a:pt x="1510" y="547"/>
                    </a:cubicBezTo>
                    <a:cubicBezTo>
                      <a:pt x="1513" y="556"/>
                      <a:pt x="1511" y="570"/>
                      <a:pt x="1519" y="574"/>
                    </a:cubicBezTo>
                    <a:cubicBezTo>
                      <a:pt x="1527" y="578"/>
                      <a:pt x="1543" y="556"/>
                      <a:pt x="1546" y="565"/>
                    </a:cubicBezTo>
                    <a:cubicBezTo>
                      <a:pt x="1573" y="633"/>
                      <a:pt x="1501" y="640"/>
                      <a:pt x="1546" y="574"/>
                    </a:cubicBezTo>
                    <a:cubicBezTo>
                      <a:pt x="1551" y="566"/>
                      <a:pt x="1565" y="568"/>
                      <a:pt x="1574" y="565"/>
                    </a:cubicBezTo>
                    <a:cubicBezTo>
                      <a:pt x="1571" y="592"/>
                      <a:pt x="1573" y="621"/>
                      <a:pt x="1564" y="647"/>
                    </a:cubicBezTo>
                    <a:cubicBezTo>
                      <a:pt x="1561" y="656"/>
                      <a:pt x="1553" y="629"/>
                      <a:pt x="1555" y="620"/>
                    </a:cubicBezTo>
                    <a:cubicBezTo>
                      <a:pt x="1557" y="611"/>
                      <a:pt x="1568" y="608"/>
                      <a:pt x="1574" y="602"/>
                    </a:cubicBezTo>
                    <a:cubicBezTo>
                      <a:pt x="1633" y="614"/>
                      <a:pt x="1644" y="606"/>
                      <a:pt x="1628" y="666"/>
                    </a:cubicBezTo>
                    <a:cubicBezTo>
                      <a:pt x="1622" y="660"/>
                      <a:pt x="1616" y="641"/>
                      <a:pt x="1610" y="647"/>
                    </a:cubicBezTo>
                    <a:cubicBezTo>
                      <a:pt x="1603" y="654"/>
                      <a:pt x="1619" y="665"/>
                      <a:pt x="1619" y="675"/>
                    </a:cubicBezTo>
                    <a:cubicBezTo>
                      <a:pt x="1619" y="710"/>
                      <a:pt x="1591" y="721"/>
                      <a:pt x="1564" y="730"/>
                    </a:cubicBezTo>
                    <a:cubicBezTo>
                      <a:pt x="1608" y="700"/>
                      <a:pt x="1611" y="714"/>
                      <a:pt x="1647" y="748"/>
                    </a:cubicBezTo>
                    <a:cubicBezTo>
                      <a:pt x="1644" y="757"/>
                      <a:pt x="1647" y="772"/>
                      <a:pt x="1638" y="775"/>
                    </a:cubicBezTo>
                    <a:cubicBezTo>
                      <a:pt x="1630" y="778"/>
                      <a:pt x="1611" y="760"/>
                      <a:pt x="1619" y="757"/>
                    </a:cubicBezTo>
                    <a:cubicBezTo>
                      <a:pt x="1634" y="752"/>
                      <a:pt x="1650" y="763"/>
                      <a:pt x="1665" y="766"/>
                    </a:cubicBezTo>
                    <a:cubicBezTo>
                      <a:pt x="1656" y="811"/>
                      <a:pt x="1650" y="827"/>
                      <a:pt x="1619" y="858"/>
                    </a:cubicBezTo>
                    <a:cubicBezTo>
                      <a:pt x="1632" y="897"/>
                      <a:pt x="1623" y="916"/>
                      <a:pt x="1601" y="949"/>
                    </a:cubicBezTo>
                    <a:cubicBezTo>
                      <a:pt x="1610" y="952"/>
                      <a:pt x="1626" y="949"/>
                      <a:pt x="1628" y="958"/>
                    </a:cubicBezTo>
                    <a:cubicBezTo>
                      <a:pt x="1631" y="969"/>
                      <a:pt x="1614" y="976"/>
                      <a:pt x="1610" y="986"/>
                    </a:cubicBezTo>
                    <a:cubicBezTo>
                      <a:pt x="1605" y="1000"/>
                      <a:pt x="1604" y="1016"/>
                      <a:pt x="1601" y="1031"/>
                    </a:cubicBezTo>
                    <a:cubicBezTo>
                      <a:pt x="1581" y="1000"/>
                      <a:pt x="1575" y="996"/>
                      <a:pt x="1592" y="1013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" name="Text Box 235"/>
          <p:cNvSpPr txBox="1">
            <a:spLocks noChangeArrowheads="1"/>
          </p:cNvSpPr>
          <p:nvPr/>
        </p:nvSpPr>
        <p:spPr bwMode="auto">
          <a:xfrm>
            <a:off x="0" y="2088511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CO" dirty="0" smtClean="0">
                <a:latin typeface="Comic Sans MS" pitchFamily="66" charset="0"/>
              </a:rPr>
              <a:t>Integral spin. </a:t>
            </a:r>
            <a:r>
              <a:rPr lang="es-CO" dirty="0" err="1" smtClean="0">
                <a:latin typeface="Comic Sans MS" pitchFamily="66" charset="0"/>
              </a:rPr>
              <a:t>Want</a:t>
            </a:r>
            <a:r>
              <a:rPr lang="es-CO" dirty="0" smtClean="0">
                <a:latin typeface="Comic Sans MS" pitchFamily="66" charset="0"/>
              </a:rPr>
              <a:t> </a:t>
            </a:r>
            <a:r>
              <a:rPr lang="es-CO" sz="2400" u="none" dirty="0" err="1" smtClean="0">
                <a:latin typeface="Comic Sans MS" pitchFamily="66" charset="0"/>
              </a:rPr>
              <a:t>to</a:t>
            </a:r>
            <a:r>
              <a:rPr lang="es-CO" sz="2400" u="none" dirty="0" smtClean="0">
                <a:latin typeface="Comic Sans MS" pitchFamily="66" charset="0"/>
              </a:rPr>
              <a:t> </a:t>
            </a:r>
            <a:r>
              <a:rPr lang="es-CO" sz="2400" u="none" dirty="0" err="1" smtClean="0">
                <a:latin typeface="Comic Sans MS" pitchFamily="66" charset="0"/>
              </a:rPr>
              <a:t>be</a:t>
            </a:r>
            <a:r>
              <a:rPr lang="es-CO" sz="2400" u="none" dirty="0" smtClean="0">
                <a:latin typeface="Comic Sans MS" pitchFamily="66" charset="0"/>
              </a:rPr>
              <a:t> in </a:t>
            </a:r>
            <a:r>
              <a:rPr lang="es-CO" sz="2400" u="none" dirty="0" err="1" smtClean="0">
                <a:latin typeface="Comic Sans MS" pitchFamily="66" charset="0"/>
              </a:rPr>
              <a:t>the</a:t>
            </a:r>
            <a:r>
              <a:rPr lang="es-CO" sz="2400" u="none" dirty="0" smtClean="0">
                <a:latin typeface="Comic Sans MS" pitchFamily="66" charset="0"/>
              </a:rPr>
              <a:t> </a:t>
            </a:r>
            <a:r>
              <a:rPr lang="es-CO" sz="2400" u="none" dirty="0" err="1" smtClean="0">
                <a:latin typeface="Comic Sans MS" pitchFamily="66" charset="0"/>
              </a:rPr>
              <a:t>same</a:t>
            </a:r>
            <a:r>
              <a:rPr lang="es-CO" sz="2400" u="none" dirty="0" smtClean="0">
                <a:latin typeface="Comic Sans MS" pitchFamily="66" charset="0"/>
              </a:rPr>
              <a:t> </a:t>
            </a:r>
            <a:r>
              <a:rPr lang="es-CO" sz="2400" u="none" dirty="0" err="1" smtClean="0">
                <a:latin typeface="Comic Sans MS" pitchFamily="66" charset="0"/>
              </a:rPr>
              <a:t>state</a:t>
            </a:r>
            <a:r>
              <a:rPr lang="es-CO" sz="2400" u="none" dirty="0" smtClean="0">
                <a:latin typeface="Comic Sans MS" pitchFamily="66" charset="0"/>
              </a:rPr>
              <a:t>. </a:t>
            </a:r>
            <a:endParaRPr lang="es-CO" sz="2400" u="none" dirty="0">
              <a:latin typeface="Comic Sans MS" pitchFamily="66" charset="0"/>
            </a:endParaRPr>
          </a:p>
        </p:txBody>
      </p:sp>
      <p:sp>
        <p:nvSpPr>
          <p:cNvPr id="236" name="Text Box 236"/>
          <p:cNvSpPr txBox="1">
            <a:spLocks noChangeArrowheads="1"/>
          </p:cNvSpPr>
          <p:nvPr/>
        </p:nvSpPr>
        <p:spPr bwMode="auto">
          <a:xfrm>
            <a:off x="4283075" y="2016125"/>
            <a:ext cx="4860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Half-integral spin .  No two fermions may occupy the same quantum state simultaneously. </a:t>
            </a:r>
            <a:endParaRPr lang="en-US" sz="2400" u="none" dirty="0">
              <a:latin typeface="Comic Sans MS" pitchFamily="66" charset="0"/>
              <a:cs typeface="Arial" charset="0"/>
            </a:endParaRPr>
          </a:p>
        </p:txBody>
      </p:sp>
      <p:sp>
        <p:nvSpPr>
          <p:cNvPr id="237" name="Text Box 237"/>
          <p:cNvSpPr txBox="1">
            <a:spLocks noChangeArrowheads="1"/>
          </p:cNvSpPr>
          <p:nvPr/>
        </p:nvSpPr>
        <p:spPr bwMode="auto">
          <a:xfrm>
            <a:off x="5095875" y="5803900"/>
            <a:ext cx="4048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s-CO" sz="2400" u="none" dirty="0" err="1" smtClean="0">
                <a:latin typeface="Comic Sans MS" pitchFamily="66" charset="0"/>
              </a:rPr>
              <a:t>Example</a:t>
            </a:r>
            <a:r>
              <a:rPr lang="es-CO" sz="2400" u="none" dirty="0" smtClean="0">
                <a:latin typeface="Comic Sans MS" pitchFamily="66" charset="0"/>
              </a:rPr>
              <a:t>: </a:t>
            </a:r>
            <a:r>
              <a:rPr lang="es-CO" sz="2400" u="none" dirty="0" err="1" smtClean="0">
                <a:latin typeface="Comic Sans MS" pitchFamily="66" charset="0"/>
              </a:rPr>
              <a:t>Protons</a:t>
            </a:r>
            <a:r>
              <a:rPr lang="es-CO" sz="2400" u="none" dirty="0">
                <a:latin typeface="Comic Sans MS" pitchFamily="66" charset="0"/>
              </a:rPr>
              <a:t>, </a:t>
            </a:r>
            <a:r>
              <a:rPr lang="es-CO" sz="2400" u="none" dirty="0" err="1" smtClean="0">
                <a:latin typeface="Comic Sans MS" pitchFamily="66" charset="0"/>
              </a:rPr>
              <a:t>electrons</a:t>
            </a:r>
            <a:r>
              <a:rPr lang="es-CO" sz="2400" u="none" dirty="0">
                <a:latin typeface="Comic Sans MS" pitchFamily="66" charset="0"/>
              </a:rPr>
              <a:t>, </a:t>
            </a:r>
            <a:r>
              <a:rPr lang="es-CO" sz="2400" u="none" dirty="0" err="1" smtClean="0">
                <a:latin typeface="Comic Sans MS" pitchFamily="66" charset="0"/>
              </a:rPr>
              <a:t>neutrons</a:t>
            </a:r>
            <a:r>
              <a:rPr lang="es-CO" sz="2400" u="none" dirty="0">
                <a:latin typeface="Comic Sans MS" pitchFamily="66" charset="0"/>
              </a:rPr>
              <a:t>....</a:t>
            </a:r>
          </a:p>
        </p:txBody>
      </p:sp>
      <p:sp>
        <p:nvSpPr>
          <p:cNvPr id="238" name="Text Box 238"/>
          <p:cNvSpPr txBox="1">
            <a:spLocks noChangeArrowheads="1"/>
          </p:cNvSpPr>
          <p:nvPr/>
        </p:nvSpPr>
        <p:spPr bwMode="auto">
          <a:xfrm>
            <a:off x="217488" y="5670550"/>
            <a:ext cx="45246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O" sz="2400" u="none" dirty="0" err="1" smtClean="0">
                <a:latin typeface="Comic Sans MS" pitchFamily="66" charset="0"/>
              </a:rPr>
              <a:t>Example</a:t>
            </a:r>
            <a:r>
              <a:rPr lang="es-CO" dirty="0" smtClean="0">
                <a:latin typeface="Comic Sans MS" pitchFamily="66" charset="0"/>
              </a:rPr>
              <a:t>: </a:t>
            </a:r>
            <a:r>
              <a:rPr lang="es-CO" baseline="30000" dirty="0" smtClean="0">
                <a:latin typeface="Comic Sans MS" pitchFamily="66" charset="0"/>
              </a:rPr>
              <a:t>4</a:t>
            </a:r>
            <a:r>
              <a:rPr lang="es-CO" dirty="0" smtClean="0">
                <a:latin typeface="Comic Sans MS" pitchFamily="66" charset="0"/>
              </a:rPr>
              <a:t>He </a:t>
            </a:r>
            <a:r>
              <a:rPr lang="es-CO" dirty="0" err="1" smtClean="0">
                <a:latin typeface="Comic Sans MS" pitchFamily="66" charset="0"/>
              </a:rPr>
              <a:t>since</a:t>
            </a:r>
            <a:r>
              <a:rPr lang="es-CO" dirty="0" smtClean="0">
                <a:latin typeface="Comic Sans MS" pitchFamily="66" charset="0"/>
              </a:rPr>
              <a:t> </a:t>
            </a:r>
            <a:r>
              <a:rPr lang="es-CO" dirty="0" err="1" smtClean="0">
                <a:latin typeface="Comic Sans MS" pitchFamily="66" charset="0"/>
              </a:rPr>
              <a:t>it</a:t>
            </a:r>
            <a:r>
              <a:rPr lang="es-CO" dirty="0" smtClean="0">
                <a:latin typeface="Comic Sans MS" pitchFamily="66" charset="0"/>
              </a:rPr>
              <a:t> </a:t>
            </a:r>
            <a:r>
              <a:rPr lang="es-CO" dirty="0" err="1" smtClean="0">
                <a:latin typeface="Comic Sans MS" pitchFamily="66" charset="0"/>
              </a:rPr>
              <a:t>is</a:t>
            </a:r>
            <a:r>
              <a:rPr lang="es-CO" dirty="0" smtClean="0">
                <a:latin typeface="Comic Sans MS" pitchFamily="66" charset="0"/>
              </a:rPr>
              <a:t> </a:t>
            </a:r>
            <a:r>
              <a:rPr lang="es-CO" dirty="0" err="1" smtClean="0">
                <a:latin typeface="Comic Sans MS" pitchFamily="66" charset="0"/>
              </a:rPr>
              <a:t>made</a:t>
            </a:r>
            <a:r>
              <a:rPr lang="es-CO" dirty="0" smtClean="0">
                <a:latin typeface="Comic Sans MS" pitchFamily="66" charset="0"/>
              </a:rPr>
              <a:t> of  2 </a:t>
            </a:r>
            <a:r>
              <a:rPr lang="es-CO" dirty="0" err="1" smtClean="0">
                <a:latin typeface="Comic Sans MS" pitchFamily="66" charset="0"/>
              </a:rPr>
              <a:t>protons</a:t>
            </a:r>
            <a:r>
              <a:rPr lang="es-CO" dirty="0" smtClean="0">
                <a:latin typeface="Comic Sans MS" pitchFamily="66" charset="0"/>
              </a:rPr>
              <a:t>, 2 </a:t>
            </a:r>
            <a:r>
              <a:rPr lang="es-CO" dirty="0" err="1" smtClean="0">
                <a:latin typeface="Comic Sans MS" pitchFamily="66" charset="0"/>
              </a:rPr>
              <a:t>neutrons</a:t>
            </a:r>
            <a:r>
              <a:rPr lang="es-CO" dirty="0" smtClean="0">
                <a:latin typeface="Comic Sans MS" pitchFamily="66" charset="0"/>
              </a:rPr>
              <a:t>, 2 </a:t>
            </a:r>
            <a:r>
              <a:rPr lang="es-CO" dirty="0" err="1" smtClean="0">
                <a:latin typeface="Comic Sans MS" pitchFamily="66" charset="0"/>
              </a:rPr>
              <a:t>electrons</a:t>
            </a:r>
            <a:endParaRPr lang="es-CO" dirty="0" smtClean="0">
              <a:latin typeface="Comic Sans MS" pitchFamily="66" charset="0"/>
            </a:endParaRPr>
          </a:p>
          <a:p>
            <a:pPr algn="l" eaLnBrk="1" hangingPunct="1"/>
            <a:endParaRPr lang="es-CO" sz="2400" u="none" dirty="0">
              <a:latin typeface="Comic Sans MS" pitchFamily="66" charset="0"/>
            </a:endParaRPr>
          </a:p>
        </p:txBody>
      </p:sp>
      <p:sp>
        <p:nvSpPr>
          <p:cNvPr id="239" name="Text Box 239"/>
          <p:cNvSpPr txBox="1">
            <a:spLocks noChangeArrowheads="1"/>
          </p:cNvSpPr>
          <p:nvPr/>
        </p:nvSpPr>
        <p:spPr bwMode="auto">
          <a:xfrm>
            <a:off x="784225" y="1682750"/>
            <a:ext cx="3383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s-CO" sz="1800" b="1" u="none" dirty="0" err="1" smtClean="0">
                <a:solidFill>
                  <a:srgbClr val="FF3300"/>
                </a:solidFill>
                <a:latin typeface="Arial" charset="0"/>
              </a:rPr>
              <a:t>Named</a:t>
            </a:r>
            <a:r>
              <a:rPr lang="es-CO" sz="1800" b="1" u="none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s-CO" sz="1800" b="1" u="none" dirty="0" err="1" smtClean="0">
                <a:solidFill>
                  <a:srgbClr val="FF3300"/>
                </a:solidFill>
                <a:latin typeface="Arial" charset="0"/>
              </a:rPr>
              <a:t>after</a:t>
            </a:r>
            <a:r>
              <a:rPr lang="es-CO" sz="1800" b="1" u="none" dirty="0" smtClean="0">
                <a:solidFill>
                  <a:srgbClr val="FF3300"/>
                </a:solidFill>
                <a:latin typeface="Arial" charset="0"/>
              </a:rPr>
              <a:t> S</a:t>
            </a:r>
            <a:r>
              <a:rPr lang="es-CO" sz="1800" b="1" u="none" dirty="0">
                <a:solidFill>
                  <a:srgbClr val="FF3300"/>
                </a:solidFill>
                <a:latin typeface="Arial" charset="0"/>
              </a:rPr>
              <a:t>. Bose</a:t>
            </a:r>
          </a:p>
        </p:txBody>
      </p:sp>
      <p:sp>
        <p:nvSpPr>
          <p:cNvPr id="240" name="Text Box 240"/>
          <p:cNvSpPr txBox="1">
            <a:spLocks noChangeArrowheads="1"/>
          </p:cNvSpPr>
          <p:nvPr/>
        </p:nvSpPr>
        <p:spPr bwMode="auto">
          <a:xfrm>
            <a:off x="5268913" y="1639888"/>
            <a:ext cx="330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s-CO" sz="1800" b="1" u="none" dirty="0" err="1" smtClean="0">
                <a:solidFill>
                  <a:srgbClr val="FF3300"/>
                </a:solidFill>
                <a:latin typeface="Arial" charset="0"/>
              </a:rPr>
              <a:t>Named</a:t>
            </a:r>
            <a:r>
              <a:rPr lang="es-CO" sz="1800" b="1" u="none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s-CO" sz="1800" b="1" u="none" dirty="0" err="1" smtClean="0">
                <a:solidFill>
                  <a:srgbClr val="FF3300"/>
                </a:solidFill>
                <a:latin typeface="Arial" charset="0"/>
              </a:rPr>
              <a:t>after</a:t>
            </a:r>
            <a:r>
              <a:rPr lang="es-CO" sz="1800" b="1" u="none" dirty="0" smtClean="0">
                <a:solidFill>
                  <a:srgbClr val="FF3300"/>
                </a:solidFill>
                <a:latin typeface="Arial" charset="0"/>
              </a:rPr>
              <a:t> E</a:t>
            </a:r>
            <a:r>
              <a:rPr lang="es-CO" sz="1800" b="1" u="none" dirty="0">
                <a:solidFill>
                  <a:srgbClr val="FF3300"/>
                </a:solidFill>
                <a:latin typeface="Arial" charset="0"/>
              </a:rPr>
              <a:t>. Fermi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67" y="3346598"/>
            <a:ext cx="3324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90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35" grpId="0"/>
      <p:bldP spid="236" grpId="0"/>
      <p:bldP spid="237" grpId="0"/>
      <p:bldP spid="238" grpId="0"/>
      <p:bldP spid="239" grpId="0"/>
      <p:bldP spid="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0075" y="2738033"/>
            <a:ext cx="1189038" cy="3765550"/>
            <a:chOff x="2695" y="1948"/>
            <a:chExt cx="749" cy="2372"/>
          </a:xfrm>
        </p:grpSpPr>
        <p:sp>
          <p:nvSpPr>
            <p:cNvPr id="13363" name="Rectangle 3"/>
            <p:cNvSpPr>
              <a:spLocks noChangeArrowheads="1"/>
            </p:cNvSpPr>
            <p:nvPr/>
          </p:nvSpPr>
          <p:spPr bwMode="auto">
            <a:xfrm>
              <a:off x="2722" y="1948"/>
              <a:ext cx="722" cy="2372"/>
            </a:xfrm>
            <a:prstGeom prst="rect">
              <a:avLst/>
            </a:prstGeom>
            <a:solidFill>
              <a:srgbClr val="FFCCCC"/>
            </a:solidFill>
            <a:ln w="9525" algn="ctr">
              <a:solidFill>
                <a:srgbClr val="FFCC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364" name="Group 4"/>
            <p:cNvGrpSpPr>
              <a:grpSpLocks/>
            </p:cNvGrpSpPr>
            <p:nvPr/>
          </p:nvGrpSpPr>
          <p:grpSpPr bwMode="auto">
            <a:xfrm>
              <a:off x="2695" y="1960"/>
              <a:ext cx="708" cy="2058"/>
              <a:chOff x="1822" y="1960"/>
              <a:chExt cx="708" cy="2058"/>
            </a:xfrm>
          </p:grpSpPr>
          <p:sp>
            <p:nvSpPr>
              <p:cNvPr id="13365" name="Text Box 5"/>
              <p:cNvSpPr txBox="1">
                <a:spLocks noChangeArrowheads="1"/>
              </p:cNvSpPr>
              <p:nvPr/>
            </p:nvSpPr>
            <p:spPr bwMode="auto">
              <a:xfrm>
                <a:off x="1876" y="3807"/>
                <a:ext cx="584" cy="2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>
                    <a:solidFill>
                      <a:srgbClr val="0066FF"/>
                    </a:solidFill>
                    <a:latin typeface="Times New Roman" pitchFamily="18" charset="0"/>
                  </a:rPr>
                  <a:t>-</a:t>
                </a:r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273</a:t>
                </a:r>
              </a:p>
            </p:txBody>
          </p:sp>
          <p:sp>
            <p:nvSpPr>
              <p:cNvPr id="13366" name="Text Box 6"/>
              <p:cNvSpPr txBox="1">
                <a:spLocks noChangeArrowheads="1"/>
              </p:cNvSpPr>
              <p:nvPr/>
            </p:nvSpPr>
            <p:spPr bwMode="auto">
              <a:xfrm>
                <a:off x="1861" y="3501"/>
                <a:ext cx="5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-223</a:t>
                </a:r>
              </a:p>
            </p:txBody>
          </p:sp>
          <p:sp>
            <p:nvSpPr>
              <p:cNvPr id="13367" name="Text Box 7"/>
              <p:cNvSpPr txBox="1">
                <a:spLocks noChangeArrowheads="1"/>
              </p:cNvSpPr>
              <p:nvPr/>
            </p:nvSpPr>
            <p:spPr bwMode="auto">
              <a:xfrm>
                <a:off x="1874" y="3190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-173</a:t>
                </a:r>
              </a:p>
            </p:txBody>
          </p:sp>
          <p:sp>
            <p:nvSpPr>
              <p:cNvPr id="13368" name="Text Box 8"/>
              <p:cNvSpPr txBox="1">
                <a:spLocks noChangeArrowheads="1"/>
              </p:cNvSpPr>
              <p:nvPr/>
            </p:nvSpPr>
            <p:spPr bwMode="auto">
              <a:xfrm>
                <a:off x="1868" y="2879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-123</a:t>
                </a:r>
              </a:p>
            </p:txBody>
          </p:sp>
          <p:sp>
            <p:nvSpPr>
              <p:cNvPr id="13369" name="Text Box 9"/>
              <p:cNvSpPr txBox="1">
                <a:spLocks noChangeArrowheads="1"/>
              </p:cNvSpPr>
              <p:nvPr/>
            </p:nvSpPr>
            <p:spPr bwMode="auto">
              <a:xfrm>
                <a:off x="1846" y="2582"/>
                <a:ext cx="5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-73</a:t>
                </a:r>
              </a:p>
            </p:txBody>
          </p:sp>
          <p:sp>
            <p:nvSpPr>
              <p:cNvPr id="13370" name="Text Box 10"/>
              <p:cNvSpPr txBox="1">
                <a:spLocks noChangeArrowheads="1"/>
              </p:cNvSpPr>
              <p:nvPr/>
            </p:nvSpPr>
            <p:spPr bwMode="auto">
              <a:xfrm>
                <a:off x="1822" y="2271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-23</a:t>
                </a:r>
              </a:p>
            </p:txBody>
          </p:sp>
          <p:sp>
            <p:nvSpPr>
              <p:cNvPr id="13371" name="Text Box 11"/>
              <p:cNvSpPr txBox="1">
                <a:spLocks noChangeArrowheads="1"/>
              </p:cNvSpPr>
              <p:nvPr/>
            </p:nvSpPr>
            <p:spPr bwMode="auto">
              <a:xfrm>
                <a:off x="1852" y="1960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solidFill>
                      <a:srgbClr val="0066FF"/>
                    </a:solidFill>
                    <a:latin typeface="Times New Roman" pitchFamily="18" charset="0"/>
                  </a:rPr>
                  <a:t>27</a:t>
                </a:r>
              </a:p>
            </p:txBody>
          </p:sp>
          <p:sp>
            <p:nvSpPr>
              <p:cNvPr id="13372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2035" y="2956"/>
                <a:ext cx="74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2000">
                    <a:solidFill>
                      <a:srgbClr val="0066FF"/>
                    </a:solidFill>
                    <a:latin typeface="Times New Roman" pitchFamily="18" charset="0"/>
                  </a:rPr>
                  <a:t>Celsius</a:t>
                </a:r>
              </a:p>
            </p:txBody>
          </p:sp>
        </p:grp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940050" y="2755495"/>
            <a:ext cx="1471613" cy="3748088"/>
            <a:chOff x="905" y="1959"/>
            <a:chExt cx="981" cy="2361"/>
          </a:xfrm>
        </p:grpSpPr>
        <p:sp>
          <p:nvSpPr>
            <p:cNvPr id="13353" name="Rectangle 14"/>
            <p:cNvSpPr>
              <a:spLocks noChangeArrowheads="1"/>
            </p:cNvSpPr>
            <p:nvPr/>
          </p:nvSpPr>
          <p:spPr bwMode="auto">
            <a:xfrm>
              <a:off x="905" y="1959"/>
              <a:ext cx="832" cy="2361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354" name="Group 15"/>
            <p:cNvGrpSpPr>
              <a:grpSpLocks/>
            </p:cNvGrpSpPr>
            <p:nvPr/>
          </p:nvGrpSpPr>
          <p:grpSpPr bwMode="auto">
            <a:xfrm>
              <a:off x="905" y="1967"/>
              <a:ext cx="981" cy="2059"/>
              <a:chOff x="905" y="1967"/>
              <a:chExt cx="981" cy="2059"/>
            </a:xfrm>
          </p:grpSpPr>
          <p:sp>
            <p:nvSpPr>
              <p:cNvPr id="13355" name="Text Box 16"/>
              <p:cNvSpPr txBox="1">
                <a:spLocks noChangeArrowheads="1"/>
              </p:cNvSpPr>
              <p:nvPr/>
            </p:nvSpPr>
            <p:spPr bwMode="auto">
              <a:xfrm>
                <a:off x="1182" y="3814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3356" name="Text Box 17"/>
              <p:cNvSpPr txBox="1">
                <a:spLocks noChangeArrowheads="1"/>
              </p:cNvSpPr>
              <p:nvPr/>
            </p:nvSpPr>
            <p:spPr bwMode="auto">
              <a:xfrm>
                <a:off x="1180" y="3511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3357" name="Text Box 18"/>
              <p:cNvSpPr txBox="1">
                <a:spLocks noChangeArrowheads="1"/>
              </p:cNvSpPr>
              <p:nvPr/>
            </p:nvSpPr>
            <p:spPr bwMode="auto">
              <a:xfrm>
                <a:off x="1153" y="2892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3358" name="Text Box 19"/>
              <p:cNvSpPr txBox="1">
                <a:spLocks noChangeArrowheads="1"/>
              </p:cNvSpPr>
              <p:nvPr/>
            </p:nvSpPr>
            <p:spPr bwMode="auto">
              <a:xfrm>
                <a:off x="1171" y="3201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3359" name="Text Box 20"/>
              <p:cNvSpPr txBox="1">
                <a:spLocks noChangeArrowheads="1"/>
              </p:cNvSpPr>
              <p:nvPr/>
            </p:nvSpPr>
            <p:spPr bwMode="auto">
              <a:xfrm>
                <a:off x="1171" y="2288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250</a:t>
                </a:r>
              </a:p>
            </p:txBody>
          </p:sp>
          <p:sp>
            <p:nvSpPr>
              <p:cNvPr id="13360" name="Text Box 21"/>
              <p:cNvSpPr txBox="1">
                <a:spLocks noChangeArrowheads="1"/>
              </p:cNvSpPr>
              <p:nvPr/>
            </p:nvSpPr>
            <p:spPr bwMode="auto">
              <a:xfrm>
                <a:off x="1162" y="2598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13361" name="Text Box 22"/>
              <p:cNvSpPr txBox="1">
                <a:spLocks noChangeArrowheads="1"/>
              </p:cNvSpPr>
              <p:nvPr/>
            </p:nvSpPr>
            <p:spPr bwMode="auto">
              <a:xfrm>
                <a:off x="1153" y="1967"/>
                <a:ext cx="70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1600" b="1">
                    <a:latin typeface="Times New Roman" pitchFamily="18" charset="0"/>
                  </a:rPr>
                  <a:t>300</a:t>
                </a:r>
              </a:p>
            </p:txBody>
          </p:sp>
          <p:sp>
            <p:nvSpPr>
              <p:cNvPr id="13362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667" y="3044"/>
                <a:ext cx="741" cy="2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CO" sz="2000">
                    <a:latin typeface="Times New Roman" pitchFamily="18" charset="0"/>
                  </a:rPr>
                  <a:t>Kelvin</a:t>
                </a:r>
              </a:p>
            </p:txBody>
          </p:sp>
        </p:grpSp>
      </p:grp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4068763" y="2709458"/>
            <a:ext cx="294798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 dirty="0">
                <a:latin typeface="Times New Roman" pitchFamily="18" charset="0"/>
              </a:rPr>
              <a:t>~ 300 m/s</a:t>
            </a:r>
          </a:p>
          <a:p>
            <a:pPr algn="ctr" eaLnBrk="0" hangingPunct="0"/>
            <a:endParaRPr lang="es-CO" sz="2000" dirty="0">
              <a:latin typeface="Times New Roman" pitchFamily="18" charset="0"/>
            </a:endParaRPr>
          </a:p>
        </p:txBody>
      </p:sp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4003675" y="2922183"/>
            <a:ext cx="623888" cy="3367087"/>
            <a:chOff x="1611" y="2064"/>
            <a:chExt cx="393" cy="2121"/>
          </a:xfrm>
        </p:grpSpPr>
        <p:sp>
          <p:nvSpPr>
            <p:cNvPr id="13343" name="Rectangle 34"/>
            <p:cNvSpPr>
              <a:spLocks noChangeArrowheads="1"/>
            </p:cNvSpPr>
            <p:nvPr/>
          </p:nvSpPr>
          <p:spPr bwMode="auto">
            <a:xfrm>
              <a:off x="1739" y="2064"/>
              <a:ext cx="143" cy="186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99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344" name="Group 35"/>
            <p:cNvGrpSpPr>
              <a:grpSpLocks/>
            </p:cNvGrpSpPr>
            <p:nvPr/>
          </p:nvGrpSpPr>
          <p:grpSpPr bwMode="auto">
            <a:xfrm>
              <a:off x="1611" y="2064"/>
              <a:ext cx="393" cy="2121"/>
              <a:chOff x="1611" y="2064"/>
              <a:chExt cx="393" cy="2121"/>
            </a:xfrm>
          </p:grpSpPr>
          <p:sp>
            <p:nvSpPr>
              <p:cNvPr id="13345" name="Oval 36"/>
              <p:cNvSpPr>
                <a:spLocks noChangeArrowheads="1"/>
              </p:cNvSpPr>
              <p:nvPr/>
            </p:nvSpPr>
            <p:spPr bwMode="auto">
              <a:xfrm>
                <a:off x="1620" y="3909"/>
                <a:ext cx="384" cy="276"/>
              </a:xfrm>
              <a:prstGeom prst="ellipse">
                <a:avLst/>
              </a:prstGeom>
              <a:gradFill rotWithShape="1">
                <a:gsLst>
                  <a:gs pos="0">
                    <a:srgbClr val="000099"/>
                  </a:gs>
                  <a:gs pos="100000">
                    <a:schemeClr val="tx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46" name="Line 37"/>
              <p:cNvSpPr>
                <a:spLocks noChangeShapeType="1"/>
              </p:cNvSpPr>
              <p:nvPr/>
            </p:nvSpPr>
            <p:spPr bwMode="auto">
              <a:xfrm flipV="1">
                <a:off x="1611" y="2980"/>
                <a:ext cx="381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47" name="Line 38"/>
              <p:cNvSpPr>
                <a:spLocks noChangeShapeType="1"/>
              </p:cNvSpPr>
              <p:nvPr/>
            </p:nvSpPr>
            <p:spPr bwMode="auto">
              <a:xfrm>
                <a:off x="1613" y="2680"/>
                <a:ext cx="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48" name="Line 39"/>
              <p:cNvSpPr>
                <a:spLocks noChangeShapeType="1"/>
              </p:cNvSpPr>
              <p:nvPr/>
            </p:nvSpPr>
            <p:spPr bwMode="auto">
              <a:xfrm>
                <a:off x="1612" y="3293"/>
                <a:ext cx="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49" name="Line 40"/>
              <p:cNvSpPr>
                <a:spLocks noChangeShapeType="1"/>
              </p:cNvSpPr>
              <p:nvPr/>
            </p:nvSpPr>
            <p:spPr bwMode="auto">
              <a:xfrm>
                <a:off x="1614" y="2064"/>
                <a:ext cx="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0" name="Line 41"/>
              <p:cNvSpPr>
                <a:spLocks noChangeShapeType="1"/>
              </p:cNvSpPr>
              <p:nvPr/>
            </p:nvSpPr>
            <p:spPr bwMode="auto">
              <a:xfrm>
                <a:off x="1613" y="3601"/>
                <a:ext cx="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1" name="Line 42"/>
              <p:cNvSpPr>
                <a:spLocks noChangeShapeType="1"/>
              </p:cNvSpPr>
              <p:nvPr/>
            </p:nvSpPr>
            <p:spPr bwMode="auto">
              <a:xfrm flipV="1">
                <a:off x="1615" y="3917"/>
                <a:ext cx="378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2" name="Line 43"/>
              <p:cNvSpPr>
                <a:spLocks noChangeShapeType="1"/>
              </p:cNvSpPr>
              <p:nvPr/>
            </p:nvSpPr>
            <p:spPr bwMode="auto">
              <a:xfrm>
                <a:off x="1612" y="2375"/>
                <a:ext cx="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318" name="Line 44"/>
          <p:cNvSpPr>
            <a:spLocks noChangeShapeType="1"/>
          </p:cNvSpPr>
          <p:nvPr/>
        </p:nvSpPr>
        <p:spPr bwMode="auto">
          <a:xfrm>
            <a:off x="7669213" y="601463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8" name="Group 45"/>
          <p:cNvGrpSpPr>
            <a:grpSpLocks/>
          </p:cNvGrpSpPr>
          <p:nvPr/>
        </p:nvGrpSpPr>
        <p:grpSpPr bwMode="auto">
          <a:xfrm>
            <a:off x="5945448" y="2574924"/>
            <a:ext cx="3362325" cy="2874962"/>
            <a:chOff x="3538" y="1993"/>
            <a:chExt cx="2222" cy="1811"/>
          </a:xfrm>
        </p:grpSpPr>
        <p:sp>
          <p:nvSpPr>
            <p:cNvPr id="13341" name="AutoShape 46"/>
            <p:cNvSpPr>
              <a:spLocks noChangeArrowheads="1"/>
            </p:cNvSpPr>
            <p:nvPr/>
          </p:nvSpPr>
          <p:spPr bwMode="auto">
            <a:xfrm>
              <a:off x="3538" y="1993"/>
              <a:ext cx="2222" cy="1811"/>
            </a:xfrm>
            <a:prstGeom prst="star32">
              <a:avLst>
                <a:gd name="adj" fmla="val 37500"/>
              </a:avLst>
            </a:prstGeom>
            <a:solidFill>
              <a:srgbClr val="FFFF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2" name="Text Box 47"/>
            <p:cNvSpPr txBox="1">
              <a:spLocks noChangeArrowheads="1"/>
            </p:cNvSpPr>
            <p:nvPr/>
          </p:nvSpPr>
          <p:spPr bwMode="auto">
            <a:xfrm>
              <a:off x="3922" y="2430"/>
              <a:ext cx="1460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000" dirty="0">
                  <a:latin typeface="Times New Roman" pitchFamily="18" charset="0"/>
                </a:rPr>
                <a:t>In 1995 </a:t>
              </a:r>
              <a:r>
                <a:rPr lang="es-CO" sz="2000" dirty="0" err="1">
                  <a:latin typeface="Times New Roman" pitchFamily="18" charset="0"/>
                </a:rPr>
                <a:t>thousands</a:t>
              </a:r>
              <a:r>
                <a:rPr lang="es-CO" sz="2000" dirty="0">
                  <a:latin typeface="Times New Roman" pitchFamily="18" charset="0"/>
                </a:rPr>
                <a:t>  of   </a:t>
              </a:r>
              <a:r>
                <a:rPr lang="es-CO" sz="2000" dirty="0" err="1">
                  <a:latin typeface="Times New Roman" pitchFamily="18" charset="0"/>
                </a:rPr>
                <a:t>atoms</a:t>
              </a:r>
              <a:r>
                <a:rPr lang="es-CO" sz="2000" dirty="0">
                  <a:latin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were cooled </a:t>
              </a:r>
              <a:r>
                <a:rPr lang="es-CO" sz="2000" dirty="0">
                  <a:latin typeface="Times New Roman" pitchFamily="18" charset="0"/>
                </a:rPr>
                <a:t> </a:t>
              </a:r>
              <a:r>
                <a:rPr lang="es-CO" sz="2000" dirty="0" err="1">
                  <a:latin typeface="Times New Roman" pitchFamily="18" charset="0"/>
                </a:rPr>
                <a:t>to</a:t>
              </a:r>
              <a:r>
                <a:rPr lang="es-CO" sz="2000" dirty="0">
                  <a:latin typeface="Times New Roman" pitchFamily="18" charset="0"/>
                </a:rPr>
                <a:t>   0.000000001 K</a:t>
              </a:r>
              <a:r>
                <a:rPr lang="es-CO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38" name="Group 48"/>
          <p:cNvGrpSpPr>
            <a:grpSpLocks/>
          </p:cNvGrpSpPr>
          <p:nvPr/>
        </p:nvGrpSpPr>
        <p:grpSpPr bwMode="auto">
          <a:xfrm>
            <a:off x="-271463" y="2730095"/>
            <a:ext cx="3328988" cy="366713"/>
            <a:chOff x="-227" y="1943"/>
            <a:chExt cx="2097" cy="231"/>
          </a:xfrm>
        </p:grpSpPr>
        <p:sp>
          <p:nvSpPr>
            <p:cNvPr id="13339" name="Text Box 49"/>
            <p:cNvSpPr txBox="1">
              <a:spLocks noChangeArrowheads="1"/>
            </p:cNvSpPr>
            <p:nvPr/>
          </p:nvSpPr>
          <p:spPr bwMode="auto">
            <a:xfrm>
              <a:off x="-227" y="1943"/>
              <a:ext cx="203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1800">
                  <a:solidFill>
                    <a:srgbClr val="006600"/>
                  </a:solidFill>
                  <a:latin typeface="Comic Sans MS" pitchFamily="66" charset="0"/>
                </a:rPr>
                <a:t>Room temperature</a:t>
              </a:r>
            </a:p>
          </p:txBody>
        </p:sp>
        <p:sp>
          <p:nvSpPr>
            <p:cNvPr id="13340" name="Line 50"/>
            <p:cNvSpPr>
              <a:spLocks noChangeShapeType="1"/>
            </p:cNvSpPr>
            <p:nvPr/>
          </p:nvSpPr>
          <p:spPr bwMode="auto">
            <a:xfrm flipH="1" flipV="1">
              <a:off x="1567" y="2074"/>
              <a:ext cx="303" cy="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0" y="3041245"/>
            <a:ext cx="2659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1800" dirty="0" err="1">
                <a:solidFill>
                  <a:srgbClr val="006600"/>
                </a:solidFill>
                <a:latin typeface="Comic Sans MS" pitchFamily="66" charset="0"/>
              </a:rPr>
              <a:t>Water</a:t>
            </a:r>
            <a:r>
              <a:rPr lang="es-CO" sz="18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rgbClr val="006600"/>
                </a:solidFill>
                <a:latin typeface="Comic Sans MS" pitchFamily="66" charset="0"/>
              </a:rPr>
              <a:t>freezes</a:t>
            </a:r>
            <a:endParaRPr lang="es-CO" sz="1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5" name="Line 53"/>
          <p:cNvSpPr>
            <a:spLocks noChangeShapeType="1"/>
          </p:cNvSpPr>
          <p:nvPr/>
        </p:nvSpPr>
        <p:spPr bwMode="auto">
          <a:xfrm flipH="1" flipV="1">
            <a:off x="2581275" y="3250795"/>
            <a:ext cx="481013" cy="158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-344488" y="3571470"/>
            <a:ext cx="35702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1800" dirty="0" err="1">
                <a:solidFill>
                  <a:srgbClr val="006600"/>
                </a:solidFill>
                <a:latin typeface="Comic Sans MS" pitchFamily="66" charset="0"/>
              </a:rPr>
              <a:t>Dry</a:t>
            </a:r>
            <a:r>
              <a:rPr lang="es-CO" sz="1800" dirty="0">
                <a:solidFill>
                  <a:srgbClr val="006600"/>
                </a:solidFill>
                <a:latin typeface="Comic Sans MS" pitchFamily="66" charset="0"/>
              </a:rPr>
              <a:t> ice</a:t>
            </a:r>
          </a:p>
        </p:txBody>
      </p:sp>
      <p:sp>
        <p:nvSpPr>
          <p:cNvPr id="47" name="Line 56"/>
          <p:cNvSpPr>
            <a:spLocks noChangeShapeType="1"/>
          </p:cNvSpPr>
          <p:nvPr/>
        </p:nvSpPr>
        <p:spPr bwMode="auto">
          <a:xfrm flipH="1" flipV="1">
            <a:off x="2530475" y="3747683"/>
            <a:ext cx="481013" cy="158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57"/>
          <p:cNvGrpSpPr>
            <a:grpSpLocks/>
          </p:cNvGrpSpPr>
          <p:nvPr/>
        </p:nvGrpSpPr>
        <p:grpSpPr bwMode="auto">
          <a:xfrm>
            <a:off x="-192088" y="5409795"/>
            <a:ext cx="3279776" cy="366713"/>
            <a:chOff x="-200" y="3655"/>
            <a:chExt cx="2066" cy="231"/>
          </a:xfrm>
        </p:grpSpPr>
        <p:sp>
          <p:nvSpPr>
            <p:cNvPr id="13337" name="Text Box 58"/>
            <p:cNvSpPr txBox="1">
              <a:spLocks noChangeArrowheads="1"/>
            </p:cNvSpPr>
            <p:nvPr/>
          </p:nvSpPr>
          <p:spPr bwMode="auto">
            <a:xfrm>
              <a:off x="-200" y="3655"/>
              <a:ext cx="17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1800">
                  <a:solidFill>
                    <a:srgbClr val="006600"/>
                  </a:solidFill>
                  <a:latin typeface="Comic Sans MS" pitchFamily="66" charset="0"/>
                </a:rPr>
                <a:t> He condensation  4K</a:t>
              </a:r>
            </a:p>
          </p:txBody>
        </p:sp>
        <p:sp>
          <p:nvSpPr>
            <p:cNvPr id="13338" name="Line 59"/>
            <p:cNvSpPr>
              <a:spLocks noChangeShapeType="1"/>
            </p:cNvSpPr>
            <p:nvPr/>
          </p:nvSpPr>
          <p:spPr bwMode="auto">
            <a:xfrm flipH="1" flipV="1">
              <a:off x="1563" y="3825"/>
              <a:ext cx="303" cy="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-298450" y="4931958"/>
            <a:ext cx="3352800" cy="366712"/>
            <a:chOff x="-244" y="3330"/>
            <a:chExt cx="2112" cy="231"/>
          </a:xfrm>
        </p:grpSpPr>
        <p:sp>
          <p:nvSpPr>
            <p:cNvPr id="13335" name="Text Box 61"/>
            <p:cNvSpPr txBox="1">
              <a:spLocks noChangeArrowheads="1"/>
            </p:cNvSpPr>
            <p:nvPr/>
          </p:nvSpPr>
          <p:spPr bwMode="auto">
            <a:xfrm>
              <a:off x="-244" y="3330"/>
              <a:ext cx="203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1800">
                  <a:solidFill>
                    <a:srgbClr val="006600"/>
                  </a:solidFill>
                  <a:latin typeface="Comic Sans MS" pitchFamily="66" charset="0"/>
                </a:rPr>
                <a:t>N</a:t>
              </a:r>
              <a:r>
                <a:rPr lang="es-CO" sz="1800" baseline="-25000">
                  <a:solidFill>
                    <a:srgbClr val="006600"/>
                  </a:solidFill>
                  <a:latin typeface="Comic Sans MS" pitchFamily="66" charset="0"/>
                </a:rPr>
                <a:t>2</a:t>
              </a:r>
              <a:r>
                <a:rPr lang="es-CO" sz="1800">
                  <a:solidFill>
                    <a:srgbClr val="006600"/>
                  </a:solidFill>
                  <a:latin typeface="Comic Sans MS" pitchFamily="66" charset="0"/>
                </a:rPr>
                <a:t> condensation 77 K</a:t>
              </a:r>
            </a:p>
          </p:txBody>
        </p:sp>
        <p:sp>
          <p:nvSpPr>
            <p:cNvPr id="13336" name="Line 62"/>
            <p:cNvSpPr>
              <a:spLocks noChangeShapeType="1"/>
            </p:cNvSpPr>
            <p:nvPr/>
          </p:nvSpPr>
          <p:spPr bwMode="auto">
            <a:xfrm flipH="1" flipV="1">
              <a:off x="1565" y="3489"/>
              <a:ext cx="303" cy="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1" name="Group 63"/>
          <p:cNvGrpSpPr>
            <a:grpSpLocks/>
          </p:cNvGrpSpPr>
          <p:nvPr/>
        </p:nvGrpSpPr>
        <p:grpSpPr bwMode="auto">
          <a:xfrm>
            <a:off x="152400" y="5771745"/>
            <a:ext cx="2895600" cy="519113"/>
            <a:chOff x="36" y="3835"/>
            <a:chExt cx="1824" cy="327"/>
          </a:xfrm>
        </p:grpSpPr>
        <p:sp>
          <p:nvSpPr>
            <p:cNvPr id="13333" name="Text Box 64"/>
            <p:cNvSpPr txBox="1">
              <a:spLocks noChangeArrowheads="1"/>
            </p:cNvSpPr>
            <p:nvPr/>
          </p:nvSpPr>
          <p:spPr bwMode="auto">
            <a:xfrm>
              <a:off x="36" y="3835"/>
              <a:ext cx="14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1800" dirty="0" err="1">
                  <a:solidFill>
                    <a:srgbClr val="006600"/>
                  </a:solidFill>
                  <a:latin typeface="Comic Sans MS" pitchFamily="66" charset="0"/>
                </a:rPr>
                <a:t>Absolute</a:t>
              </a:r>
              <a:r>
                <a:rPr lang="es-CO" sz="1800" dirty="0">
                  <a:latin typeface="Comic Sans MS" pitchFamily="66" charset="0"/>
                </a:rPr>
                <a:t> </a:t>
              </a:r>
              <a:r>
                <a:rPr lang="es-CO" dirty="0">
                  <a:latin typeface="Comic Sans MS" pitchFamily="66" charset="0"/>
                </a:rPr>
                <a:t> </a:t>
              </a:r>
              <a:r>
                <a:rPr lang="es-CO" sz="1800" dirty="0" err="1">
                  <a:solidFill>
                    <a:srgbClr val="006600"/>
                  </a:solidFill>
                  <a:latin typeface="Comic Sans MS" pitchFamily="66" charset="0"/>
                </a:rPr>
                <a:t>Zero</a:t>
              </a:r>
              <a:endParaRPr lang="es-CO" sz="1800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13334" name="Line 65"/>
            <p:cNvSpPr>
              <a:spLocks noChangeShapeType="1"/>
            </p:cNvSpPr>
            <p:nvPr/>
          </p:nvSpPr>
          <p:spPr bwMode="auto">
            <a:xfrm flipH="1" flipV="1">
              <a:off x="1557" y="3938"/>
              <a:ext cx="303" cy="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3771900" y="4924020"/>
            <a:ext cx="294798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>
                <a:latin typeface="Times New Roman" pitchFamily="18" charset="0"/>
              </a:rPr>
              <a:t>~ 150 m/s</a:t>
            </a:r>
          </a:p>
          <a:p>
            <a:pPr algn="ctr" eaLnBrk="0" hangingPunct="0"/>
            <a:endParaRPr lang="es-CO" sz="2000">
              <a:latin typeface="Times New Roman" pitchFamily="18" charset="0"/>
            </a:endParaRPr>
          </a:p>
        </p:txBody>
      </p:sp>
      <p:sp>
        <p:nvSpPr>
          <p:cNvPr id="58" name="Text Box 67"/>
          <p:cNvSpPr txBox="1">
            <a:spLocks noChangeArrowheads="1"/>
          </p:cNvSpPr>
          <p:nvPr/>
        </p:nvSpPr>
        <p:spPr bwMode="auto">
          <a:xfrm>
            <a:off x="4572000" y="5452658"/>
            <a:ext cx="1323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>
                <a:latin typeface="Times New Roman" pitchFamily="18" charset="0"/>
              </a:rPr>
              <a:t>~ 90 m/s</a:t>
            </a:r>
          </a:p>
        </p:txBody>
      </p:sp>
      <p:sp>
        <p:nvSpPr>
          <p:cNvPr id="13330" name="Rectangle 68"/>
          <p:cNvSpPr>
            <a:spLocks noChangeArrowheads="1"/>
          </p:cNvSpPr>
          <p:nvPr/>
        </p:nvSpPr>
        <p:spPr bwMode="auto">
          <a:xfrm>
            <a:off x="4110038" y="273644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6424566" y="5615080"/>
            <a:ext cx="21002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1800" dirty="0" err="1">
                <a:latin typeface="Comic Sans MS" pitchFamily="66" charset="0"/>
              </a:rPr>
              <a:t>Velocity</a:t>
            </a:r>
            <a:r>
              <a:rPr lang="es-CO" sz="1800" dirty="0">
                <a:latin typeface="Comic Sans MS" pitchFamily="66" charset="0"/>
              </a:rPr>
              <a:t> of </a:t>
            </a:r>
            <a:r>
              <a:rPr lang="es-CO" sz="1800" dirty="0" err="1">
                <a:latin typeface="Comic Sans MS" pitchFamily="66" charset="0"/>
              </a:rPr>
              <a:t>only</a:t>
            </a:r>
            <a:r>
              <a:rPr lang="es-CO" sz="1800" dirty="0">
                <a:latin typeface="Comic Sans MS" pitchFamily="66" charset="0"/>
              </a:rPr>
              <a:t>  </a:t>
            </a:r>
            <a:r>
              <a:rPr lang="es-CO" sz="1800" dirty="0" err="1">
                <a:latin typeface="Comic Sans MS" pitchFamily="66" charset="0"/>
              </a:rPr>
              <a:t>few</a:t>
            </a:r>
            <a:r>
              <a:rPr lang="es-CO" sz="1800" dirty="0">
                <a:latin typeface="Comic Sans MS" pitchFamily="66" charset="0"/>
              </a:rPr>
              <a:t> cm/s</a:t>
            </a:r>
          </a:p>
        </p:txBody>
      </p:sp>
      <p:sp>
        <p:nvSpPr>
          <p:cNvPr id="13332" name="WordArt 2"/>
          <p:cNvSpPr>
            <a:spLocks noChangeArrowheads="1" noChangeShapeType="1" noTextEdit="1"/>
          </p:cNvSpPr>
          <p:nvPr/>
        </p:nvSpPr>
        <p:spPr bwMode="auto">
          <a:xfrm>
            <a:off x="983586" y="208697"/>
            <a:ext cx="75438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Ultra-cold atoms</a:t>
            </a: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45910" y="759465"/>
            <a:ext cx="88519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The temperature </a:t>
            </a:r>
            <a:r>
              <a:rPr lang="en-US" b="1" dirty="0" smtClean="0">
                <a:latin typeface="+mj-lt"/>
              </a:rPr>
              <a:t> of a gas is a measure related to the average kinetic energy of its atoms</a:t>
            </a:r>
            <a:endParaRPr lang="en-US" sz="2400" b="1" dirty="0">
              <a:latin typeface="+mj-lt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2088107" y="1544970"/>
            <a:ext cx="3479279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O" sz="2400" b="1" u="none" dirty="0" smtClean="0">
                <a:solidFill>
                  <a:srgbClr val="FF0000"/>
                </a:solidFill>
              </a:rPr>
              <a:t>Hot </a:t>
            </a:r>
            <a:endParaRPr lang="es-CO" sz="2400" b="1" u="none" dirty="0">
              <a:solidFill>
                <a:srgbClr val="FF0000"/>
              </a:solidFill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514306" y="1590675"/>
            <a:ext cx="347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smtClean="0">
                <a:solidFill>
                  <a:srgbClr val="FF0000"/>
                </a:solidFill>
                <a:cs typeface="Times New Roman" pitchFamily="18" charset="0"/>
              </a:rPr>
              <a:t>Fast</a:t>
            </a:r>
            <a:endParaRPr lang="es-CO" sz="2400" b="1" u="none" dirty="0">
              <a:solidFill>
                <a:srgbClr val="FF0000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089790" y="2031076"/>
            <a:ext cx="251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smtClean="0">
                <a:solidFill>
                  <a:srgbClr val="000099"/>
                </a:solidFill>
              </a:rPr>
              <a:t>Cold</a:t>
            </a:r>
            <a:endParaRPr lang="es-CO" sz="2400" b="1" u="none" dirty="0">
              <a:solidFill>
                <a:srgbClr val="000099"/>
              </a:solidFill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4425950" y="2070100"/>
            <a:ext cx="2222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smtClean="0">
                <a:solidFill>
                  <a:srgbClr val="000099"/>
                </a:solidFill>
                <a:cs typeface="Times New Roman" pitchFamily="18" charset="0"/>
              </a:rPr>
              <a:t>Slow </a:t>
            </a:r>
            <a:endParaRPr lang="es-CO" sz="2400" b="1" u="none" dirty="0">
              <a:solidFill>
                <a:srgbClr val="000099"/>
              </a:solidFill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>
            <a:off x="3678238" y="1831975"/>
            <a:ext cx="584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>
            <a:off x="3622675" y="2341563"/>
            <a:ext cx="5842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45" grpId="0" animBg="1"/>
      <p:bldP spid="46" grpId="0"/>
      <p:bldP spid="47" grpId="0" animBg="1"/>
      <p:bldP spid="57" grpId="0"/>
      <p:bldP spid="58" grpId="0"/>
      <p:bldP spid="60" grpId="0" build="allAtOnce"/>
      <p:bldP spid="61" grpId="0"/>
      <p:bldP spid="62" grpId="0"/>
      <p:bldP spid="63" grpId="0"/>
      <p:bldP spid="63" grpId="1"/>
      <p:bldP spid="64" grpId="0"/>
      <p:bldP spid="65" grpId="0"/>
      <p:bldP spid="65" grpId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25974" y="1580818"/>
            <a:ext cx="581977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b="1" u="none" dirty="0" err="1" smtClean="0"/>
              <a:t>High</a:t>
            </a:r>
            <a:r>
              <a:rPr lang="es-CO" sz="2400" b="1" u="none" dirty="0" smtClean="0"/>
              <a:t>  </a:t>
            </a:r>
            <a:r>
              <a:rPr lang="es-CO" sz="2400" b="1" u="none" dirty="0" err="1" smtClean="0"/>
              <a:t>temperature</a:t>
            </a:r>
            <a:r>
              <a:rPr lang="es-CO" sz="2400" u="none" dirty="0" smtClean="0"/>
              <a:t> </a:t>
            </a:r>
            <a:endParaRPr lang="es-CO" sz="2400" u="none" dirty="0"/>
          </a:p>
          <a:p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billard</a:t>
            </a:r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balls</a:t>
            </a:r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s-CO" sz="20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O" sz="2000" b="1" u="none" dirty="0">
                <a:solidFill>
                  <a:schemeClr val="accent2"/>
                </a:solidFill>
              </a:rPr>
              <a:t> </a:t>
            </a:r>
            <a:r>
              <a:rPr lang="en-US" sz="2000" b="1" u="none" dirty="0" smtClean="0">
                <a:solidFill>
                  <a:schemeClr val="accent5">
                    <a:lumMod val="50000"/>
                  </a:schemeClr>
                </a:solidFill>
              </a:rPr>
              <a:t>Classical physics</a:t>
            </a:r>
            <a:endParaRPr lang="es-CO" sz="20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43117" y="3044743"/>
            <a:ext cx="61388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b="1" u="none" dirty="0" err="1" smtClean="0"/>
              <a:t>Low</a:t>
            </a:r>
            <a:r>
              <a:rPr lang="es-CO" sz="2400" b="1" u="none" dirty="0" smtClean="0"/>
              <a:t>  </a:t>
            </a:r>
            <a:r>
              <a:rPr lang="es-CO" sz="2400" b="1" u="none" dirty="0" err="1" smtClean="0"/>
              <a:t>temperature</a:t>
            </a:r>
            <a:r>
              <a:rPr lang="es-CO" sz="2400" b="1" u="none" dirty="0" smtClean="0"/>
              <a:t>:</a:t>
            </a:r>
            <a:endParaRPr lang="es-CO" sz="2400" b="1" u="none" dirty="0"/>
          </a:p>
          <a:p>
            <a:r>
              <a:rPr lang="es-CO" sz="2000" b="1" dirty="0" smtClean="0">
                <a:solidFill>
                  <a:srgbClr val="0000FF"/>
                </a:solidFill>
              </a:rPr>
              <a:t>“Wave </a:t>
            </a:r>
            <a:r>
              <a:rPr lang="es-CO" sz="2000" b="1" dirty="0" err="1" smtClean="0">
                <a:solidFill>
                  <a:srgbClr val="0000FF"/>
                </a:solidFill>
              </a:rPr>
              <a:t>packets</a:t>
            </a:r>
            <a:r>
              <a:rPr lang="es-CO" sz="2000" b="1" dirty="0" smtClean="0">
                <a:solidFill>
                  <a:srgbClr val="0000FF"/>
                </a:solidFill>
              </a:rPr>
              <a:t>” </a:t>
            </a:r>
          </a:p>
          <a:p>
            <a:r>
              <a:rPr lang="en-US" sz="2000" b="1" u="none" dirty="0" smtClean="0">
                <a:solidFill>
                  <a:schemeClr val="accent5">
                    <a:lumMod val="50000"/>
                  </a:schemeClr>
                </a:solidFill>
              </a:rPr>
              <a:t>Quantum physics begins to rule</a:t>
            </a:r>
            <a:endParaRPr lang="es-CO" sz="24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4625" y="689934"/>
            <a:ext cx="8694738" cy="769441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u="none" dirty="0" smtClean="0">
                <a:solidFill>
                  <a:srgbClr val="FF0000"/>
                </a:solidFill>
              </a:rPr>
              <a:t>Wave-particle duality: </a:t>
            </a:r>
            <a:r>
              <a:rPr lang="en-US" sz="2000" dirty="0" smtClean="0"/>
              <a:t>All matter exhibits both wave-like and particle-like properties. </a:t>
            </a:r>
            <a:r>
              <a:rPr lang="es-CO" sz="1800" b="1" u="none" dirty="0" smtClean="0"/>
              <a:t>De </a:t>
            </a:r>
            <a:r>
              <a:rPr lang="es-CO" sz="1800" b="1" u="none" dirty="0" err="1"/>
              <a:t>Broglie</a:t>
            </a:r>
            <a:r>
              <a:rPr lang="es-CO" sz="1800" b="1" u="none" dirty="0"/>
              <a:t>, </a:t>
            </a:r>
            <a:r>
              <a:rPr lang="es-CO" sz="1800" b="1" u="none" dirty="0" smtClean="0"/>
              <a:t> Nobel </a:t>
            </a:r>
            <a:r>
              <a:rPr lang="es-CO" sz="1800" b="1" u="none" dirty="0" err="1" smtClean="0"/>
              <a:t>prize</a:t>
            </a:r>
            <a:r>
              <a:rPr lang="es-CO" sz="1800" b="1" u="none" dirty="0" smtClean="0"/>
              <a:t> </a:t>
            </a:r>
            <a:r>
              <a:rPr lang="es-CO" sz="1800" b="1" u="none" dirty="0"/>
              <a:t>1929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774558" y="4467484"/>
            <a:ext cx="536944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O" sz="2400" u="none" dirty="0"/>
              <a:t>T=T</a:t>
            </a:r>
            <a:r>
              <a:rPr lang="es-CO" sz="2400" u="none" baseline="-25000" dirty="0"/>
              <a:t>c  </a:t>
            </a:r>
            <a:r>
              <a:rPr lang="es-CO" sz="2400" b="1" u="none" dirty="0" smtClean="0"/>
              <a:t>Bose–Einstein </a:t>
            </a:r>
            <a:r>
              <a:rPr lang="es-CO" sz="2400" b="1" u="none" dirty="0" err="1" smtClean="0"/>
              <a:t>condensation</a:t>
            </a:r>
            <a:endParaRPr lang="es-CO" sz="2400" b="1" u="none" dirty="0"/>
          </a:p>
          <a:p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Matter</a:t>
            </a:r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 wave </a:t>
            </a:r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overlapping</a:t>
            </a:r>
            <a:endParaRPr lang="es-CO" sz="20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17938" y="5754688"/>
            <a:ext cx="532606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b="1" u="none" dirty="0" smtClean="0"/>
              <a:t>T=0 </a:t>
            </a:r>
            <a:r>
              <a:rPr lang="es-CO" sz="2400" b="1" u="none" dirty="0" err="1" smtClean="0"/>
              <a:t>All</a:t>
            </a:r>
            <a:r>
              <a:rPr lang="es-CO" sz="2400" b="1" u="none" dirty="0" smtClean="0"/>
              <a:t> </a:t>
            </a:r>
            <a:r>
              <a:rPr lang="es-CO" sz="2400" b="1" u="none" dirty="0" err="1" smtClean="0"/>
              <a:t>atoms</a:t>
            </a:r>
            <a:r>
              <a:rPr lang="es-CO" sz="2400" b="1" u="none" dirty="0" smtClean="0"/>
              <a:t> condense</a:t>
            </a:r>
            <a:endParaRPr lang="es-CO" sz="2400" b="1" u="none" dirty="0"/>
          </a:p>
          <a:p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     “</a:t>
            </a:r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Giant</a:t>
            </a:r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sz="2000" b="1" u="none" dirty="0" err="1" smtClean="0">
                <a:solidFill>
                  <a:schemeClr val="accent5">
                    <a:lumMod val="50000"/>
                  </a:schemeClr>
                </a:solidFill>
              </a:rPr>
              <a:t>matter</a:t>
            </a:r>
            <a:r>
              <a:rPr lang="es-CO" sz="2000" b="1" u="none" dirty="0" smtClean="0">
                <a:solidFill>
                  <a:schemeClr val="accent5">
                    <a:lumMod val="50000"/>
                  </a:schemeClr>
                </a:solidFill>
              </a:rPr>
              <a:t> wave”</a:t>
            </a:r>
            <a:endParaRPr lang="es-CO" sz="20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9738" y="828824"/>
            <a:ext cx="1395412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70223" y="2190419"/>
            <a:ext cx="1274762" cy="298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02918" y="3297240"/>
            <a:ext cx="1287463" cy="32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78159" y="4648200"/>
            <a:ext cx="1346200" cy="307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531088" y="6396335"/>
            <a:ext cx="15788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O" u="none" dirty="0" err="1"/>
              <a:t>Ketterle</a:t>
            </a:r>
            <a:endParaRPr lang="es-CO" u="none" dirty="0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463550" y="38100"/>
            <a:ext cx="8505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What does it happen at low T?</a:t>
            </a:r>
            <a:endParaRPr lang="en-US" sz="3600" b="1" kern="1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79400" y="1828800"/>
            <a:ext cx="65151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>
                <a:latin typeface="Arial Rounded MT Bold" pitchFamily="34" charset="0"/>
              </a:rPr>
              <a:t>In 1995 teams in Colorado and Massachusetts achieved  BEC in super-cold gas. This feat earned those scientists the 2001 Nobel Prize in physics</a:t>
            </a:r>
            <a:r>
              <a:rPr lang="es-CO" sz="2000"/>
              <a:t>.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0" y="5240338"/>
            <a:ext cx="1711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/>
              <a:t>S. Bose, 1924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93675" y="6019800"/>
            <a:ext cx="1111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>
                <a:latin typeface="Times New Roman" pitchFamily="18" charset="0"/>
              </a:rPr>
              <a:t>Light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716088" y="5153025"/>
            <a:ext cx="2117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/>
              <a:t>A. Einstein, 1925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1603375" y="5935663"/>
            <a:ext cx="2089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CO">
                <a:latin typeface="Times New Roman" pitchFamily="18" charset="0"/>
              </a:rPr>
              <a:t>toms</a:t>
            </a:r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4341813" y="5287963"/>
            <a:ext cx="1392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/>
              <a:t>E. Cornell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7550150" y="5254625"/>
            <a:ext cx="1436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/>
              <a:t>W. Ketterle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5865813" y="5292725"/>
            <a:ext cx="1420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/>
              <a:t>C. Wieman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4344988" y="5991225"/>
            <a:ext cx="5243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CO">
                <a:solidFill>
                  <a:srgbClr val="FF0000"/>
                </a:solidFill>
                <a:latin typeface="Arial Rounded MT Bold" pitchFamily="34" charset="0"/>
              </a:rPr>
              <a:t>     Using  Rb   and    Na atoms</a:t>
            </a:r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2184400" y="1003300"/>
            <a:ext cx="636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23350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246438"/>
            <a:ext cx="14160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88" y="3217863"/>
            <a:ext cx="13843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4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613" y="3254375"/>
            <a:ext cx="1447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5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8" y="3241675"/>
            <a:ext cx="1417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6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488" y="3197225"/>
            <a:ext cx="16541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0" y="6457950"/>
            <a:ext cx="927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Arial Rounded MT Bold" pitchFamily="34" charset="0"/>
              </a:rPr>
              <a:t>In 2002 around 40 labs around the world produced atomic condensates!!!!</a:t>
            </a: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463550" y="38100"/>
            <a:ext cx="8505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BEC in a dilute gas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37400" y="1155700"/>
            <a:ext cx="1704975" cy="1782763"/>
            <a:chOff x="128" y="686"/>
            <a:chExt cx="1520" cy="1214"/>
          </a:xfrm>
        </p:grpSpPr>
        <p:pic>
          <p:nvPicPr>
            <p:cNvPr id="1538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03" y="556"/>
              <a:ext cx="1183" cy="1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382" name="Rectangle 7"/>
            <p:cNvSpPr>
              <a:spLocks noChangeArrowheads="1"/>
            </p:cNvSpPr>
            <p:nvPr/>
          </p:nvSpPr>
          <p:spPr bwMode="auto">
            <a:xfrm>
              <a:off x="329" y="997"/>
              <a:ext cx="448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83" name="Rectangle 8"/>
            <p:cNvSpPr>
              <a:spLocks noChangeArrowheads="1"/>
            </p:cNvSpPr>
            <p:nvPr/>
          </p:nvSpPr>
          <p:spPr bwMode="auto">
            <a:xfrm>
              <a:off x="128" y="686"/>
              <a:ext cx="1518" cy="155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03200" y="749300"/>
            <a:ext cx="90551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dirty="0">
                <a:latin typeface="Arial Rounded MT Bold" pitchFamily="34" charset="0"/>
              </a:rPr>
              <a:t>In a Bose Einstein </a:t>
            </a:r>
            <a:r>
              <a:rPr lang="es-CO" sz="2000" dirty="0" err="1">
                <a:latin typeface="Arial Rounded MT Bold" pitchFamily="34" charset="0"/>
              </a:rPr>
              <a:t>Condensate</a:t>
            </a:r>
            <a:r>
              <a:rPr lang="es-CO" sz="2000" dirty="0">
                <a:latin typeface="Arial Rounded MT Bold" pitchFamily="34" charset="0"/>
              </a:rPr>
              <a:t> </a:t>
            </a:r>
            <a:r>
              <a:rPr lang="es-CO" sz="2000" dirty="0" err="1">
                <a:latin typeface="Arial Rounded MT Bold" pitchFamily="34" charset="0"/>
              </a:rPr>
              <a:t>there</a:t>
            </a:r>
            <a:r>
              <a:rPr lang="es-CO" sz="2000" dirty="0">
                <a:latin typeface="Arial Rounded MT Bold" pitchFamily="34" charset="0"/>
              </a:rPr>
              <a:t> </a:t>
            </a:r>
            <a:r>
              <a:rPr lang="es-CO" sz="2000" dirty="0" err="1">
                <a:latin typeface="Arial Rounded MT Bold" pitchFamily="34" charset="0"/>
              </a:rPr>
              <a:t>is</a:t>
            </a:r>
            <a:r>
              <a:rPr lang="es-CO" sz="2000" dirty="0">
                <a:latin typeface="Arial Rounded MT Bold" pitchFamily="34" charset="0"/>
              </a:rPr>
              <a:t> a </a:t>
            </a:r>
            <a:r>
              <a:rPr lang="es-CO" sz="2000" dirty="0" err="1">
                <a:latin typeface="Arial Rounded MT Bold" pitchFamily="34" charset="0"/>
              </a:rPr>
              <a:t>macroscopic</a:t>
            </a:r>
            <a:r>
              <a:rPr lang="es-CO" sz="2000" dirty="0">
                <a:latin typeface="Arial Rounded MT Bold" pitchFamily="34" charset="0"/>
              </a:rPr>
              <a:t> </a:t>
            </a:r>
            <a:r>
              <a:rPr lang="es-CO" sz="2000" dirty="0" err="1">
                <a:latin typeface="Arial Rounded MT Bold" pitchFamily="34" charset="0"/>
              </a:rPr>
              <a:t>number</a:t>
            </a:r>
            <a:r>
              <a:rPr lang="es-CO" sz="2000" dirty="0">
                <a:latin typeface="Arial Rounded MT Bold" pitchFamily="34" charset="0"/>
              </a:rPr>
              <a:t> of </a:t>
            </a:r>
            <a:r>
              <a:rPr lang="es-CO" sz="2000" dirty="0" err="1">
                <a:latin typeface="Arial Rounded MT Bold" pitchFamily="34" charset="0"/>
              </a:rPr>
              <a:t>atoms</a:t>
            </a:r>
            <a:r>
              <a:rPr lang="es-CO" sz="2000" dirty="0">
                <a:latin typeface="Arial Rounded MT Bold" pitchFamily="34" charset="0"/>
              </a:rPr>
              <a:t> in </a:t>
            </a:r>
            <a:r>
              <a:rPr lang="es-CO" sz="2000" dirty="0" err="1">
                <a:latin typeface="Arial Rounded MT Bold" pitchFamily="34" charset="0"/>
              </a:rPr>
              <a:t>the</a:t>
            </a:r>
            <a:r>
              <a:rPr lang="es-CO" sz="2000" dirty="0">
                <a:latin typeface="Arial Rounded MT Bold" pitchFamily="34" charset="0"/>
              </a:rPr>
              <a:t> </a:t>
            </a:r>
            <a:r>
              <a:rPr lang="es-CO" sz="2000" dirty="0" err="1">
                <a:latin typeface="Arial Rounded MT Bold" pitchFamily="34" charset="0"/>
              </a:rPr>
              <a:t>ground</a:t>
            </a:r>
            <a:r>
              <a:rPr lang="es-CO" sz="2000" dirty="0">
                <a:latin typeface="Arial Rounded MT Bold" pitchFamily="34" charset="0"/>
              </a:rPr>
              <a:t> </a:t>
            </a:r>
            <a:r>
              <a:rPr lang="es-CO" sz="2000" dirty="0" err="1">
                <a:latin typeface="Arial Rounded MT Bold" pitchFamily="34" charset="0"/>
              </a:rPr>
              <a:t>state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3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3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3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/>
      <p:bldP spid="233483" grpId="0"/>
      <p:bldP spid="233484" grpId="0"/>
      <p:bldP spid="233485" grpId="0"/>
      <p:bldP spid="233487" grpId="0"/>
      <p:bldP spid="233488" grpId="0"/>
      <p:bldP spid="233489" grpId="0"/>
      <p:bldP spid="233490" grpId="0"/>
      <p:bldP spid="2335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23900" y="8763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At </a:t>
            </a:r>
            <a:r>
              <a:rPr lang="en-US" b="1" dirty="0" smtClean="0"/>
              <a:t>T&lt;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f</a:t>
            </a:r>
            <a:r>
              <a:rPr lang="en-US" b="1" baseline="-25000" dirty="0" smtClean="0"/>
              <a:t> </a:t>
            </a:r>
            <a:r>
              <a:rPr lang="en-US" b="1" dirty="0" smtClean="0"/>
              <a:t>~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r>
              <a:rPr lang="en-US" b="1" baseline="-25000" dirty="0" smtClean="0"/>
              <a:t> </a:t>
            </a:r>
            <a:r>
              <a:rPr lang="en-US" b="1" dirty="0" smtClean="0"/>
              <a:t>fermions </a:t>
            </a:r>
            <a:r>
              <a:rPr lang="en-US" b="1" dirty="0"/>
              <a:t>form a </a:t>
            </a:r>
            <a:r>
              <a:rPr lang="en-US" b="1" dirty="0" smtClean="0"/>
              <a:t>degenerate </a:t>
            </a:r>
            <a:r>
              <a:rPr lang="en-US" b="1" dirty="0"/>
              <a:t>Fermi gas</a:t>
            </a: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1143000" y="1552575"/>
            <a:ext cx="6705600" cy="2282825"/>
            <a:chOff x="1376363" y="2428875"/>
            <a:chExt cx="6391275" cy="2000250"/>
          </a:xfrm>
        </p:grpSpPr>
        <p:pic>
          <p:nvPicPr>
            <p:cNvPr id="1639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6363" y="2428875"/>
              <a:ext cx="639127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3162300" y="27051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933700" y="32004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667000" y="30480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95600" y="25527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41797" y="35814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72200" y="30480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172200" y="32385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176966" y="3390900"/>
              <a:ext cx="114300" cy="1143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714960" y="3965854"/>
            <a:ext cx="5638800" cy="26776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1999: </a:t>
            </a:r>
            <a:r>
              <a:rPr lang="en-US" baseline="30000" dirty="0"/>
              <a:t>40 </a:t>
            </a:r>
            <a:r>
              <a:rPr lang="en-US" dirty="0"/>
              <a:t>K  JILA, Debbie Jin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 smtClean="0"/>
              <a:t>T=0.05 T</a:t>
            </a:r>
            <a:r>
              <a:rPr lang="en-US" baseline="-25000" dirty="0" smtClean="0"/>
              <a:t>F</a:t>
            </a:r>
            <a:endParaRPr lang="en-US" baseline="-25000" dirty="0"/>
          </a:p>
          <a:p>
            <a:r>
              <a:rPr lang="en-US" dirty="0"/>
              <a:t>Now: Many experimental groups:</a:t>
            </a:r>
          </a:p>
          <a:p>
            <a:r>
              <a:rPr lang="en-US" baseline="30000" dirty="0"/>
              <a:t>40 </a:t>
            </a:r>
            <a:r>
              <a:rPr lang="en-US" dirty="0"/>
              <a:t>K,</a:t>
            </a:r>
            <a:r>
              <a:rPr lang="en-US" baseline="30000" dirty="0"/>
              <a:t> 6 </a:t>
            </a:r>
            <a:r>
              <a:rPr lang="en-US" dirty="0"/>
              <a:t>Li, </a:t>
            </a:r>
            <a:r>
              <a:rPr lang="en-US" baseline="30000" dirty="0"/>
              <a:t>173 </a:t>
            </a:r>
            <a:r>
              <a:rPr lang="en-US" dirty="0" err="1"/>
              <a:t>Yb</a:t>
            </a:r>
            <a:r>
              <a:rPr lang="en-US" dirty="0"/>
              <a:t>, </a:t>
            </a:r>
            <a:r>
              <a:rPr lang="en-US" baseline="30000" dirty="0"/>
              <a:t>3 </a:t>
            </a:r>
            <a:r>
              <a:rPr lang="en-US" dirty="0"/>
              <a:t>He* </a:t>
            </a:r>
          </a:p>
          <a:p>
            <a:endParaRPr lang="en-US" dirty="0"/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63550" y="38100"/>
            <a:ext cx="8505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How about Fermions?</a:t>
            </a:r>
          </a:p>
        </p:txBody>
      </p:sp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379" y="4286899"/>
            <a:ext cx="2381250" cy="15906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17281</TotalTime>
  <Words>1580</Words>
  <Application>Microsoft Office PowerPoint</Application>
  <PresentationFormat>On-screen Show (4:3)</PresentationFormat>
  <Paragraphs>271</Paragraphs>
  <Slides>37</Slides>
  <Notes>5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Default Design</vt:lpstr>
      <vt:lpstr>Equation</vt:lpstr>
      <vt:lpstr>Imagen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SURF/NIST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arey</dc:creator>
  <cp:lastModifiedBy>Anita</cp:lastModifiedBy>
  <cp:revision>466</cp:revision>
  <dcterms:created xsi:type="dcterms:W3CDTF">2005-03-10T23:40:40Z</dcterms:created>
  <dcterms:modified xsi:type="dcterms:W3CDTF">2009-11-25T04:10:03Z</dcterms:modified>
</cp:coreProperties>
</file>