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34"/>
  </p:notesMasterIdLst>
  <p:handoutMasterIdLst>
    <p:handoutMasterId r:id="rId35"/>
  </p:handoutMasterIdLst>
  <p:sldIdLst>
    <p:sldId id="749" r:id="rId2"/>
    <p:sldId id="711" r:id="rId3"/>
    <p:sldId id="747" r:id="rId4"/>
    <p:sldId id="714" r:id="rId5"/>
    <p:sldId id="712" r:id="rId6"/>
    <p:sldId id="716" r:id="rId7"/>
    <p:sldId id="750" r:id="rId8"/>
    <p:sldId id="748" r:id="rId9"/>
    <p:sldId id="746" r:id="rId10"/>
    <p:sldId id="702" r:id="rId11"/>
    <p:sldId id="719" r:id="rId12"/>
    <p:sldId id="717" r:id="rId13"/>
    <p:sldId id="706" r:id="rId14"/>
    <p:sldId id="721" r:id="rId15"/>
    <p:sldId id="722" r:id="rId16"/>
    <p:sldId id="724" r:id="rId17"/>
    <p:sldId id="740" r:id="rId18"/>
    <p:sldId id="727" r:id="rId19"/>
    <p:sldId id="729" r:id="rId20"/>
    <p:sldId id="728" r:id="rId21"/>
    <p:sldId id="730" r:id="rId22"/>
    <p:sldId id="731" r:id="rId23"/>
    <p:sldId id="733" r:id="rId24"/>
    <p:sldId id="735" r:id="rId25"/>
    <p:sldId id="734" r:id="rId26"/>
    <p:sldId id="751" r:id="rId27"/>
    <p:sldId id="745" r:id="rId28"/>
    <p:sldId id="725" r:id="rId29"/>
    <p:sldId id="742" r:id="rId30"/>
    <p:sldId id="667" r:id="rId31"/>
    <p:sldId id="726" r:id="rId32"/>
    <p:sldId id="736" r:id="rId33"/>
  </p:sldIdLst>
  <p:sldSz cx="9144000" cy="6858000" type="screen4x3"/>
  <p:notesSz cx="6997700" cy="9271000"/>
  <p:embeddedFontLst>
    <p:embeddedFont>
      <p:font typeface="Trebuchet MS" pitchFamily="34" charset="0"/>
      <p:regular r:id="rId36"/>
      <p:bold r:id="rId37"/>
      <p:italic r:id="rId38"/>
      <p:boldItalic r:id="rId39"/>
    </p:embeddedFont>
    <p:embeddedFont>
      <p:font typeface="Comic Sans MS" pitchFamily="66" charset="0"/>
      <p:regular r:id="rId40"/>
      <p:bold r:id="rId41"/>
    </p:embeddedFont>
    <p:embeddedFont>
      <p:font typeface="ＭＳ Ｐゴシック" pitchFamily="34" charset="-128"/>
      <p:regular r:id="rId42"/>
    </p:embeddedFont>
    <p:embeddedFont>
      <p:font typeface="Arial Rounded MT Bold" pitchFamily="34" charset="0"/>
      <p:regular r:id="rId43"/>
    </p:embeddedFont>
    <p:embeddedFont>
      <p:font typeface="Berlin Sans FB" pitchFamily="34" charset="0"/>
      <p:regular r:id="rId44"/>
      <p:bold r:id="rId45"/>
    </p:embeddedFont>
    <p:embeddedFont>
      <p:font typeface="Mathematica1" pitchFamily="2" charset="2"/>
      <p:regular r:id="rId46"/>
      <p:bold r:id="rId47"/>
    </p:embeddedFont>
    <p:embeddedFont>
      <p:font typeface="Mathematica1Mono" pitchFamily="18" charset="2"/>
      <p:regular r:id="rId48"/>
      <p:bold r:id="rId49"/>
    </p:embeddedFont>
    <p:embeddedFont>
      <p:font typeface="Calibri" pitchFamily="34" charset="0"/>
      <p:regular r:id="rId50"/>
      <p:bold r:id="rId51"/>
      <p:italic r:id="rId52"/>
      <p:boldItalic r:id="rId53"/>
    </p:embeddedFont>
    <p:embeddedFont>
      <p:font typeface="Verdana" pitchFamily="34" charset="0"/>
      <p:regular r:id="rId54"/>
      <p:bold r:id="rId55"/>
      <p:italic r:id="rId56"/>
      <p:boldItalic r:id="rId57"/>
    </p:embeddedFont>
    <p:embeddedFont>
      <p:font typeface="SimSun" pitchFamily="2" charset="-122"/>
      <p:regular r:id="rId58"/>
    </p:embeddedFont>
    <p:embeddedFont>
      <p:font typeface="Tahoma" pitchFamily="34" charset="0"/>
      <p:regular r:id="rId59"/>
      <p:bold r:id="rId60"/>
    </p:embeddedFont>
  </p:embeddedFontLst>
  <p:custShowLst>
    <p:custShow name="Presentación 1" id="0">
      <p:sldLst/>
    </p:custShow>
  </p:custShowLst>
  <p:defaultTextStyle>
    <a:defPPr>
      <a:defRPr lang="en-US"/>
    </a:defPPr>
    <a:lvl1pPr algn="l" rtl="0" fontAlgn="base">
      <a:spcBef>
        <a:spcPct val="0"/>
      </a:spcBef>
      <a:spcAft>
        <a:spcPct val="0"/>
      </a:spcAft>
      <a:defRPr sz="2000" kern="1200">
        <a:solidFill>
          <a:schemeClr val="tx1"/>
        </a:solidFill>
        <a:latin typeface="Comic Sans MS" pitchFamily="66" charset="0"/>
        <a:ea typeface="+mn-ea"/>
        <a:cs typeface="Arial" charset="0"/>
      </a:defRPr>
    </a:lvl1pPr>
    <a:lvl2pPr marL="457200" algn="l" rtl="0" fontAlgn="base">
      <a:spcBef>
        <a:spcPct val="0"/>
      </a:spcBef>
      <a:spcAft>
        <a:spcPct val="0"/>
      </a:spcAft>
      <a:defRPr sz="2000" kern="1200">
        <a:solidFill>
          <a:schemeClr val="tx1"/>
        </a:solidFill>
        <a:latin typeface="Comic Sans MS" pitchFamily="66" charset="0"/>
        <a:ea typeface="+mn-ea"/>
        <a:cs typeface="Arial" charset="0"/>
      </a:defRPr>
    </a:lvl2pPr>
    <a:lvl3pPr marL="914400" algn="l" rtl="0" fontAlgn="base">
      <a:spcBef>
        <a:spcPct val="0"/>
      </a:spcBef>
      <a:spcAft>
        <a:spcPct val="0"/>
      </a:spcAft>
      <a:defRPr sz="2000" kern="1200">
        <a:solidFill>
          <a:schemeClr val="tx1"/>
        </a:solidFill>
        <a:latin typeface="Comic Sans MS" pitchFamily="66" charset="0"/>
        <a:ea typeface="+mn-ea"/>
        <a:cs typeface="Arial" charset="0"/>
      </a:defRPr>
    </a:lvl3pPr>
    <a:lvl4pPr marL="1371600" algn="l" rtl="0" fontAlgn="base">
      <a:spcBef>
        <a:spcPct val="0"/>
      </a:spcBef>
      <a:spcAft>
        <a:spcPct val="0"/>
      </a:spcAft>
      <a:defRPr sz="2000" kern="1200">
        <a:solidFill>
          <a:schemeClr val="tx1"/>
        </a:solidFill>
        <a:latin typeface="Comic Sans MS" pitchFamily="66" charset="0"/>
        <a:ea typeface="+mn-ea"/>
        <a:cs typeface="Arial" charset="0"/>
      </a:defRPr>
    </a:lvl4pPr>
    <a:lvl5pPr marL="1828800" algn="l" rtl="0" fontAlgn="base">
      <a:spcBef>
        <a:spcPct val="0"/>
      </a:spcBef>
      <a:spcAft>
        <a:spcPct val="0"/>
      </a:spcAft>
      <a:defRPr sz="2000" kern="1200">
        <a:solidFill>
          <a:schemeClr val="tx1"/>
        </a:solidFill>
        <a:latin typeface="Comic Sans MS" pitchFamily="66" charset="0"/>
        <a:ea typeface="+mn-ea"/>
        <a:cs typeface="Arial" charset="0"/>
      </a:defRPr>
    </a:lvl5pPr>
    <a:lvl6pPr marL="2286000" algn="l" defTabSz="914400" rtl="0" eaLnBrk="1" latinLnBrk="0" hangingPunct="1">
      <a:defRPr sz="2000" kern="1200">
        <a:solidFill>
          <a:schemeClr val="tx1"/>
        </a:solidFill>
        <a:latin typeface="Comic Sans MS" pitchFamily="66" charset="0"/>
        <a:ea typeface="+mn-ea"/>
        <a:cs typeface="Arial" charset="0"/>
      </a:defRPr>
    </a:lvl6pPr>
    <a:lvl7pPr marL="2743200" algn="l" defTabSz="914400" rtl="0" eaLnBrk="1" latinLnBrk="0" hangingPunct="1">
      <a:defRPr sz="2000" kern="1200">
        <a:solidFill>
          <a:schemeClr val="tx1"/>
        </a:solidFill>
        <a:latin typeface="Comic Sans MS" pitchFamily="66" charset="0"/>
        <a:ea typeface="+mn-ea"/>
        <a:cs typeface="Arial" charset="0"/>
      </a:defRPr>
    </a:lvl7pPr>
    <a:lvl8pPr marL="3200400" algn="l" defTabSz="914400" rtl="0" eaLnBrk="1" latinLnBrk="0" hangingPunct="1">
      <a:defRPr sz="2000" kern="1200">
        <a:solidFill>
          <a:schemeClr val="tx1"/>
        </a:solidFill>
        <a:latin typeface="Comic Sans MS" pitchFamily="66" charset="0"/>
        <a:ea typeface="+mn-ea"/>
        <a:cs typeface="Arial" charset="0"/>
      </a:defRPr>
    </a:lvl8pPr>
    <a:lvl9pPr marL="3657600" algn="l" defTabSz="914400" rtl="0" eaLnBrk="1" latinLnBrk="0" hangingPunct="1">
      <a:defRPr sz="2000"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D9D9D9"/>
    <a:srgbClr val="BFBFEF"/>
    <a:srgbClr val="8585E0"/>
    <a:srgbClr val="F44E52"/>
    <a:srgbClr val="FFC000"/>
    <a:srgbClr val="2AC5F6"/>
    <a:srgbClr val="FF9900"/>
    <a:srgbClr val="FFFFCC"/>
    <a:srgbClr val="00CC99"/>
    <a:srgbClr val="0066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99309" autoAdjust="0"/>
  </p:normalViewPr>
  <p:slideViewPr>
    <p:cSldViewPr snapToGrid="0" snapToObjects="1">
      <p:cViewPr>
        <p:scale>
          <a:sx n="80" d="100"/>
          <a:sy n="80" d="100"/>
        </p:scale>
        <p:origin x="-42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p:scale>
          <a:sx n="100" d="100"/>
          <a:sy n="100" d="100"/>
        </p:scale>
        <p:origin x="-1578" y="354"/>
      </p:cViewPr>
      <p:guideLst>
        <p:guide orient="horz" pos="2920"/>
        <p:guide pos="2204"/>
      </p:guideLst>
    </p:cSldViewPr>
  </p:notes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19.wmf"/><Relationship Id="rId18" Type="http://schemas.openxmlformats.org/officeDocument/2006/relationships/image" Target="../media/image24.wmf"/><Relationship Id="rId3" Type="http://schemas.openxmlformats.org/officeDocument/2006/relationships/image" Target="../media/image9.wmf"/><Relationship Id="rId7" Type="http://schemas.openxmlformats.org/officeDocument/2006/relationships/image" Target="../media/image13.wmf"/><Relationship Id="rId12" Type="http://schemas.openxmlformats.org/officeDocument/2006/relationships/image" Target="../media/image18.wmf"/><Relationship Id="rId17" Type="http://schemas.openxmlformats.org/officeDocument/2006/relationships/image" Target="../media/image23.wmf"/><Relationship Id="rId2" Type="http://schemas.openxmlformats.org/officeDocument/2006/relationships/image" Target="../media/image8.wmf"/><Relationship Id="rId16" Type="http://schemas.openxmlformats.org/officeDocument/2006/relationships/image" Target="../media/image22.wmf"/><Relationship Id="rId1" Type="http://schemas.openxmlformats.org/officeDocument/2006/relationships/image" Target="../media/image7.wmf"/><Relationship Id="rId6" Type="http://schemas.openxmlformats.org/officeDocument/2006/relationships/image" Target="../media/image12.wmf"/><Relationship Id="rId11" Type="http://schemas.openxmlformats.org/officeDocument/2006/relationships/image" Target="../media/image17.wmf"/><Relationship Id="rId5" Type="http://schemas.openxmlformats.org/officeDocument/2006/relationships/image" Target="../media/image11.wmf"/><Relationship Id="rId15" Type="http://schemas.openxmlformats.org/officeDocument/2006/relationships/image" Target="../media/image21.wmf"/><Relationship Id="rId10" Type="http://schemas.openxmlformats.org/officeDocument/2006/relationships/image" Target="../media/image16.wmf"/><Relationship Id="rId4" Type="http://schemas.openxmlformats.org/officeDocument/2006/relationships/image" Target="../media/image10.wmf"/><Relationship Id="rId9" Type="http://schemas.openxmlformats.org/officeDocument/2006/relationships/image" Target="../media/image15.wmf"/><Relationship Id="rId14"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4"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spcBef>
                <a:spcPct val="0"/>
              </a:spcBef>
              <a:defRPr sz="1200">
                <a:latin typeface="Times New Roman" pitchFamily="18" charset="0"/>
                <a:cs typeface="+mn-cs"/>
              </a:defRPr>
            </a:lvl1pPr>
          </a:lstStyle>
          <a:p>
            <a:pPr>
              <a:defRPr/>
            </a:pPr>
            <a:endParaRPr lang="en-US"/>
          </a:p>
        </p:txBody>
      </p:sp>
      <p:sp>
        <p:nvSpPr>
          <p:cNvPr id="51203"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n-US"/>
          </a:p>
        </p:txBody>
      </p:sp>
      <p:sp>
        <p:nvSpPr>
          <p:cNvPr id="51204"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spcBef>
                <a:spcPct val="0"/>
              </a:spcBef>
              <a:defRPr sz="1200">
                <a:latin typeface="Times New Roman" pitchFamily="18" charset="0"/>
                <a:cs typeface="+mn-cs"/>
              </a:defRPr>
            </a:lvl1pPr>
          </a:lstStyle>
          <a:p>
            <a:pPr>
              <a:defRPr/>
            </a:pPr>
            <a:endParaRPr lang="en-US"/>
          </a:p>
        </p:txBody>
      </p:sp>
      <p:sp>
        <p:nvSpPr>
          <p:cNvPr id="51205"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30FAEA9C-3511-4E3B-9BC3-3B42671F8E8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Times New Roman" pitchFamily="18" charset="0"/>
                <a:cs typeface="+mn-cs"/>
              </a:defRPr>
            </a:lvl1pPr>
          </a:lstStyle>
          <a:p>
            <a:pPr>
              <a:defRPr/>
            </a:pPr>
            <a:endParaRPr lang="en-US"/>
          </a:p>
        </p:txBody>
      </p:sp>
      <p:sp>
        <p:nvSpPr>
          <p:cNvPr id="146435"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Times New Roman" pitchFamily="18" charset="0"/>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p:spPr>
      </p:sp>
      <p:sp>
        <p:nvSpPr>
          <p:cNvPr id="146437"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6438"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Times New Roman" pitchFamily="18" charset="0"/>
                <a:cs typeface="+mn-cs"/>
              </a:defRPr>
            </a:lvl1pPr>
          </a:lstStyle>
          <a:p>
            <a:pPr>
              <a:defRPr/>
            </a:pPr>
            <a:endParaRPr lang="en-US"/>
          </a:p>
        </p:txBody>
      </p:sp>
      <p:sp>
        <p:nvSpPr>
          <p:cNvPr id="146439"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Times New Roman" pitchFamily="18" charset="0"/>
                <a:cs typeface="+mn-cs"/>
              </a:defRPr>
            </a:lvl1pPr>
          </a:lstStyle>
          <a:p>
            <a:pPr>
              <a:defRPr/>
            </a:pPr>
            <a:fld id="{DF1F9EF7-C7EA-4213-A007-BB973B753B3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talk I am going to present JILA research efforts and describe how they fit in the  three major milestones proposed by the Maryland team.</a:t>
            </a:r>
          </a:p>
          <a:p>
            <a:r>
              <a:rPr lang="en-US" dirty="0" smtClean="0"/>
              <a:t>We will concentrate our work on the exploration of quantum magnetism with long-range interaction using polar molecules and on the investigation of magnetic ordering in alkaline earth atoms  systems using both   the two clock states of and their nuclear spins as two different type of degrees of freedom. </a:t>
            </a:r>
          </a:p>
          <a:p>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11F763F-BC08-4328-A9D1-9F42DEFDC9D3}" type="slidenum">
              <a:rPr lang="en-US" smtClean="0">
                <a:latin typeface="Arial" pitchFamily="34" charset="0"/>
                <a:cs typeface="Arial" pitchFamily="34" charset="0"/>
              </a:rPr>
              <a:pPr/>
              <a:t>14</a:t>
            </a:fld>
            <a:endParaRPr lang="en-US" smtClean="0">
              <a:latin typeface="Arial" pitchFamily="34" charset="0"/>
              <a:cs typeface="Arial" pitchFamily="34" charset="0"/>
            </a:endParaRPr>
          </a:p>
        </p:txBody>
      </p:sp>
      <p:sp>
        <p:nvSpPr>
          <p:cNvPr id="34819" name="Rectangle 2"/>
          <p:cNvSpPr>
            <a:spLocks noGrp="1" noRot="1" noChangeAspect="1" noChangeArrowheads="1" noTextEdit="1"/>
          </p:cNvSpPr>
          <p:nvPr>
            <p:ph type="sldImg"/>
          </p:nvPr>
        </p:nvSpPr>
        <p:spPr>
          <a:xfrm>
            <a:off x="1182688" y="693738"/>
            <a:ext cx="4635500" cy="3476625"/>
          </a:xfrm>
          <a:ln/>
        </p:spPr>
      </p:sp>
      <p:sp>
        <p:nvSpPr>
          <p:cNvPr id="34820" name="Rectangle 3"/>
          <p:cNvSpPr>
            <a:spLocks noGrp="1" noChangeArrowheads="1"/>
          </p:cNvSpPr>
          <p:nvPr>
            <p:ph type="body" idx="1"/>
          </p:nvPr>
        </p:nvSpPr>
        <p:spPr>
          <a:xfrm>
            <a:off x="699770" y="4402117"/>
            <a:ext cx="5598160" cy="4175169"/>
          </a:xfrm>
          <a:noFill/>
          <a:ln/>
        </p:spPr>
        <p:txBody>
          <a:bodyPr lIns="92937" tIns="46469" rIns="92937" bIns="46469"/>
          <a:lstStyle/>
          <a:p>
            <a:pPr eaLnBrk="1" hangingPunct="1"/>
            <a:r>
              <a:rPr lang="en-US" dirty="0" smtClean="0">
                <a:latin typeface="Arial" pitchFamily="34" charset="0"/>
                <a:cs typeface="Arial" pitchFamily="34" charset="0"/>
              </a:rPr>
              <a:t>The other research milestone is  to cool down  a gas of polar molecules to quantum degeneracy and use the long ranged and </a:t>
            </a:r>
            <a:r>
              <a:rPr lang="en-US" dirty="0" err="1" smtClean="0">
                <a:latin typeface="Arial" pitchFamily="34" charset="0"/>
                <a:cs typeface="Arial" pitchFamily="34" charset="0"/>
              </a:rPr>
              <a:t>anistropic</a:t>
            </a:r>
            <a:r>
              <a:rPr lang="en-US" dirty="0" smtClean="0">
                <a:latin typeface="Arial" pitchFamily="34" charset="0"/>
                <a:cs typeface="Arial" pitchFamily="34" charset="0"/>
              </a:rPr>
              <a:t> character of interaction to explore novel physics.</a:t>
            </a:r>
          </a:p>
          <a:p>
            <a:pPr eaLnBrk="1" hangingPunct="1"/>
            <a:r>
              <a:rPr lang="en-US" dirty="0" smtClean="0">
                <a:latin typeface="Arial" pitchFamily="34" charset="0"/>
                <a:cs typeface="Arial" pitchFamily="34" charset="0"/>
              </a:rPr>
              <a:t>The experimental efforts are led by Ye and Jin groups, which have demonstrated in the recent months impressive and encouraging </a:t>
            </a:r>
            <a:r>
              <a:rPr lang="en-US" dirty="0" err="1" smtClean="0">
                <a:latin typeface="Arial" pitchFamily="34" charset="0"/>
                <a:cs typeface="Arial" pitchFamily="34" charset="0"/>
              </a:rPr>
              <a:t>breaktroughs</a:t>
            </a:r>
            <a:r>
              <a:rPr lang="en-US" dirty="0" smtClean="0">
                <a:latin typeface="Arial" pitchFamily="34" charset="0"/>
                <a:cs typeface="Arial" pitchFamily="34" charset="0"/>
              </a:rPr>
              <a:t> which I will discuss. Jun is here in the audience and I will speak on his behalf.</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Ultracold</a:t>
            </a:r>
            <a:r>
              <a:rPr lang="en-US" dirty="0" smtClean="0"/>
              <a:t> atomic gases have been demonstrated to be very successful quantum systems</a:t>
            </a:r>
          </a:p>
          <a:p>
            <a:r>
              <a:rPr lang="en-US" dirty="0" smtClean="0"/>
              <a:t>offering  high degree of control over internal and external degrees of freedom. However, for most atomic gases interactions are very simple: spatially isotropic and sufficiently short ranged to be well approximated by contact interactions.</a:t>
            </a:r>
          </a:p>
          <a:p>
            <a:r>
              <a:rPr lang="en-US" dirty="0" smtClean="0"/>
              <a:t>However a wider range of many-body physics could be explored if one has at hand a system with more complex interactions. Ideal candidates for that are polar molecules exhibiting long ranged and spatially anisotropic electric dipole interactions. </a:t>
            </a:r>
          </a:p>
          <a:p>
            <a:r>
              <a:rPr lang="en-US" dirty="0" smtClean="0"/>
              <a:t>Atoms with magnetic interactions as chromium atoms also exhibit long range interactions but they are generally more weaker than those found in  molecules.</a:t>
            </a:r>
          </a:p>
          <a:p>
            <a:r>
              <a:rPr lang="en-US" dirty="0" smtClean="0"/>
              <a:t>The relative strength of dipole interactions in a gas depend on three parameters: temperature, dipole moment and density. In order to be able to observe interaction effects, the interaction energy must be greater than temperature.   This calls for low temperatures and high densities. This  can only be met if the gas has a  high phase space density: density times </a:t>
            </a:r>
            <a:r>
              <a:rPr lang="en-US" dirty="0" err="1" smtClean="0"/>
              <a:t>deBloglie</a:t>
            </a:r>
            <a:r>
              <a:rPr lang="en-US" dirty="0" smtClean="0"/>
              <a:t> wave length cube.</a:t>
            </a:r>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Until last year direct cooling of polar molecules was  limited to  </a:t>
            </a:r>
            <a:r>
              <a:rPr lang="en-US" dirty="0" err="1" smtClean="0"/>
              <a:t>mK</a:t>
            </a:r>
            <a:r>
              <a:rPr lang="en-US" dirty="0" smtClean="0"/>
              <a:t> temperatures.  This temperature regime is nevertheless interesting since molecules in the </a:t>
            </a:r>
            <a:r>
              <a:rPr lang="en-US" dirty="0" err="1" smtClean="0"/>
              <a:t>mK</a:t>
            </a:r>
            <a:r>
              <a:rPr lang="en-US" dirty="0" smtClean="0"/>
              <a:t>-K regime are ideal for investigation of astrophysics and </a:t>
            </a:r>
            <a:r>
              <a:rPr lang="en-US" dirty="0" err="1" smtClean="0"/>
              <a:t>astrochemistry</a:t>
            </a:r>
            <a:r>
              <a:rPr lang="en-US" dirty="0" smtClean="0"/>
              <a:t>  in the interstellar space. The rich structure of molecules can enhance the effect of violation of certain type of symmetries comparable to the case with atoms making them very useful for testing fundamental physics.eg. Permanent dipole moment for the electron.</a:t>
            </a:r>
          </a:p>
          <a:p>
            <a:r>
              <a:rPr lang="en-US" dirty="0" smtClean="0"/>
              <a:t>However to bring molecules to the </a:t>
            </a:r>
            <a:r>
              <a:rPr lang="en-US" dirty="0" err="1" smtClean="0"/>
              <a:t>ultracold</a:t>
            </a:r>
            <a:r>
              <a:rPr lang="en-US" dirty="0" smtClean="0"/>
              <a:t> regime will open a new window for investigation in a control way phenomena non accessible before such as the formation of self-</a:t>
            </a:r>
            <a:r>
              <a:rPr lang="en-US" dirty="0" err="1" smtClean="0"/>
              <a:t>ensembled</a:t>
            </a:r>
            <a:r>
              <a:rPr lang="en-US" dirty="0" smtClean="0"/>
              <a:t> dipolar crystals, novel quantum phase transition, dipolar BEC, ultra-cold chemical reactions etc…</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 breakthroughs at JILA have made a very big step towards achieving this goal.</a:t>
            </a:r>
          </a:p>
          <a:p>
            <a:r>
              <a:rPr lang="en-US" dirty="0" smtClean="0"/>
              <a:t>Jin and Ye groups have been able to create an </a:t>
            </a:r>
            <a:r>
              <a:rPr lang="en-US" dirty="0" err="1" smtClean="0"/>
              <a:t>ultracold</a:t>
            </a:r>
            <a:r>
              <a:rPr lang="en-US" dirty="0" smtClean="0"/>
              <a:t> dense has of potassium rubidium polar molecules near quantum degeneracy in the electronic and </a:t>
            </a:r>
            <a:r>
              <a:rPr lang="en-US" dirty="0" err="1" smtClean="0"/>
              <a:t>ro-vibrational</a:t>
            </a:r>
            <a:r>
              <a:rPr lang="en-US" dirty="0" smtClean="0"/>
              <a:t>  ground state. Further more they have demonstrated the ability to manipulate the entire molecular degrees of freedom including the nuclear spins and prepared in the lowest absolute hyperfine state as well. They have experimentally demonstrated evidence of exothermic chemical reactions in the ultra-cold regime where quantum tunneling is the only possible mechanism collisions can happen. They have also demonstrated the dependence of these ultra-cold collisions on the dipole moments.</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C4CB247E-0B06-4BB9-B0CC-3446D3614AF4}" type="slidenum">
              <a:rPr lang="en-US" smtClean="0">
                <a:latin typeface="Arial" pitchFamily="34" charset="0"/>
                <a:cs typeface="Arial" pitchFamily="34" charset="0"/>
              </a:rPr>
              <a:pPr/>
              <a:t>18</a:t>
            </a:fld>
            <a:endParaRPr lang="en-US" smtClean="0">
              <a:latin typeface="Arial" pitchFamily="34" charset="0"/>
              <a:cs typeface="Arial" pitchFamily="34" charset="0"/>
            </a:endParaRPr>
          </a:p>
        </p:txBody>
      </p:sp>
      <p:sp>
        <p:nvSpPr>
          <p:cNvPr id="36867" name="Rectangle 2"/>
          <p:cNvSpPr>
            <a:spLocks noGrp="1" noRot="1" noChangeAspect="1" noChangeArrowheads="1" noTextEdit="1"/>
          </p:cNvSpPr>
          <p:nvPr>
            <p:ph type="sldImg"/>
          </p:nvPr>
        </p:nvSpPr>
        <p:spPr>
          <a:xfrm>
            <a:off x="1182688" y="693738"/>
            <a:ext cx="4635500" cy="3476625"/>
          </a:xfrm>
          <a:ln/>
        </p:spPr>
      </p:sp>
      <p:sp>
        <p:nvSpPr>
          <p:cNvPr id="36868" name="Rectangle 3"/>
          <p:cNvSpPr>
            <a:spLocks noGrp="1" noChangeArrowheads="1"/>
          </p:cNvSpPr>
          <p:nvPr>
            <p:ph type="body" idx="1"/>
          </p:nvPr>
        </p:nvSpPr>
        <p:spPr>
          <a:xfrm>
            <a:off x="699770" y="4402117"/>
            <a:ext cx="5598160" cy="4175169"/>
          </a:xfrm>
          <a:noFill/>
          <a:ln/>
        </p:spPr>
        <p:txBody>
          <a:bodyPr lIns="92937" tIns="46469" rIns="92937" bIns="46469"/>
          <a:lstStyle/>
          <a:p>
            <a:pPr eaLnBrk="1" hangingPunct="1"/>
            <a:r>
              <a:rPr lang="en-US" dirty="0" smtClean="0">
                <a:latin typeface="Arial" pitchFamily="34" charset="0"/>
                <a:cs typeface="Arial" pitchFamily="34" charset="0"/>
              </a:rPr>
              <a:t>To prepare  this high space density gas of molecules at JILA they started with a high phase-space density gas of two type of atoms: Rubidium (boson) and </a:t>
            </a:r>
            <a:r>
              <a:rPr lang="en-US" dirty="0" err="1" smtClean="0">
                <a:latin typeface="Arial" pitchFamily="34" charset="0"/>
                <a:cs typeface="Arial" pitchFamily="34" charset="0"/>
              </a:rPr>
              <a:t>potassiun</a:t>
            </a:r>
            <a:r>
              <a:rPr lang="en-US" dirty="0" smtClean="0">
                <a:latin typeface="Arial" pitchFamily="34" charset="0"/>
                <a:cs typeface="Arial" pitchFamily="34" charset="0"/>
              </a:rPr>
              <a:t> (</a:t>
            </a:r>
            <a:r>
              <a:rPr lang="en-US" dirty="0" err="1" smtClean="0">
                <a:latin typeface="Arial" pitchFamily="34" charset="0"/>
                <a:cs typeface="Arial" pitchFamily="34" charset="0"/>
              </a:rPr>
              <a:t>fermion</a:t>
            </a:r>
            <a:r>
              <a:rPr lang="en-US" dirty="0" smtClean="0">
                <a:latin typeface="Arial" pitchFamily="34" charset="0"/>
                <a:cs typeface="Arial" pitchFamily="34" charset="0"/>
              </a:rPr>
              <a:t>) in an optical dipole trap. The initial atom number is ~ 10</a:t>
            </a:r>
            <a:r>
              <a:rPr lang="en-US" baseline="30000" dirty="0" smtClean="0">
                <a:latin typeface="Arial" pitchFamily="34" charset="0"/>
                <a:cs typeface="Arial" pitchFamily="34" charset="0"/>
              </a:rPr>
              <a:t>5. </a:t>
            </a:r>
            <a:r>
              <a:rPr lang="en-US" dirty="0" smtClean="0">
                <a:latin typeface="Arial" pitchFamily="34" charset="0"/>
                <a:cs typeface="Arial" pitchFamily="34" charset="0"/>
              </a:rPr>
              <a:t>Using a magnetic-field tunable </a:t>
            </a:r>
            <a:r>
              <a:rPr lang="en-US" dirty="0" err="1" smtClean="0">
                <a:latin typeface="Arial" pitchFamily="34" charset="0"/>
                <a:cs typeface="Arial" pitchFamily="34" charset="0"/>
              </a:rPr>
              <a:t>Feshbach</a:t>
            </a:r>
            <a:r>
              <a:rPr lang="en-US" dirty="0" smtClean="0">
                <a:latin typeface="Arial" pitchFamily="34" charset="0"/>
                <a:cs typeface="Arial" pitchFamily="34" charset="0"/>
              </a:rPr>
              <a:t> resonance  they associated the atoms into ~ 10</a:t>
            </a:r>
            <a:r>
              <a:rPr lang="en-US" baseline="30000" dirty="0" smtClean="0">
                <a:latin typeface="Arial" pitchFamily="34" charset="0"/>
                <a:cs typeface="Arial" pitchFamily="34" charset="0"/>
              </a:rPr>
              <a:t>4  </a:t>
            </a:r>
            <a:r>
              <a:rPr lang="en-US" dirty="0" smtClean="0">
                <a:latin typeface="Arial" pitchFamily="34" charset="0"/>
                <a:cs typeface="Arial" pitchFamily="34" charset="0"/>
              </a:rPr>
              <a:t>extremely weakly bound diatomic </a:t>
            </a:r>
            <a:r>
              <a:rPr lang="en-US" dirty="0" err="1" smtClean="0">
                <a:latin typeface="Arial" pitchFamily="34" charset="0"/>
                <a:cs typeface="Arial" pitchFamily="34" charset="0"/>
              </a:rPr>
              <a:t>Feshback</a:t>
            </a:r>
            <a:r>
              <a:rPr lang="en-US" dirty="0" smtClean="0">
                <a:latin typeface="Arial" pitchFamily="34" charset="0"/>
                <a:cs typeface="Arial" pitchFamily="34" charset="0"/>
              </a:rPr>
              <a:t> molecules. T~120 </a:t>
            </a:r>
            <a:r>
              <a:rPr lang="en-US" dirty="0" err="1" smtClean="0">
                <a:latin typeface="Arial" pitchFamily="34" charset="0"/>
                <a:cs typeface="Arial" pitchFamily="34" charset="0"/>
              </a:rPr>
              <a:t>nK</a:t>
            </a:r>
            <a:r>
              <a:rPr lang="en-US" dirty="0" smtClean="0">
                <a:latin typeface="Arial" pitchFamily="34" charset="0"/>
                <a:cs typeface="Arial" pitchFamily="34" charset="0"/>
              </a:rPr>
              <a:t>.</a:t>
            </a:r>
          </a:p>
          <a:p>
            <a:pPr eaLnBrk="1" hangingPunct="1"/>
            <a:r>
              <a:rPr lang="en-US" dirty="0" err="1" smtClean="0">
                <a:latin typeface="Arial" pitchFamily="34" charset="0"/>
                <a:cs typeface="Arial" pitchFamily="34" charset="0"/>
              </a:rPr>
              <a:t>Feshbach</a:t>
            </a:r>
            <a:r>
              <a:rPr lang="en-US" dirty="0" smtClean="0">
                <a:latin typeface="Arial" pitchFamily="34" charset="0"/>
                <a:cs typeface="Arial" pitchFamily="34" charset="0"/>
              </a:rPr>
              <a:t> molecules are large, loosely bound, and form in the highest </a:t>
            </a:r>
            <a:r>
              <a:rPr lang="en-US" dirty="0" err="1" smtClean="0">
                <a:latin typeface="Arial" pitchFamily="34" charset="0"/>
                <a:cs typeface="Arial" pitchFamily="34" charset="0"/>
              </a:rPr>
              <a:t>vibrational</a:t>
            </a:r>
            <a:r>
              <a:rPr lang="en-US" dirty="0" smtClean="0">
                <a:latin typeface="Arial" pitchFamily="34" charset="0"/>
                <a:cs typeface="Arial" pitchFamily="34" charset="0"/>
              </a:rPr>
              <a:t> state possible of the ground electronic state.</a:t>
            </a:r>
          </a:p>
          <a:p>
            <a:pPr eaLnBrk="1" hangingPunct="1"/>
            <a:r>
              <a:rPr lang="en-US" dirty="0" smtClean="0">
                <a:latin typeface="Arial" pitchFamily="34" charset="0"/>
                <a:cs typeface="Arial" pitchFamily="34" charset="0"/>
              </a:rPr>
              <a:t>They  efficiently converted without heating the sample  these weakly bound pairs into ground state molecules by using a single step of STIRAP (coherent state transfer).</a:t>
            </a:r>
          </a:p>
          <a:p>
            <a:pPr eaLnBrk="1" hangingPunct="1"/>
            <a:r>
              <a:rPr lang="en-US" dirty="0" smtClean="0">
                <a:latin typeface="Arial" pitchFamily="34" charset="0"/>
                <a:cs typeface="Arial" pitchFamily="34" charset="0"/>
              </a:rPr>
              <a:t>Using Stark spectroscopy they measured a dipole moment of the ground state molecules ~ 0.5 </a:t>
            </a:r>
            <a:r>
              <a:rPr lang="en-US" dirty="0" err="1" smtClean="0">
                <a:latin typeface="Arial" pitchFamily="34" charset="0"/>
                <a:cs typeface="Arial" pitchFamily="34" charset="0"/>
              </a:rPr>
              <a:t>debye</a:t>
            </a:r>
            <a:r>
              <a:rPr lang="en-US" dirty="0" smtClean="0">
                <a:latin typeface="Arial" pitchFamily="34" charset="0"/>
                <a:cs typeface="Arial" pitchFamily="34" charset="0"/>
              </a:rPr>
              <a:t>. This is ~10</a:t>
            </a:r>
            <a:r>
              <a:rPr lang="en-US" baseline="30000" dirty="0" smtClean="0">
                <a:latin typeface="Arial" pitchFamily="34" charset="0"/>
                <a:cs typeface="Arial" pitchFamily="34" charset="0"/>
              </a:rPr>
              <a:t>11</a:t>
            </a:r>
            <a:r>
              <a:rPr lang="en-US" dirty="0" smtClean="0">
                <a:latin typeface="Arial" pitchFamily="34" charset="0"/>
                <a:cs typeface="Arial" pitchFamily="34" charset="0"/>
              </a:rPr>
              <a:t> larger than the original </a:t>
            </a:r>
            <a:r>
              <a:rPr lang="en-US" dirty="0" err="1" smtClean="0">
                <a:latin typeface="Arial" pitchFamily="34" charset="0"/>
                <a:cs typeface="Arial" pitchFamily="34" charset="0"/>
              </a:rPr>
              <a:t>feshback</a:t>
            </a:r>
            <a:r>
              <a:rPr lang="en-US" dirty="0" smtClean="0">
                <a:latin typeface="Arial" pitchFamily="34" charset="0"/>
                <a:cs typeface="Arial" pitchFamily="34" charset="0"/>
              </a:rPr>
              <a:t> molecules.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Molecules have a complex energy spectrum due to the various degrees of freedom. The highest excitations  </a:t>
            </a:r>
            <a:r>
              <a:rPr lang="en-US" dirty="0" err="1" smtClean="0"/>
              <a:t>correposnds</a:t>
            </a:r>
            <a:r>
              <a:rPr lang="en-US" dirty="0" smtClean="0"/>
              <a:t> to changes in the electronic </a:t>
            </a:r>
            <a:r>
              <a:rPr lang="en-US" dirty="0" err="1" smtClean="0"/>
              <a:t>orbitals</a:t>
            </a:r>
            <a:r>
              <a:rPr lang="en-US" dirty="0" smtClean="0"/>
              <a:t> involving   100 THz energy scales, </a:t>
            </a:r>
            <a:r>
              <a:rPr lang="en-US" dirty="0" err="1" smtClean="0"/>
              <a:t>vibrational</a:t>
            </a:r>
            <a:r>
              <a:rPr lang="en-US" dirty="0" smtClean="0"/>
              <a:t> excitations ~ few THz, rotational ~GHz  and hyperfine structure ~ MHz at magnetic </a:t>
            </a:r>
            <a:r>
              <a:rPr lang="en-US" dirty="0" err="1" smtClean="0"/>
              <a:t>foelds</a:t>
            </a:r>
            <a:r>
              <a:rPr lang="en-US" dirty="0" smtClean="0"/>
              <a:t> ~500 G. Note that at this temperatures the hyperfine  energy splitting  are much larger than the translational energy   and therefore spin relaxation to lower hyperfine state becomes an important inelastic scattering mechanism.</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the lowest energy state is a spin singlet state  with zero electronic total angular momentum the hyperfine structure reduces to the nuclear substructure.  The potassium atoms have I=4 and the </a:t>
            </a:r>
            <a:r>
              <a:rPr lang="en-US" dirty="0" err="1" smtClean="0"/>
              <a:t>Rb</a:t>
            </a:r>
            <a:r>
              <a:rPr lang="en-US" dirty="0" smtClean="0"/>
              <a:t> atoms I=3/2 which gives a total of 36 possible hyperfine states. At sufficient large fields (B&gt;20 G)  the nuclear Zeeman effect dominates  over  the two nuclear  spins  and the  uncoupled basis is a good basis : the correspondent spin projections onto the magnetic field axis become good quantum numbers. Here there are shown  and </a:t>
            </a:r>
            <a:r>
              <a:rPr lang="en-US" dirty="0" err="1" smtClean="0"/>
              <a:t>sorttered</a:t>
            </a:r>
            <a:r>
              <a:rPr lang="en-US" dirty="0" smtClean="0"/>
              <a:t> by the total projection.</a:t>
            </a:r>
          </a:p>
          <a:p>
            <a:r>
              <a:rPr lang="en-US" dirty="0" smtClean="0"/>
              <a:t>Starting from the </a:t>
            </a:r>
            <a:r>
              <a:rPr lang="en-US" dirty="0" err="1" smtClean="0"/>
              <a:t>Feshbach</a:t>
            </a:r>
            <a:r>
              <a:rPr lang="en-US" dirty="0" smtClean="0"/>
              <a:t> molecules prepared on the mf=-7/2 state, experimentally it is possible  to </a:t>
            </a:r>
            <a:r>
              <a:rPr lang="en-US" dirty="0" err="1" smtClean="0"/>
              <a:t>sellectively</a:t>
            </a:r>
            <a:r>
              <a:rPr lang="en-US" dirty="0" smtClean="0"/>
              <a:t> populate via two photon Raman process a single hyperfine state.  However this state is not the lowest energy state.  Using microwave transitions that couple the rotational ground state with a rotational excited state  and using the admixture  in N=1 of states with different  hyperfine states due to the interaction between the nuclear </a:t>
            </a:r>
            <a:r>
              <a:rPr lang="en-US" dirty="0" err="1" smtClean="0"/>
              <a:t>quadrupole</a:t>
            </a:r>
            <a:r>
              <a:rPr lang="en-US" dirty="0" smtClean="0"/>
              <a:t> moment with the electric field gradient created by the electrons at the nuclear positions, experimentally it is possible to transfer with almost 100 % </a:t>
            </a:r>
            <a:r>
              <a:rPr lang="en-US" dirty="0" err="1" smtClean="0"/>
              <a:t>efficientcy</a:t>
            </a:r>
            <a:r>
              <a:rPr lang="en-US" dirty="0" smtClean="0"/>
              <a:t> all the molecules to the lowest hyperfine state</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Chemical reactions at ultra-cold temperatures  at first glance sound counterintuitive but </a:t>
            </a:r>
          </a:p>
          <a:p>
            <a:r>
              <a:rPr lang="en-US" dirty="0" smtClean="0"/>
              <a:t>they can occur as a wave manifestation  of tunneling through angular momentum barriers.</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09944C7-0065-40E7-BF84-3CD09263E652}" type="slidenum">
              <a:rPr lang="en-US" smtClean="0">
                <a:latin typeface="Arial" pitchFamily="34" charset="0"/>
                <a:cs typeface="Arial" pitchFamily="34" charset="0"/>
              </a:rPr>
              <a:pPr/>
              <a:t>22</a:t>
            </a:fld>
            <a:endParaRPr lang="en-US" smtClean="0">
              <a:latin typeface="Arial" pitchFamily="34" charset="0"/>
              <a:cs typeface="Arial" pitchFamily="34" charset="0"/>
            </a:endParaRPr>
          </a:p>
        </p:txBody>
      </p:sp>
      <p:sp>
        <p:nvSpPr>
          <p:cNvPr id="37891"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1C016FBA-6C9E-4429-856D-254ECD54ECAB}" type="slidenum">
              <a:rPr lang="en-US" sz="1200"/>
              <a:pPr algn="r"/>
              <a:t>22</a:t>
            </a:fld>
            <a:endParaRPr lang="en-US" sz="1200" dirty="0"/>
          </a:p>
        </p:txBody>
      </p:sp>
      <p:sp>
        <p:nvSpPr>
          <p:cNvPr id="37892" name="Rectangle 2"/>
          <p:cNvSpPr>
            <a:spLocks noGrp="1" noRot="1" noChangeAspect="1" noChangeArrowheads="1" noTextEdit="1"/>
          </p:cNvSpPr>
          <p:nvPr>
            <p:ph type="sldImg"/>
          </p:nvPr>
        </p:nvSpPr>
        <p:spPr>
          <a:xfrm>
            <a:off x="1181100" y="695325"/>
            <a:ext cx="4637088" cy="3476625"/>
          </a:xfrm>
          <a:ln/>
        </p:spPr>
      </p:sp>
      <p:sp>
        <p:nvSpPr>
          <p:cNvPr id="37893"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When molecules are prepared in the lowest hyperfine state  at a temperature of few hundreds of </a:t>
            </a:r>
            <a:r>
              <a:rPr lang="en-US" dirty="0" err="1" smtClean="0">
                <a:latin typeface="Arial" pitchFamily="34" charset="0"/>
                <a:cs typeface="Arial" pitchFamily="34" charset="0"/>
              </a:rPr>
              <a:t>nK</a:t>
            </a:r>
            <a:r>
              <a:rPr lang="en-US" dirty="0" smtClean="0">
                <a:latin typeface="Arial" pitchFamily="34" charset="0"/>
                <a:cs typeface="Arial" pitchFamily="34" charset="0"/>
              </a:rPr>
              <a:t>  experimentally it is observed p  wave dominated quantum threshold collisions arising from tunneling through a  barrier followed by a near unity probability  of short ranged chemical reactions.  In the absence of electric field  the long range potential reduces to the van  </a:t>
            </a:r>
            <a:r>
              <a:rPr lang="en-US" dirty="0" err="1" smtClean="0">
                <a:latin typeface="Arial" pitchFamily="34" charset="0"/>
                <a:cs typeface="Arial" pitchFamily="34" charset="0"/>
              </a:rPr>
              <a:t>der</a:t>
            </a:r>
            <a:r>
              <a:rPr lang="en-US" dirty="0" smtClean="0">
                <a:latin typeface="Arial" pitchFamily="34" charset="0"/>
                <a:cs typeface="Arial" pitchFamily="34" charset="0"/>
              </a:rPr>
              <a:t> </a:t>
            </a:r>
            <a:r>
              <a:rPr lang="en-US" dirty="0" err="1" smtClean="0">
                <a:latin typeface="Arial" pitchFamily="34" charset="0"/>
                <a:cs typeface="Arial" pitchFamily="34" charset="0"/>
              </a:rPr>
              <a:t>waals</a:t>
            </a:r>
            <a:r>
              <a:rPr lang="en-US" dirty="0" smtClean="0">
                <a:latin typeface="Arial" pitchFamily="34" charset="0"/>
                <a:cs typeface="Arial" pitchFamily="34" charset="0"/>
              </a:rPr>
              <a:t> potential and those laws predict  a rate coefficient linearly dependent on T. When molecules are prepared in two different internal states  the reaction rates are enhanced  by a factor of 10-100 due to s-wave scattering  which does not have a centrifugal barrier. The rate in this case is independent on the temperature. Good agreement between experiment and theory is found.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presence of an electric field a dipole moment is induced.  This has been measured by stark spectroscopy.</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E38D9B7E-9CFB-4660-B8B3-2E71A5A85123}" type="slidenum">
              <a:rPr lang="en-US" smtClean="0">
                <a:latin typeface="Arial" pitchFamily="34" charset="0"/>
                <a:cs typeface="Arial" pitchFamily="34" charset="0"/>
              </a:rPr>
              <a:pPr/>
              <a:t>24</a:t>
            </a:fld>
            <a:endParaRPr lang="en-US" smtClean="0">
              <a:latin typeface="Arial" pitchFamily="34" charset="0"/>
              <a:cs typeface="Arial" pitchFamily="34" charset="0"/>
            </a:endParaRPr>
          </a:p>
        </p:txBody>
      </p:sp>
      <p:sp>
        <p:nvSpPr>
          <p:cNvPr id="40963"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B69C1BCC-D3A8-4221-B105-7D719084E901}" type="slidenum">
              <a:rPr lang="en-US" sz="1200"/>
              <a:pPr algn="r"/>
              <a:t>24</a:t>
            </a:fld>
            <a:endParaRPr lang="en-US" sz="1200" dirty="0"/>
          </a:p>
        </p:txBody>
      </p:sp>
      <p:sp>
        <p:nvSpPr>
          <p:cNvPr id="40964" name="Rectangle 2"/>
          <p:cNvSpPr>
            <a:spLocks noGrp="1" noRot="1" noChangeAspect="1" noChangeArrowheads="1" noTextEdit="1"/>
          </p:cNvSpPr>
          <p:nvPr>
            <p:ph type="sldImg"/>
          </p:nvPr>
        </p:nvSpPr>
        <p:spPr>
          <a:xfrm>
            <a:off x="1181100" y="695325"/>
            <a:ext cx="4637088" cy="3476625"/>
          </a:xfrm>
          <a:ln/>
        </p:spPr>
      </p:sp>
      <p:sp>
        <p:nvSpPr>
          <p:cNvPr id="40965"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The C3 coefficient is attractive for molecules colliding  in L=1, Ml=0 </a:t>
            </a:r>
            <a:r>
              <a:rPr lang="en-US" dirty="0" err="1" smtClean="0">
                <a:latin typeface="Arial" pitchFamily="34" charset="0"/>
                <a:cs typeface="Arial" pitchFamily="34" charset="0"/>
              </a:rPr>
              <a:t>particla</a:t>
            </a:r>
            <a:r>
              <a:rPr lang="en-US" dirty="0" smtClean="0">
                <a:latin typeface="Arial" pitchFamily="34" charset="0"/>
                <a:cs typeface="Arial" pitchFamily="34" charset="0"/>
              </a:rPr>
              <a:t> waves and repulsive for the \pm 1 collisions.  This implies that while a finite electric field decreases the barrier for ml=0 partial wave collisions  it increases the barrier for the others.  In 3D  collisions will </a:t>
            </a:r>
            <a:r>
              <a:rPr lang="en-US" dirty="0" err="1" smtClean="0">
                <a:latin typeface="Arial" pitchFamily="34" charset="0"/>
                <a:cs typeface="Arial" pitchFamily="34" charset="0"/>
              </a:rPr>
              <a:t>efectivelly</a:t>
            </a:r>
            <a:r>
              <a:rPr lang="en-US" dirty="0" smtClean="0">
                <a:latin typeface="Arial" pitchFamily="34" charset="0"/>
                <a:cs typeface="Arial" pitchFamily="34" charset="0"/>
              </a:rPr>
              <a:t> averaged out over the three different channels and the losses are going to be dominated by the ml=0 ones.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351A02B-60B6-4631-8745-0ADD7D3B5830}" type="slidenum">
              <a:rPr lang="en-US" smtClean="0">
                <a:latin typeface="Arial" pitchFamily="34" charset="0"/>
                <a:cs typeface="Arial" pitchFamily="34" charset="0"/>
              </a:rPr>
              <a:pPr/>
              <a:t>25</a:t>
            </a:fld>
            <a:endParaRPr lang="en-US" smtClean="0">
              <a:latin typeface="Arial" pitchFamily="34" charset="0"/>
              <a:cs typeface="Arial" pitchFamily="34" charset="0"/>
            </a:endParaRPr>
          </a:p>
        </p:txBody>
      </p:sp>
      <p:sp>
        <p:nvSpPr>
          <p:cNvPr id="39939"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A3535496-07BE-439B-925F-87A95AB1F05A}" type="slidenum">
              <a:rPr lang="en-US" sz="1200"/>
              <a:pPr algn="r"/>
              <a:t>25</a:t>
            </a:fld>
            <a:endParaRPr lang="en-US" sz="1200" dirty="0"/>
          </a:p>
        </p:txBody>
      </p:sp>
      <p:sp>
        <p:nvSpPr>
          <p:cNvPr id="39940" name="Rectangle 2"/>
          <p:cNvSpPr>
            <a:spLocks noGrp="1" noRot="1" noChangeAspect="1" noChangeArrowheads="1" noTextEdit="1"/>
          </p:cNvSpPr>
          <p:nvPr>
            <p:ph type="sldImg"/>
          </p:nvPr>
        </p:nvSpPr>
        <p:spPr>
          <a:xfrm>
            <a:off x="1181100" y="695325"/>
            <a:ext cx="4637088" cy="3476625"/>
          </a:xfrm>
          <a:ln/>
        </p:spPr>
      </p:sp>
      <p:sp>
        <p:nvSpPr>
          <p:cNvPr id="39941" name="Rectangle 3"/>
          <p:cNvSpPr>
            <a:spLocks noGrp="1" noChangeArrowheads="1"/>
          </p:cNvSpPr>
          <p:nvPr>
            <p:ph type="body" idx="1"/>
          </p:nvPr>
        </p:nvSpPr>
        <p:spPr>
          <a:noFill/>
          <a:ln/>
        </p:spPr>
        <p:txBody>
          <a:bodyPr/>
          <a:lstStyle/>
          <a:p>
            <a:pPr eaLnBrk="1" hangingPunct="1"/>
            <a:r>
              <a:rPr lang="en-US" dirty="0" smtClean="0">
                <a:latin typeface="Arial" pitchFamily="34" charset="0"/>
                <a:cs typeface="Arial" pitchFamily="34" charset="0"/>
              </a:rPr>
              <a:t>It can be predicted using the same threshold laws that in the presence of an electric field the loss rate coefficient grows as \beta=d^6. Theory by </a:t>
            </a:r>
            <a:r>
              <a:rPr lang="en-US" dirty="0" err="1" smtClean="0">
                <a:latin typeface="Arial" pitchFamily="34" charset="0"/>
                <a:cs typeface="Arial" pitchFamily="34" charset="0"/>
              </a:rPr>
              <a:t>Quemener</a:t>
            </a:r>
            <a:r>
              <a:rPr lang="en-US" dirty="0" smtClean="0">
                <a:latin typeface="Arial" pitchFamily="34" charset="0"/>
                <a:cs typeface="Arial" pitchFamily="34" charset="0"/>
              </a:rPr>
              <a:t> and J Bohn.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if molecules are confined in a deep 1D lattice forming pancakes the ml=0 collisions are </a:t>
            </a:r>
            <a:r>
              <a:rPr lang="en-US" dirty="0" err="1" smtClean="0"/>
              <a:t>suppresed</a:t>
            </a:r>
            <a:r>
              <a:rPr lang="en-US" dirty="0" smtClean="0"/>
              <a:t>  and electric field will suppress quenching collisions.  This will make evaporative cooling easier  allowing to create an quantum degenerate dipole gas. With that there is rich  physics to be probed for example by adding an additional 2D lattice it is possible to simulate rich Hamiltonians which are predicted to exhibit super-solid  , Alternative  by turning on an electric field  perpendicular to the plane one could induce </a:t>
            </a:r>
            <a:r>
              <a:rPr lang="en-US" dirty="0" err="1" smtClean="0"/>
              <a:t>atractive</a:t>
            </a:r>
            <a:r>
              <a:rPr lang="en-US" dirty="0" smtClean="0"/>
              <a:t> intra –layer  interactions en explore new physics such as </a:t>
            </a:r>
            <a:r>
              <a:rPr lang="en-US" dirty="0" err="1" smtClean="0"/>
              <a:t>correleated</a:t>
            </a:r>
            <a:r>
              <a:rPr lang="en-US" dirty="0" smtClean="0"/>
              <a:t> </a:t>
            </a:r>
            <a:r>
              <a:rPr lang="en-US" dirty="0" err="1" smtClean="0"/>
              <a:t>fermi</a:t>
            </a:r>
            <a:r>
              <a:rPr lang="en-US" dirty="0" smtClean="0"/>
              <a:t> pairs or bi-layers </a:t>
            </a:r>
            <a:r>
              <a:rPr lang="en-US" dirty="0" err="1" smtClean="0"/>
              <a:t>consensates</a:t>
            </a:r>
            <a:r>
              <a:rPr lang="en-US" dirty="0" smtClean="0"/>
              <a:t>. Also we are investigating ways to turn on and off nuclear spin interactions at will allowing to explore quantum magnetism. </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efficient transfer from the initial state of </a:t>
            </a:r>
            <a:r>
              <a:rPr lang="en-US" dirty="0" err="1" smtClean="0"/>
              <a:t>Feshbach</a:t>
            </a:r>
            <a:r>
              <a:rPr lang="en-US" dirty="0" smtClean="0"/>
              <a:t> molecules to the final state to </a:t>
            </a:r>
            <a:r>
              <a:rPr lang="en-US" dirty="0" err="1" smtClean="0"/>
              <a:t>tigh</a:t>
            </a:r>
            <a:r>
              <a:rPr lang="en-US" dirty="0" smtClean="0"/>
              <a:t> ground state molecules  the chosen intermediate state electronically excited must have  favorable wave function overlap  with both initial and final state. Since the </a:t>
            </a:r>
            <a:r>
              <a:rPr lang="en-US" dirty="0" err="1" smtClean="0"/>
              <a:t>Feshbach</a:t>
            </a:r>
            <a:r>
              <a:rPr lang="en-US" dirty="0" smtClean="0"/>
              <a:t> molecules have a predominant triplet character to reach the singlet </a:t>
            </a:r>
            <a:r>
              <a:rPr lang="en-US" dirty="0" err="1" smtClean="0"/>
              <a:t>rovibrational</a:t>
            </a:r>
            <a:r>
              <a:rPr lang="en-US" dirty="0" smtClean="0"/>
              <a:t>  ground state the intermediate state needs to have also strong electronic spin orbit coupling.</a:t>
            </a:r>
          </a:p>
          <a:p>
            <a:r>
              <a:rPr lang="en-US" dirty="0" smtClean="0"/>
              <a:t>The chosen state was a high lying </a:t>
            </a:r>
            <a:r>
              <a:rPr lang="en-US" dirty="0" err="1" smtClean="0"/>
              <a:t>vibrational</a:t>
            </a:r>
            <a:r>
              <a:rPr lang="en-US" dirty="0" smtClean="0"/>
              <a:t> level of  the exited triplet sigma state which has strong mixing with the excited singlet potential 1 Pi .</a:t>
            </a:r>
          </a:p>
          <a:p>
            <a:r>
              <a:rPr lang="en-US" dirty="0" smtClean="0"/>
              <a:t> The two Raman beams were individually phase locked  to a </a:t>
            </a:r>
            <a:r>
              <a:rPr lang="en-US" dirty="0" err="1" smtClean="0"/>
              <a:t>femtosecond</a:t>
            </a:r>
            <a:r>
              <a:rPr lang="en-US" dirty="0" smtClean="0"/>
              <a:t> optical frequency comb  with a phase locked </a:t>
            </a:r>
            <a:r>
              <a:rPr lang="en-US" dirty="0" err="1" smtClean="0"/>
              <a:t>linewidth</a:t>
            </a:r>
            <a:r>
              <a:rPr lang="en-US" dirty="0" smtClean="0"/>
              <a:t> narrower </a:t>
            </a:r>
            <a:r>
              <a:rPr lang="en-US" dirty="0" err="1" smtClean="0"/>
              <a:t>tha</a:t>
            </a:r>
            <a:r>
              <a:rPr lang="en-US" dirty="0" smtClean="0"/>
              <a:t>  25 Hz.</a:t>
            </a:r>
            <a:endParaRPr lang="en-US" dirty="0"/>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F1F9EF7-C7EA-4213-A007-BB973B753B37}"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F555F-4ED9-4B05-BB28-832C7AA9E3E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D7C60-3DDF-4848-96E5-BFAC289AAE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680CEB-F174-4DBB-B385-74DCA2F3758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9C5081-0579-467A-9B97-ADFA6161188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45E2EE-2611-4D90-BFBC-B7AC1E29FC4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187992-B49D-432E-9F2C-A68A656E0C6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AA9D01-E7B0-4E60-A702-1F57E6D0400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4C84D4F-036D-4B02-A2B7-F98640CADD7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6A126D-9512-421F-94B4-D83A4BD2CD1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7C2421-1B62-4DF7-ABC6-19CD5E33F94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8D668-1F2E-4AC1-9C0C-364D1219161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Haga clic para modificar el estilo de título del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mn-lt"/>
                <a:cs typeface="+mn-cs"/>
              </a:defRPr>
            </a:lvl1pPr>
          </a:lstStyle>
          <a:p>
            <a:pPr>
              <a:defRPr/>
            </a:pPr>
            <a:fld id="{312BAEE2-7B61-4931-8DA1-D87B3059C5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0.png"/><Relationship Id="rId4"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6.bin"/><Relationship Id="rId5" Type="http://schemas.openxmlformats.org/officeDocument/2006/relationships/image" Target="../media/image42.png"/><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vmlDrawing" Target="../drawings/vmlDrawing5.vml"/><Relationship Id="rId5" Type="http://schemas.openxmlformats.org/officeDocument/2006/relationships/oleObject" Target="../embeddings/oleObject27.bin"/><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61.wmf"/><Relationship Id="rId7"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 Id="rId9" Type="http://schemas.openxmlformats.org/officeDocument/2006/relationships/oleObject" Target="../embeddings/oleObject33.bin"/></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oleObject34.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5.bin"/><Relationship Id="rId7"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10.bin"/><Relationship Id="rId18" Type="http://schemas.openxmlformats.org/officeDocument/2006/relationships/oleObject" Target="../embeddings/oleObject15.bin"/><Relationship Id="rId26" Type="http://schemas.openxmlformats.org/officeDocument/2006/relationships/oleObject" Target="../embeddings/oleObject23.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4.bin"/><Relationship Id="rId12" Type="http://schemas.openxmlformats.org/officeDocument/2006/relationships/oleObject" Target="../embeddings/oleObject9.bin"/><Relationship Id="rId17" Type="http://schemas.openxmlformats.org/officeDocument/2006/relationships/oleObject" Target="../embeddings/oleObject14.bin"/><Relationship Id="rId25" Type="http://schemas.openxmlformats.org/officeDocument/2006/relationships/oleObject" Target="../embeddings/oleObject22.bin"/><Relationship Id="rId2" Type="http://schemas.openxmlformats.org/officeDocument/2006/relationships/slideLayout" Target="../slideLayouts/slideLayout2.xml"/><Relationship Id="rId16" Type="http://schemas.openxmlformats.org/officeDocument/2006/relationships/oleObject" Target="../embeddings/oleObject13.bin"/><Relationship Id="rId20" Type="http://schemas.openxmlformats.org/officeDocument/2006/relationships/oleObject" Target="../embeddings/oleObject17.bin"/><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24" Type="http://schemas.openxmlformats.org/officeDocument/2006/relationships/oleObject" Target="../embeddings/oleObject21.bin"/><Relationship Id="rId5" Type="http://schemas.openxmlformats.org/officeDocument/2006/relationships/oleObject" Target="../embeddings/oleObject2.bin"/><Relationship Id="rId15" Type="http://schemas.openxmlformats.org/officeDocument/2006/relationships/oleObject" Target="../embeddings/oleObject12.bin"/><Relationship Id="rId23" Type="http://schemas.openxmlformats.org/officeDocument/2006/relationships/oleObject" Target="../embeddings/oleObject20.bin"/><Relationship Id="rId10" Type="http://schemas.openxmlformats.org/officeDocument/2006/relationships/oleObject" Target="../embeddings/oleObject7.bin"/><Relationship Id="rId19" Type="http://schemas.openxmlformats.org/officeDocument/2006/relationships/oleObject" Target="../embeddings/oleObject16.bin"/><Relationship Id="rId4" Type="http://schemas.openxmlformats.org/officeDocument/2006/relationships/oleObject" Target="../embeddings/oleObject1.bin"/><Relationship Id="rId9" Type="http://schemas.openxmlformats.org/officeDocument/2006/relationships/oleObject" Target="../embeddings/oleObject6.bin"/><Relationship Id="rId14" Type="http://schemas.openxmlformats.org/officeDocument/2006/relationships/oleObject" Target="../embeddings/oleObject11.bin"/><Relationship Id="rId22" Type="http://schemas.openxmlformats.org/officeDocument/2006/relationships/oleObject" Target="../embeddings/oleObject19.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24.bin"/><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5415" name="Group 151"/>
          <p:cNvGraphicFramePr>
            <a:graphicFrameLocks noGrp="1"/>
          </p:cNvGraphicFramePr>
          <p:nvPr/>
        </p:nvGraphicFramePr>
        <p:xfrm>
          <a:off x="155575" y="1357313"/>
          <a:ext cx="8874125" cy="4613276"/>
        </p:xfrm>
        <a:graphic>
          <a:graphicData uri="http://schemas.openxmlformats.org/drawingml/2006/table">
            <a:tbl>
              <a:tblPr/>
              <a:tblGrid>
                <a:gridCol w="1858963"/>
                <a:gridCol w="638175"/>
                <a:gridCol w="6376987"/>
              </a:tblGrid>
              <a:tr h="528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Trebuchet MS" pitchFamily="34" charset="0"/>
                        </a:rPr>
                        <a:t>Monroe</a:t>
                      </a: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000000"/>
                          </a:solidFill>
                          <a:effectLst/>
                          <a:latin typeface="Trebuchet MS" pitchFamily="34" charset="0"/>
                        </a:rPr>
                        <a:t>10</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000000"/>
                          </a:solidFill>
                          <a:effectLst/>
                          <a:latin typeface="Trebuchet MS" pitchFamily="34" charset="0"/>
                        </a:rPr>
                        <a:t>Introduction</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rgbClr val="C00000"/>
                          </a:solidFill>
                          <a:effectLst/>
                          <a:latin typeface="Trebuchet MS" pitchFamily="34" charset="0"/>
                        </a:rPr>
                        <a:t>Spielman</a:t>
                      </a:r>
                      <a:endParaRPr kumimoji="0" lang="en-US" sz="2000" b="0" i="0" u="none" strike="noStrike" cap="none" normalizeH="0" baseline="0" dirty="0" smtClean="0">
                        <a:ln>
                          <a:noFill/>
                        </a:ln>
                        <a:solidFill>
                          <a:srgbClr val="C00000"/>
                        </a:solidFill>
                        <a:effectLst/>
                        <a:latin typeface="Trebuchet MS" pitchFamily="34" charset="0"/>
                      </a:endParaRP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C00000"/>
                          </a:solidFill>
                          <a:effectLst/>
                          <a:latin typeface="Trebuchet MS" pitchFamily="34" charset="0"/>
                        </a:rPr>
                        <a:t>30</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C00000"/>
                          </a:solidFill>
                          <a:effectLst/>
                          <a:latin typeface="Trebuchet MS" pitchFamily="34" charset="0"/>
                        </a:rPr>
                        <a:t>Synthetic Fields and Fractional Quantum Hall Physics</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accent1">
                              <a:lumMod val="50000"/>
                            </a:schemeClr>
                          </a:solidFill>
                          <a:effectLst/>
                          <a:latin typeface="Trebuchet MS" pitchFamily="34" charset="0"/>
                        </a:rPr>
                        <a:t>Duan</a:t>
                      </a:r>
                      <a:endParaRPr kumimoji="0" lang="en-US" sz="2000" b="0" i="0" u="none" strike="noStrike" cap="none" normalizeH="0" baseline="0" dirty="0" smtClean="0">
                        <a:ln>
                          <a:noFill/>
                        </a:ln>
                        <a:solidFill>
                          <a:schemeClr val="accent1">
                            <a:lumMod val="50000"/>
                          </a:schemeClr>
                        </a:solidFill>
                        <a:effectLst/>
                        <a:latin typeface="Trebuchet MS" pitchFamily="34" charset="0"/>
                      </a:endParaRP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1">
                              <a:lumMod val="50000"/>
                            </a:schemeClr>
                          </a:solidFill>
                          <a:effectLst/>
                          <a:latin typeface="Trebuchet MS" pitchFamily="34" charset="0"/>
                        </a:rPr>
                        <a:t>20</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1">
                              <a:lumMod val="50000"/>
                            </a:schemeClr>
                          </a:solidFill>
                          <a:effectLst/>
                          <a:latin typeface="Trebuchet MS" pitchFamily="34" charset="0"/>
                        </a:rPr>
                        <a:t>Frustration in Linear Ion Crystals</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cap="none" normalizeH="0" baseline="0" dirty="0" smtClean="0">
                          <a:ln>
                            <a:noFill/>
                          </a:ln>
                          <a:solidFill>
                            <a:schemeClr val="accent1">
                              <a:lumMod val="50000"/>
                            </a:schemeClr>
                          </a:solidFill>
                          <a:effectLst/>
                          <a:latin typeface="Trebuchet MS" pitchFamily="34" charset="0"/>
                        </a:rPr>
                        <a:t>Bollinger</a:t>
                      </a: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1">
                              <a:lumMod val="50000"/>
                            </a:schemeClr>
                          </a:solidFill>
                          <a:effectLst/>
                          <a:latin typeface="Trebuchet MS" pitchFamily="34" charset="0"/>
                        </a:rPr>
                        <a:t>15</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1">
                              <a:lumMod val="50000"/>
                            </a:schemeClr>
                          </a:solidFill>
                          <a:effectLst/>
                          <a:latin typeface="Trebuchet MS" pitchFamily="34" charset="0"/>
                        </a:rPr>
                        <a:t>Simulations in Large 2D Ion Crystals</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rebuchet MS" pitchFamily="34" charset="0"/>
                      </a:endParaRP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dirty="0" smtClean="0">
                        <a:ln>
                          <a:noFill/>
                        </a:ln>
                        <a:solidFill>
                          <a:schemeClr val="tx1"/>
                        </a:solidFill>
                        <a:effectLst/>
                        <a:latin typeface="Trebuchet MS" pitchFamily="34" charset="0"/>
                      </a:endParaRP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rebuchet MS" pitchFamily="34" charset="0"/>
                        </a:rPr>
                        <a:t>BREAK</a:t>
                      </a:r>
                      <a:endParaRPr kumimoji="0" lang="en-US" sz="2000" b="0" i="1" u="none" strike="noStrike" cap="none" normalizeH="0" baseline="0" smtClean="0">
                        <a:ln>
                          <a:noFill/>
                        </a:ln>
                        <a:solidFill>
                          <a:srgbClr val="990000"/>
                        </a:solidFill>
                        <a:effectLst/>
                        <a:latin typeface="Trebuchet MS" pitchFamily="34" charset="0"/>
                      </a:endParaRP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accent1">
                              <a:lumMod val="50000"/>
                            </a:schemeClr>
                          </a:solidFill>
                          <a:effectLst/>
                          <a:latin typeface="Trebuchet MS" pitchFamily="34" charset="0"/>
                        </a:rPr>
                        <a:t>Stamper-</a:t>
                      </a:r>
                      <a:r>
                        <a:rPr kumimoji="0" lang="en-US" sz="2000" b="0" i="0" u="none" strike="noStrike" cap="none" normalizeH="0" baseline="0" dirty="0" err="1" smtClean="0">
                          <a:ln>
                            <a:noFill/>
                          </a:ln>
                          <a:solidFill>
                            <a:schemeClr val="accent1">
                              <a:lumMod val="50000"/>
                            </a:schemeClr>
                          </a:solidFill>
                          <a:effectLst/>
                          <a:latin typeface="Trebuchet MS" pitchFamily="34" charset="0"/>
                        </a:rPr>
                        <a:t>Kurn</a:t>
                      </a:r>
                      <a:endParaRPr kumimoji="0" lang="en-US" sz="2000" b="0" i="0" u="none" strike="noStrike" cap="none" normalizeH="0" baseline="0" dirty="0" smtClean="0">
                        <a:ln>
                          <a:noFill/>
                        </a:ln>
                        <a:solidFill>
                          <a:schemeClr val="accent1">
                            <a:lumMod val="50000"/>
                          </a:schemeClr>
                        </a:solidFill>
                        <a:effectLst/>
                        <a:latin typeface="Trebuchet MS" pitchFamily="34" charset="0"/>
                      </a:endParaRP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accent1">
                              <a:lumMod val="50000"/>
                            </a:schemeClr>
                          </a:solidFill>
                          <a:effectLst/>
                          <a:latin typeface="Trebuchet MS" pitchFamily="34" charset="0"/>
                        </a:rPr>
                        <a:t>15</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err="1" smtClean="0">
                          <a:ln>
                            <a:noFill/>
                          </a:ln>
                          <a:solidFill>
                            <a:schemeClr val="accent1">
                              <a:lumMod val="50000"/>
                            </a:schemeClr>
                          </a:solidFill>
                          <a:effectLst/>
                          <a:latin typeface="Trebuchet MS" pitchFamily="34" charset="0"/>
                        </a:rPr>
                        <a:t>Spinors</a:t>
                      </a:r>
                      <a:r>
                        <a:rPr kumimoji="0" lang="en-US" sz="2000" b="0" i="1" u="none" strike="noStrike" cap="none" normalizeH="0" baseline="0" dirty="0" smtClean="0">
                          <a:ln>
                            <a:noFill/>
                          </a:ln>
                          <a:solidFill>
                            <a:schemeClr val="accent1">
                              <a:lumMod val="50000"/>
                            </a:schemeClr>
                          </a:solidFill>
                          <a:effectLst/>
                          <a:latin typeface="Trebuchet MS" pitchFamily="34" charset="0"/>
                        </a:rPr>
                        <a:t> and </a:t>
                      </a:r>
                      <a:r>
                        <a:rPr kumimoji="0" lang="en-US" sz="2000" b="0" i="1" u="none" strike="noStrike" cap="none" normalizeH="0" baseline="0" dirty="0" err="1" smtClean="0">
                          <a:ln>
                            <a:noFill/>
                          </a:ln>
                          <a:solidFill>
                            <a:schemeClr val="accent1">
                              <a:lumMod val="50000"/>
                            </a:schemeClr>
                          </a:solidFill>
                          <a:effectLst/>
                          <a:latin typeface="Trebuchet MS" pitchFamily="34" charset="0"/>
                        </a:rPr>
                        <a:t>Supersolidity</a:t>
                      </a:r>
                      <a:endParaRPr kumimoji="0" lang="en-US" sz="2000" b="0" i="1" u="none" strike="noStrike" cap="none" normalizeH="0" baseline="0" dirty="0" smtClean="0">
                        <a:ln>
                          <a:noFill/>
                        </a:ln>
                        <a:solidFill>
                          <a:schemeClr val="accent1">
                            <a:lumMod val="50000"/>
                          </a:schemeClr>
                        </a:solidFill>
                        <a:effectLst/>
                        <a:latin typeface="Trebuchet MS" pitchFamily="34" charset="0"/>
                      </a:endParaRP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rebuchet MS" pitchFamily="34" charset="0"/>
                        </a:rPr>
                        <a:t>Rey-Ye</a:t>
                      </a: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rebuchet MS" pitchFamily="34" charset="0"/>
                        </a:rPr>
                        <a:t>20</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rebuchet MS" pitchFamily="34" charset="0"/>
                        </a:rPr>
                        <a:t>Molecules and Alkaline Earth SU(N) Magnetism</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bg1">
                              <a:lumMod val="50000"/>
                            </a:schemeClr>
                          </a:solidFill>
                          <a:effectLst/>
                          <a:latin typeface="Trebuchet MS" pitchFamily="34" charset="0"/>
                        </a:rPr>
                        <a:t>Freericks</a:t>
                      </a:r>
                      <a:endParaRPr kumimoji="0" lang="en-US" sz="2000" b="0" i="0" u="none" strike="noStrike" cap="none" normalizeH="0" baseline="0" dirty="0" smtClean="0">
                        <a:ln>
                          <a:noFill/>
                        </a:ln>
                        <a:solidFill>
                          <a:schemeClr val="bg1">
                            <a:lumMod val="50000"/>
                          </a:schemeClr>
                        </a:solidFill>
                        <a:effectLst/>
                        <a:latin typeface="Trebuchet MS" pitchFamily="34" charset="0"/>
                      </a:endParaRP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lumMod val="50000"/>
                            </a:schemeClr>
                          </a:solidFill>
                          <a:effectLst/>
                          <a:latin typeface="Trebuchet MS" pitchFamily="34" charset="0"/>
                        </a:rPr>
                        <a:t>20</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lumMod val="50000"/>
                            </a:schemeClr>
                          </a:solidFill>
                          <a:effectLst/>
                          <a:latin typeface="Trebuchet MS" pitchFamily="34" charset="0"/>
                        </a:rPr>
                        <a:t>Molecules and Mixtures: Theory</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bg1">
                              <a:lumMod val="50000"/>
                            </a:schemeClr>
                          </a:solidFill>
                          <a:effectLst/>
                          <a:latin typeface="Trebuchet MS" pitchFamily="34" charset="0"/>
                        </a:rPr>
                        <a:t>Chin</a:t>
                      </a:r>
                    </a:p>
                  </a:txBody>
                  <a:tcPr marT="9144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lumMod val="50000"/>
                            </a:schemeClr>
                          </a:solidFill>
                          <a:effectLst/>
                          <a:latin typeface="Trebuchet MS" pitchFamily="34" charset="0"/>
                        </a:rPr>
                        <a:t>20</a:t>
                      </a:r>
                    </a:p>
                  </a:txBody>
                  <a:tcPr marT="9144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smtClean="0">
                          <a:ln>
                            <a:noFill/>
                          </a:ln>
                          <a:solidFill>
                            <a:schemeClr val="bg1">
                              <a:lumMod val="50000"/>
                            </a:schemeClr>
                          </a:solidFill>
                          <a:effectLst/>
                          <a:latin typeface="Trebuchet MS" pitchFamily="34" charset="0"/>
                        </a:rPr>
                        <a:t>Mixtures in Optical Lattices: Experiment</a:t>
                      </a:r>
                    </a:p>
                  </a:txBody>
                  <a:tcPr marT="9144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75335" name="Rectangle 71"/>
          <p:cNvSpPr>
            <a:spLocks noChangeArrowheads="1"/>
          </p:cNvSpPr>
          <p:nvPr/>
        </p:nvSpPr>
        <p:spPr bwMode="auto">
          <a:xfrm>
            <a:off x="574675" y="339725"/>
            <a:ext cx="7716838" cy="579438"/>
          </a:xfrm>
          <a:prstGeom prst="rect">
            <a:avLst/>
          </a:prstGeom>
          <a:noFill/>
          <a:ln w="9525">
            <a:noFill/>
            <a:miter lim="800000"/>
            <a:headEnd/>
            <a:tailEnd/>
          </a:ln>
          <a:effectLst/>
        </p:spPr>
        <p:txBody>
          <a:bodyPr wrap="none">
            <a:spAutoFit/>
          </a:bodyPr>
          <a:lstStyle/>
          <a:p>
            <a:pPr algn="ctr"/>
            <a:r>
              <a:rPr lang="en-US" sz="3200" b="1" dirty="0"/>
              <a:t>Quantum Magnetism with Atoms &amp; Ions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65"/>
          <p:cNvSpPr>
            <a:spLocks noChangeArrowheads="1"/>
          </p:cNvSpPr>
          <p:nvPr/>
        </p:nvSpPr>
        <p:spPr bwMode="auto">
          <a:xfrm>
            <a:off x="120650" y="834495"/>
            <a:ext cx="9150350" cy="830997"/>
          </a:xfrm>
          <a:prstGeom prst="rect">
            <a:avLst/>
          </a:prstGeom>
          <a:noFill/>
          <a:ln w="9525">
            <a:noFill/>
            <a:miter lim="800000"/>
            <a:headEnd/>
            <a:tailEnd/>
          </a:ln>
        </p:spPr>
        <p:txBody>
          <a:bodyPr>
            <a:spAutoFit/>
          </a:bodyPr>
          <a:lstStyle/>
          <a:p>
            <a:pPr algn="ctr">
              <a:defRPr/>
            </a:pPr>
            <a:r>
              <a:rPr lang="en-US" sz="2400" dirty="0" smtClean="0">
                <a:latin typeface="+mj-lt"/>
              </a:rPr>
              <a:t>Interactions  </a:t>
            </a:r>
            <a:r>
              <a:rPr lang="en-US" sz="2400" dirty="0">
                <a:latin typeface="+mj-lt"/>
              </a:rPr>
              <a:t>between a conduction band of delocalized electrons and localized </a:t>
            </a:r>
            <a:r>
              <a:rPr lang="en-US" sz="2400" dirty="0" smtClean="0">
                <a:latin typeface="+mj-lt"/>
              </a:rPr>
              <a:t> </a:t>
            </a:r>
            <a:r>
              <a:rPr lang="en-US" sz="2400" dirty="0">
                <a:latin typeface="+mj-lt"/>
              </a:rPr>
              <a:t>magnetic </a:t>
            </a:r>
            <a:r>
              <a:rPr lang="en-US" sz="2400" dirty="0" smtClean="0">
                <a:latin typeface="+mj-lt"/>
              </a:rPr>
              <a:t>moments via exchange</a:t>
            </a:r>
            <a:endParaRPr lang="en-US" sz="2400" dirty="0">
              <a:latin typeface="+mj-lt"/>
            </a:endParaRPr>
          </a:p>
        </p:txBody>
      </p:sp>
      <p:graphicFrame>
        <p:nvGraphicFramePr>
          <p:cNvPr id="599075" name="Object 324"/>
          <p:cNvGraphicFramePr>
            <a:graphicFrameLocks noChangeAspect="1"/>
          </p:cNvGraphicFramePr>
          <p:nvPr/>
        </p:nvGraphicFramePr>
        <p:xfrm>
          <a:off x="1420813" y="1684338"/>
          <a:ext cx="6686550" cy="927100"/>
        </p:xfrm>
        <a:graphic>
          <a:graphicData uri="http://schemas.openxmlformats.org/presentationml/2006/ole">
            <p:oleObj spid="_x0000_s5122" name="Equation" r:id="rId4" imgW="2717640" imgH="380880" progId="Equation.3">
              <p:embed/>
            </p:oleObj>
          </a:graphicData>
        </a:graphic>
      </p:graphicFrame>
      <p:sp>
        <p:nvSpPr>
          <p:cNvPr id="6" name="TextBox 5"/>
          <p:cNvSpPr txBox="1"/>
          <p:nvPr/>
        </p:nvSpPr>
        <p:spPr bwMode="auto">
          <a:xfrm>
            <a:off x="5268111" y="4094163"/>
            <a:ext cx="3659989" cy="1569660"/>
          </a:xfrm>
          <a:prstGeom prst="rect">
            <a:avLst/>
          </a:prstGeom>
          <a:noFill/>
        </p:spPr>
        <p:txBody>
          <a:bodyPr wrap="square">
            <a:spAutoFit/>
          </a:bodyPr>
          <a:lstStyle/>
          <a:p>
            <a:pPr>
              <a:defRPr/>
            </a:pPr>
            <a:r>
              <a:rPr lang="en-US" sz="2400" dirty="0" smtClean="0">
                <a:solidFill>
                  <a:srgbClr val="000000"/>
                </a:solidFill>
                <a:latin typeface="Times New Roman"/>
                <a:sym typeface="Mathematica1"/>
              </a:rPr>
              <a:t>SU(N) Kondo lattice  model</a:t>
            </a:r>
          </a:p>
          <a:p>
            <a:pPr>
              <a:defRPr/>
            </a:pPr>
            <a:r>
              <a:rPr lang="en-US" sz="2400" b="1" dirty="0" smtClean="0">
                <a:solidFill>
                  <a:schemeClr val="accent2">
                    <a:lumMod val="75000"/>
                  </a:schemeClr>
                </a:solidFill>
                <a:latin typeface="+mj-lt"/>
              </a:rPr>
              <a:t>Unit </a:t>
            </a:r>
            <a:r>
              <a:rPr lang="en-US" sz="2400" b="1" dirty="0">
                <a:solidFill>
                  <a:schemeClr val="accent2">
                    <a:lumMod val="75000"/>
                  </a:schemeClr>
                </a:solidFill>
                <a:latin typeface="+mj-lt"/>
              </a:rPr>
              <a:t>filled </a:t>
            </a:r>
            <a:r>
              <a:rPr lang="en-US" sz="2400" b="1" dirty="0" smtClean="0">
                <a:solidFill>
                  <a:schemeClr val="accent2">
                    <a:lumMod val="75000"/>
                  </a:schemeClr>
                </a:solidFill>
                <a:latin typeface="+mj-lt"/>
              </a:rPr>
              <a:t>deep </a:t>
            </a:r>
            <a:r>
              <a:rPr lang="en-US" sz="2400" b="1" dirty="0" smtClean="0">
                <a:solidFill>
                  <a:schemeClr val="accent2">
                    <a:lumMod val="75000"/>
                  </a:schemeClr>
                </a:solidFill>
                <a:latin typeface="Times New Roman"/>
              </a:rPr>
              <a:t>e-</a:t>
            </a:r>
            <a:r>
              <a:rPr lang="en-US" sz="2400" b="1" dirty="0" smtClean="0">
                <a:solidFill>
                  <a:schemeClr val="accent2">
                    <a:lumMod val="75000"/>
                  </a:schemeClr>
                </a:solidFill>
                <a:latin typeface="+mj-lt"/>
              </a:rPr>
              <a:t>lattice </a:t>
            </a:r>
          </a:p>
          <a:p>
            <a:pPr>
              <a:defRPr/>
            </a:pPr>
            <a:r>
              <a:rPr lang="en-US" sz="2400" b="1" dirty="0" smtClean="0">
                <a:solidFill>
                  <a:srgbClr val="C00000"/>
                </a:solidFill>
                <a:latin typeface="+mj-lt"/>
                <a:sym typeface="Mathematica1"/>
              </a:rPr>
              <a:t>Low </a:t>
            </a:r>
            <a:r>
              <a:rPr lang="en-US" sz="2400" b="1" dirty="0">
                <a:solidFill>
                  <a:srgbClr val="C00000"/>
                </a:solidFill>
                <a:latin typeface="+mj-lt"/>
                <a:sym typeface="Mathematica1"/>
              </a:rPr>
              <a:t>density </a:t>
            </a:r>
            <a:r>
              <a:rPr lang="en-US" sz="2400" b="1" dirty="0">
                <a:solidFill>
                  <a:srgbClr val="C00000"/>
                </a:solidFill>
                <a:latin typeface="+mj-lt"/>
              </a:rPr>
              <a:t> </a:t>
            </a:r>
            <a:r>
              <a:rPr lang="en-US" sz="2400" b="1" dirty="0" smtClean="0">
                <a:solidFill>
                  <a:srgbClr val="C00000"/>
                </a:solidFill>
                <a:latin typeface="+mj-lt"/>
              </a:rPr>
              <a:t>shallow g-</a:t>
            </a:r>
            <a:r>
              <a:rPr lang="en-US" sz="2400" b="1" dirty="0" smtClean="0">
                <a:solidFill>
                  <a:srgbClr val="C00000"/>
                </a:solidFill>
                <a:latin typeface="+mj-lt"/>
                <a:sym typeface="Mathematica1"/>
              </a:rPr>
              <a:t>lattice</a:t>
            </a:r>
            <a:endParaRPr lang="en-US" sz="2400" b="1" dirty="0">
              <a:solidFill>
                <a:srgbClr val="C00000"/>
              </a:solidFill>
              <a:latin typeface="+mj-lt"/>
            </a:endParaRPr>
          </a:p>
        </p:txBody>
      </p:sp>
      <p:sp>
        <p:nvSpPr>
          <p:cNvPr id="7" name="Rectangle 6"/>
          <p:cNvSpPr/>
          <p:nvPr/>
        </p:nvSpPr>
        <p:spPr>
          <a:xfrm>
            <a:off x="833387" y="126609"/>
            <a:ext cx="7080785" cy="707886"/>
          </a:xfrm>
          <a:prstGeom prst="rect">
            <a:avLst/>
          </a:prstGeom>
        </p:spPr>
        <p:txBody>
          <a:bodyPr wrap="none">
            <a:spAutoFit/>
          </a:bodyPr>
          <a:lstStyle/>
          <a:p>
            <a:pPr>
              <a:defRPr/>
            </a:pP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SU(N)  Kondo lattice Model</a:t>
            </a:r>
            <a:endParaRPr lang="en-US" sz="4000" dirty="0">
              <a:cs typeface="Arial" pitchFamily="34" charset="0"/>
            </a:endParaRPr>
          </a:p>
        </p:txBody>
      </p:sp>
      <p:sp>
        <p:nvSpPr>
          <p:cNvPr id="8" name="TextBox 7"/>
          <p:cNvSpPr txBox="1"/>
          <p:nvPr/>
        </p:nvSpPr>
        <p:spPr>
          <a:xfrm>
            <a:off x="120650" y="1747838"/>
            <a:ext cx="1244600" cy="400050"/>
          </a:xfrm>
          <a:prstGeom prst="rect">
            <a:avLst/>
          </a:prstGeom>
          <a:noFill/>
        </p:spPr>
        <p:txBody>
          <a:bodyPr>
            <a:spAutoFit/>
          </a:bodyPr>
          <a:lstStyle/>
          <a:p>
            <a:pPr>
              <a:defRPr/>
            </a:pPr>
            <a:r>
              <a:rPr lang="en-US" dirty="0">
                <a:latin typeface="+mn-lt"/>
              </a:rPr>
              <a:t>For  N=2</a:t>
            </a:r>
          </a:p>
        </p:txBody>
      </p:sp>
      <p:pic>
        <p:nvPicPr>
          <p:cNvPr id="5123" name="Picture 3"/>
          <p:cNvPicPr>
            <a:picLocks noChangeAspect="1" noChangeArrowheads="1"/>
          </p:cNvPicPr>
          <p:nvPr/>
        </p:nvPicPr>
        <p:blipFill>
          <a:blip r:embed="rId5" cstate="print"/>
          <a:srcRect/>
          <a:stretch>
            <a:fillRect/>
          </a:stretch>
        </p:blipFill>
        <p:spPr bwMode="auto">
          <a:xfrm>
            <a:off x="321868" y="3941735"/>
            <a:ext cx="4946243" cy="2999390"/>
          </a:xfrm>
          <a:prstGeom prst="rect">
            <a:avLst/>
          </a:prstGeom>
          <a:noFill/>
          <a:ln w="9525">
            <a:noFill/>
            <a:miter lim="800000"/>
            <a:headEnd/>
            <a:tailEnd/>
          </a:ln>
        </p:spPr>
      </p:pic>
      <p:sp>
        <p:nvSpPr>
          <p:cNvPr id="10" name="Rectangle 9"/>
          <p:cNvSpPr/>
          <p:nvPr/>
        </p:nvSpPr>
        <p:spPr bwMode="auto">
          <a:xfrm>
            <a:off x="2375065" y="3848515"/>
            <a:ext cx="795647" cy="1828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2" name="Rounded Rectangle 11"/>
          <p:cNvSpPr/>
          <p:nvPr/>
        </p:nvSpPr>
        <p:spPr bwMode="auto">
          <a:xfrm>
            <a:off x="2867025" y="1684338"/>
            <a:ext cx="3152775" cy="773112"/>
          </a:xfrm>
          <a:prstGeom prst="roundRect">
            <a:avLst/>
          </a:prstGeom>
          <a:solidFill>
            <a:srgbClr val="F44E52">
              <a:alpha val="1882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3" name="Rounded Rectangle 12"/>
          <p:cNvSpPr/>
          <p:nvPr/>
        </p:nvSpPr>
        <p:spPr bwMode="auto">
          <a:xfrm>
            <a:off x="7685572" y="1747838"/>
            <a:ext cx="457200" cy="731520"/>
          </a:xfrm>
          <a:prstGeom prst="roundRect">
            <a:avLst/>
          </a:prstGeom>
          <a:solidFill>
            <a:srgbClr val="F44E52">
              <a:alpha val="1882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4" name="TextBox 13"/>
          <p:cNvSpPr txBox="1"/>
          <p:nvPr/>
        </p:nvSpPr>
        <p:spPr>
          <a:xfrm>
            <a:off x="1002484" y="3038475"/>
            <a:ext cx="2745161" cy="461665"/>
          </a:xfrm>
          <a:prstGeom prst="rect">
            <a:avLst/>
          </a:prstGeom>
          <a:solidFill>
            <a:srgbClr val="FFCCCC"/>
          </a:solidFill>
          <a:scene3d>
            <a:camera prst="orthographicFront"/>
            <a:lightRig rig="threePt" dir="t"/>
          </a:scene3d>
          <a:sp3d>
            <a:bevelT/>
          </a:sp3d>
        </p:spPr>
        <p:txBody>
          <a:bodyPr wrap="square">
            <a:spAutoFit/>
          </a:bodyPr>
          <a:lstStyle/>
          <a:p>
            <a:pPr>
              <a:defRPr/>
            </a:pPr>
            <a:r>
              <a:rPr lang="en-US" sz="2400" b="1" dirty="0">
                <a:latin typeface="+mj-lt"/>
                <a:cs typeface="Arial" pitchFamily="34" charset="0"/>
              </a:rPr>
              <a:t>V</a:t>
            </a:r>
            <a:r>
              <a:rPr lang="en-US" sz="2400" b="1" baseline="-25000" dirty="0">
                <a:latin typeface="+mj-lt"/>
                <a:cs typeface="Arial" pitchFamily="34" charset="0"/>
              </a:rPr>
              <a:t>ex</a:t>
            </a:r>
            <a:r>
              <a:rPr lang="en-US" sz="2400" b="1" dirty="0">
                <a:latin typeface="+mj-lt"/>
                <a:cs typeface="Arial" pitchFamily="34" charset="0"/>
              </a:rPr>
              <a:t>=</a:t>
            </a:r>
            <a:r>
              <a:rPr lang="en-US" sz="2400" b="1" dirty="0">
                <a:solidFill>
                  <a:srgbClr val="000000"/>
                </a:solidFill>
                <a:latin typeface="+mj-lt"/>
                <a:cs typeface="Arial" pitchFamily="34" charset="0"/>
              </a:rPr>
              <a:t> (</a:t>
            </a:r>
            <a:r>
              <a:rPr lang="en-US" sz="2400" b="1" dirty="0" err="1">
                <a:solidFill>
                  <a:srgbClr val="000000"/>
                </a:solidFill>
                <a:latin typeface="+mj-lt"/>
                <a:cs typeface="Arial" pitchFamily="34" charset="0"/>
              </a:rPr>
              <a:t>U</a:t>
            </a:r>
            <a:r>
              <a:rPr lang="en-US" sz="2400" b="1" baseline="-25000" dirty="0" err="1">
                <a:solidFill>
                  <a:srgbClr val="000000"/>
                </a:solidFill>
                <a:latin typeface="+mj-lt"/>
                <a:cs typeface="Arial" pitchFamily="34" charset="0"/>
              </a:rPr>
              <a:t>eg</a:t>
            </a:r>
            <a:r>
              <a:rPr lang="en-US" sz="2400" b="1" baseline="30000" dirty="0">
                <a:solidFill>
                  <a:srgbClr val="000000"/>
                </a:solidFill>
                <a:latin typeface="+mj-lt"/>
                <a:cs typeface="Arial" pitchFamily="34" charset="0"/>
              </a:rPr>
              <a:t>+ </a:t>
            </a:r>
            <a:r>
              <a:rPr lang="en-US" sz="2400" b="1" dirty="0">
                <a:solidFill>
                  <a:srgbClr val="000000"/>
                </a:solidFill>
                <a:latin typeface="+mj-lt"/>
                <a:cs typeface="Arial" pitchFamily="34" charset="0"/>
              </a:rPr>
              <a:t>- </a:t>
            </a:r>
            <a:r>
              <a:rPr lang="en-US" sz="2400" b="1" dirty="0" err="1">
                <a:solidFill>
                  <a:srgbClr val="000000"/>
                </a:solidFill>
                <a:latin typeface="+mj-lt"/>
                <a:cs typeface="Arial" pitchFamily="34" charset="0"/>
              </a:rPr>
              <a:t>U</a:t>
            </a:r>
            <a:r>
              <a:rPr lang="en-US" sz="2400" b="1" baseline="-25000" dirty="0" err="1">
                <a:solidFill>
                  <a:srgbClr val="000000"/>
                </a:solidFill>
                <a:latin typeface="+mj-lt"/>
                <a:cs typeface="Arial" pitchFamily="34" charset="0"/>
              </a:rPr>
              <a:t>eg</a:t>
            </a:r>
            <a:r>
              <a:rPr lang="en-US" sz="2400" b="1" baseline="30000" dirty="0">
                <a:solidFill>
                  <a:srgbClr val="000000"/>
                </a:solidFill>
                <a:latin typeface="+mj-lt"/>
                <a:cs typeface="Arial" pitchFamily="34" charset="0"/>
              </a:rPr>
              <a:t>- </a:t>
            </a:r>
            <a:r>
              <a:rPr lang="en-US" sz="2400" b="1" dirty="0">
                <a:solidFill>
                  <a:srgbClr val="000000"/>
                </a:solidFill>
                <a:latin typeface="+mj-lt"/>
                <a:cs typeface="Arial" pitchFamily="34" charset="0"/>
              </a:rPr>
              <a:t>)/2</a:t>
            </a:r>
            <a:endParaRPr lang="en-US" sz="2400" b="1" dirty="0">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90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3952" y="126608"/>
            <a:ext cx="8091380" cy="523220"/>
          </a:xfrm>
          <a:prstGeom prst="rect">
            <a:avLst/>
          </a:prstGeom>
        </p:spPr>
        <p:txBody>
          <a:bodyPr>
            <a:spAutoFit/>
          </a:bodyPr>
          <a:lstStyle/>
          <a:p>
            <a:pPr>
              <a:defRPr/>
            </a:pPr>
            <a:r>
              <a:rPr lang="en-US" sz="2800" b="1" dirty="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Anti-Ferromagnetic Kondo lattice Model</a:t>
            </a:r>
            <a:endParaRPr lang="en-US" sz="2800" dirty="0">
              <a:cs typeface="Arial" pitchFamily="34" charset="0"/>
            </a:endParaRPr>
          </a:p>
        </p:txBody>
      </p:sp>
      <p:sp>
        <p:nvSpPr>
          <p:cNvPr id="5" name="TextBox 4"/>
          <p:cNvSpPr txBox="1"/>
          <p:nvPr/>
        </p:nvSpPr>
        <p:spPr>
          <a:xfrm>
            <a:off x="263767" y="870509"/>
            <a:ext cx="4630102" cy="400110"/>
          </a:xfrm>
          <a:prstGeom prst="rect">
            <a:avLst/>
          </a:prstGeom>
          <a:noFill/>
        </p:spPr>
        <p:txBody>
          <a:bodyPr wrap="square" rtlCol="0">
            <a:spAutoFit/>
          </a:bodyPr>
          <a:lstStyle/>
          <a:p>
            <a:r>
              <a:rPr lang="en-US" dirty="0" smtClean="0">
                <a:latin typeface="+mn-lt"/>
              </a:rPr>
              <a:t>      Possible Phase Diagram</a:t>
            </a:r>
          </a:p>
        </p:txBody>
      </p:sp>
      <p:cxnSp>
        <p:nvCxnSpPr>
          <p:cNvPr id="7" name="Straight Arrow Connector 6"/>
          <p:cNvCxnSpPr/>
          <p:nvPr/>
        </p:nvCxnSpPr>
        <p:spPr bwMode="auto">
          <a:xfrm flipV="1">
            <a:off x="2743200" y="2048256"/>
            <a:ext cx="2150669" cy="6663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3796" name="Picture 4"/>
          <p:cNvPicPr>
            <a:picLocks noChangeAspect="1" noChangeArrowheads="1"/>
          </p:cNvPicPr>
          <p:nvPr/>
        </p:nvPicPr>
        <p:blipFill>
          <a:blip r:embed="rId3" cstate="print"/>
          <a:srcRect/>
          <a:stretch>
            <a:fillRect/>
          </a:stretch>
        </p:blipFill>
        <p:spPr bwMode="auto">
          <a:xfrm>
            <a:off x="4893869" y="870509"/>
            <a:ext cx="3570389" cy="2380259"/>
          </a:xfrm>
          <a:prstGeom prst="rect">
            <a:avLst/>
          </a:prstGeom>
          <a:noFill/>
          <a:ln w="9525">
            <a:noFill/>
            <a:miter lim="800000"/>
            <a:headEnd/>
            <a:tailEnd/>
          </a:ln>
        </p:spPr>
      </p:pic>
      <p:sp>
        <p:nvSpPr>
          <p:cNvPr id="9" name="TextBox 8"/>
          <p:cNvSpPr txBox="1"/>
          <p:nvPr/>
        </p:nvSpPr>
        <p:spPr>
          <a:xfrm>
            <a:off x="5201107" y="649828"/>
            <a:ext cx="3794225" cy="400110"/>
          </a:xfrm>
          <a:prstGeom prst="rect">
            <a:avLst/>
          </a:prstGeom>
          <a:noFill/>
        </p:spPr>
        <p:txBody>
          <a:bodyPr wrap="square" rtlCol="0">
            <a:spAutoFit/>
          </a:bodyPr>
          <a:lstStyle/>
          <a:p>
            <a:r>
              <a:rPr lang="en-US" dirty="0" smtClean="0">
                <a:latin typeface="+mn-lt"/>
              </a:rPr>
              <a:t>Shell Structure Kondo Insulator</a:t>
            </a:r>
          </a:p>
        </p:txBody>
      </p:sp>
      <p:sp>
        <p:nvSpPr>
          <p:cNvPr id="18" name="TextBox 17"/>
          <p:cNvSpPr txBox="1"/>
          <p:nvPr/>
        </p:nvSpPr>
        <p:spPr>
          <a:xfrm>
            <a:off x="4538854" y="4117873"/>
            <a:ext cx="3794225" cy="400110"/>
          </a:xfrm>
          <a:prstGeom prst="rect">
            <a:avLst/>
          </a:prstGeom>
          <a:noFill/>
        </p:spPr>
        <p:txBody>
          <a:bodyPr wrap="square" rtlCol="0">
            <a:spAutoFit/>
          </a:bodyPr>
          <a:lstStyle/>
          <a:p>
            <a:r>
              <a:rPr lang="en-US" dirty="0" smtClean="0">
                <a:latin typeface="+mn-lt"/>
              </a:rPr>
              <a:t>Slow center of mass oscillations</a:t>
            </a:r>
          </a:p>
        </p:txBody>
      </p:sp>
      <p:pic>
        <p:nvPicPr>
          <p:cNvPr id="33799" name="Picture 7"/>
          <p:cNvPicPr>
            <a:picLocks noChangeAspect="1" noChangeArrowheads="1"/>
          </p:cNvPicPr>
          <p:nvPr/>
        </p:nvPicPr>
        <p:blipFill>
          <a:blip r:embed="rId4" cstate="print"/>
          <a:srcRect/>
          <a:stretch>
            <a:fillRect/>
          </a:stretch>
        </p:blipFill>
        <p:spPr bwMode="auto">
          <a:xfrm>
            <a:off x="4893869" y="4734775"/>
            <a:ext cx="3352800" cy="1409700"/>
          </a:xfrm>
          <a:prstGeom prst="rect">
            <a:avLst/>
          </a:prstGeom>
          <a:noFill/>
          <a:ln w="9525">
            <a:noFill/>
            <a:miter lim="800000"/>
            <a:headEnd/>
            <a:tailEnd/>
          </a:ln>
        </p:spPr>
      </p:pic>
      <p:grpSp>
        <p:nvGrpSpPr>
          <p:cNvPr id="25" name="Group 24"/>
          <p:cNvGrpSpPr/>
          <p:nvPr/>
        </p:nvGrpSpPr>
        <p:grpSpPr>
          <a:xfrm>
            <a:off x="285245" y="183953"/>
            <a:ext cx="3651843" cy="4550822"/>
            <a:chOff x="273447" y="439214"/>
            <a:chExt cx="3651843" cy="4550822"/>
          </a:xfrm>
        </p:grpSpPr>
        <p:grpSp>
          <p:nvGrpSpPr>
            <p:cNvPr id="24" name="Group 23"/>
            <p:cNvGrpSpPr/>
            <p:nvPr/>
          </p:nvGrpSpPr>
          <p:grpSpPr>
            <a:xfrm>
              <a:off x="381990" y="439214"/>
              <a:ext cx="3543300" cy="4550822"/>
              <a:chOff x="2800350" y="649828"/>
              <a:chExt cx="3543300" cy="4550822"/>
            </a:xfrm>
          </p:grpSpPr>
          <p:pic>
            <p:nvPicPr>
              <p:cNvPr id="122881" name="Picture 1"/>
              <p:cNvPicPr>
                <a:picLocks noChangeAspect="1" noChangeArrowheads="1"/>
              </p:cNvPicPr>
              <p:nvPr/>
            </p:nvPicPr>
            <p:blipFill>
              <a:blip r:embed="rId5" cstate="print"/>
              <a:srcRect/>
              <a:stretch>
                <a:fillRect/>
              </a:stretch>
            </p:blipFill>
            <p:spPr bwMode="auto">
              <a:xfrm>
                <a:off x="2800350" y="1657350"/>
                <a:ext cx="3543300" cy="3543300"/>
              </a:xfrm>
              <a:prstGeom prst="rect">
                <a:avLst/>
              </a:prstGeom>
              <a:noFill/>
              <a:ln w="9525">
                <a:noFill/>
                <a:miter lim="800000"/>
                <a:headEnd/>
                <a:tailEnd/>
              </a:ln>
            </p:spPr>
          </p:pic>
          <p:sp>
            <p:nvSpPr>
              <p:cNvPr id="22" name="TextBox 21"/>
              <p:cNvSpPr txBox="1"/>
              <p:nvPr/>
            </p:nvSpPr>
            <p:spPr>
              <a:xfrm rot="16200000">
                <a:off x="4187878" y="2082630"/>
                <a:ext cx="3265714" cy="400110"/>
              </a:xfrm>
              <a:prstGeom prst="rect">
                <a:avLst/>
              </a:prstGeom>
              <a:noFill/>
            </p:spPr>
            <p:txBody>
              <a:bodyPr wrap="square" rtlCol="0">
                <a:spAutoFit/>
              </a:bodyPr>
              <a:lstStyle/>
              <a:p>
                <a:r>
                  <a:rPr lang="en-US" b="1" dirty="0" smtClean="0">
                    <a:solidFill>
                      <a:srgbClr val="C00000"/>
                    </a:solidFill>
                    <a:latin typeface="+mn-lt"/>
                  </a:rPr>
                  <a:t>Kondo Insulator</a:t>
                </a:r>
              </a:p>
            </p:txBody>
          </p:sp>
        </p:grpSp>
        <p:sp>
          <p:nvSpPr>
            <p:cNvPr id="23" name="TextBox 37"/>
            <p:cNvSpPr txBox="1">
              <a:spLocks noChangeArrowheads="1"/>
            </p:cNvSpPr>
            <p:nvPr/>
          </p:nvSpPr>
          <p:spPr bwMode="auto">
            <a:xfrm rot="16200000">
              <a:off x="-10044" y="2607954"/>
              <a:ext cx="936314" cy="369332"/>
            </a:xfrm>
            <a:prstGeom prst="rect">
              <a:avLst/>
            </a:prstGeom>
            <a:solidFill>
              <a:schemeClr val="bg1"/>
            </a:solidFill>
            <a:ln w="9525">
              <a:noFill/>
              <a:miter lim="800000"/>
              <a:headEnd/>
              <a:tailEnd/>
            </a:ln>
          </p:spPr>
          <p:txBody>
            <a:bodyPr wrap="square">
              <a:spAutoFit/>
            </a:bodyPr>
            <a:lstStyle/>
            <a:p>
              <a:r>
                <a:rPr lang="en-US" sz="1800" b="1" dirty="0" smtClean="0">
                  <a:latin typeface="Times New Roman" pitchFamily="18" charset="0"/>
                  <a:cs typeface="Times New Roman" pitchFamily="18" charset="0"/>
                </a:rPr>
                <a:t>V</a:t>
              </a:r>
              <a:r>
                <a:rPr lang="en-US" sz="1800" b="1" baseline="-25000" dirty="0" smtClean="0">
                  <a:latin typeface="Times New Roman" pitchFamily="18" charset="0"/>
                  <a:cs typeface="Times New Roman" pitchFamily="18" charset="0"/>
                </a:rPr>
                <a:t>ex</a:t>
              </a: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J</a:t>
              </a:r>
              <a:r>
                <a:rPr lang="en-US" sz="1800" b="1" baseline="-25000" dirty="0" err="1" smtClean="0">
                  <a:latin typeface="Times New Roman" pitchFamily="18" charset="0"/>
                  <a:cs typeface="Times New Roman" pitchFamily="18" charset="0"/>
                </a:rPr>
                <a:t>g</a:t>
              </a:r>
              <a:endParaRPr lang="en-US" sz="1800" b="1" baseline="-25000" dirty="0">
                <a:latin typeface="Times New Roman" pitchFamily="18" charset="0"/>
                <a:cs typeface="Times New Roman" pitchFamily="18" charset="0"/>
              </a:endParaRPr>
            </a:p>
          </p:txBody>
        </p:sp>
      </p:grpSp>
      <p:cxnSp>
        <p:nvCxnSpPr>
          <p:cNvPr id="17" name="Straight Arrow Connector 16"/>
          <p:cNvCxnSpPr/>
          <p:nvPr/>
        </p:nvCxnSpPr>
        <p:spPr bwMode="auto">
          <a:xfrm rot="16200000" flipH="1">
            <a:off x="2728656" y="2898402"/>
            <a:ext cx="1534039" cy="15049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9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196" y="123825"/>
            <a:ext cx="8553804" cy="523220"/>
          </a:xfrm>
          <a:prstGeom prst="rect">
            <a:avLst/>
          </a:prstGeom>
        </p:spPr>
        <p:txBody>
          <a:bodyPr>
            <a:spAutoFit/>
          </a:bodyPr>
          <a:lstStyle/>
          <a:p>
            <a:pPr algn="ctr">
              <a:defRPr/>
            </a:pPr>
            <a:r>
              <a:rPr lang="en-US" sz="2800" b="1" dirty="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SU(N) Spin models</a:t>
            </a:r>
            <a:endParaRPr lang="en-US" sz="2800" dirty="0">
              <a:cs typeface="Arial" pitchFamily="34" charset="0"/>
            </a:endParaRPr>
          </a:p>
        </p:txBody>
      </p:sp>
      <p:sp>
        <p:nvSpPr>
          <p:cNvPr id="57" name="TextBox 56"/>
          <p:cNvSpPr txBox="1"/>
          <p:nvPr/>
        </p:nvSpPr>
        <p:spPr>
          <a:xfrm>
            <a:off x="320193" y="777000"/>
            <a:ext cx="7921188" cy="461665"/>
          </a:xfrm>
          <a:prstGeom prst="rect">
            <a:avLst/>
          </a:prstGeom>
          <a:noFill/>
        </p:spPr>
        <p:txBody>
          <a:bodyPr wrap="square" rtlCol="0">
            <a:spAutoFit/>
          </a:bodyPr>
          <a:lstStyle/>
          <a:p>
            <a:r>
              <a:rPr lang="en-US" sz="2400" dirty="0" smtClean="0">
                <a:solidFill>
                  <a:srgbClr val="002060"/>
                </a:solidFill>
                <a:latin typeface="+mn-lt"/>
              </a:rPr>
              <a:t>Mott insulator with one g atom per site and </a:t>
            </a:r>
            <a:r>
              <a:rPr lang="en-US" sz="2400" dirty="0" smtClean="0">
                <a:solidFill>
                  <a:srgbClr val="002060"/>
                </a:solidFill>
                <a:latin typeface="Times New Roman"/>
              </a:rPr>
              <a:t>N=2</a:t>
            </a:r>
            <a:r>
              <a:rPr lang="en-US" sz="2400" dirty="0" smtClean="0">
                <a:solidFill>
                  <a:srgbClr val="002060"/>
                </a:solidFill>
                <a:latin typeface="+mn-lt"/>
              </a:rPr>
              <a:t> </a:t>
            </a:r>
          </a:p>
        </p:txBody>
      </p:sp>
      <p:sp>
        <p:nvSpPr>
          <p:cNvPr id="58" name="TextBox 57"/>
          <p:cNvSpPr txBox="1"/>
          <p:nvPr/>
        </p:nvSpPr>
        <p:spPr bwMode="auto">
          <a:xfrm>
            <a:off x="593825" y="1472540"/>
            <a:ext cx="4686300" cy="461665"/>
          </a:xfrm>
          <a:prstGeom prst="rect">
            <a:avLst/>
          </a:prstGeom>
          <a:noFill/>
        </p:spPr>
        <p:txBody>
          <a:bodyPr>
            <a:spAutoFit/>
          </a:bodyPr>
          <a:lstStyle/>
          <a:p>
            <a:pPr>
              <a:defRPr/>
            </a:pPr>
            <a:r>
              <a:rPr lang="en-US" sz="2400" dirty="0" smtClean="0">
                <a:latin typeface="+mj-lt"/>
              </a:rPr>
              <a:t>AF Ground state: Neel </a:t>
            </a:r>
            <a:r>
              <a:rPr lang="en-US" sz="2400" dirty="0">
                <a:latin typeface="+mj-lt"/>
              </a:rPr>
              <a:t>Order</a:t>
            </a:r>
          </a:p>
        </p:txBody>
      </p:sp>
      <p:sp>
        <p:nvSpPr>
          <p:cNvPr id="59" name="TextBox 58"/>
          <p:cNvSpPr txBox="1"/>
          <p:nvPr/>
        </p:nvSpPr>
        <p:spPr>
          <a:xfrm>
            <a:off x="267701" y="2337144"/>
            <a:ext cx="7921188" cy="461665"/>
          </a:xfrm>
          <a:prstGeom prst="rect">
            <a:avLst/>
          </a:prstGeom>
          <a:noFill/>
        </p:spPr>
        <p:txBody>
          <a:bodyPr wrap="square" rtlCol="0">
            <a:spAutoFit/>
          </a:bodyPr>
          <a:lstStyle/>
          <a:p>
            <a:r>
              <a:rPr lang="en-US" sz="2400" dirty="0" smtClean="0">
                <a:solidFill>
                  <a:srgbClr val="002060"/>
                </a:solidFill>
                <a:latin typeface="+mn-lt"/>
              </a:rPr>
              <a:t>Mott insulator with one g atom per site and </a:t>
            </a:r>
            <a:r>
              <a:rPr lang="en-US" sz="2400" dirty="0" smtClean="0">
                <a:solidFill>
                  <a:srgbClr val="002060"/>
                </a:solidFill>
                <a:latin typeface="Times New Roman"/>
              </a:rPr>
              <a:t>N &gt; 2</a:t>
            </a:r>
            <a:r>
              <a:rPr lang="en-US" sz="2400" dirty="0" smtClean="0">
                <a:solidFill>
                  <a:srgbClr val="002060"/>
                </a:solidFill>
                <a:latin typeface="+mn-lt"/>
              </a:rPr>
              <a:t> </a:t>
            </a:r>
          </a:p>
        </p:txBody>
      </p:sp>
      <p:sp>
        <p:nvSpPr>
          <p:cNvPr id="62" name="Rectangle 11"/>
          <p:cNvSpPr>
            <a:spLocks/>
          </p:cNvSpPr>
          <p:nvPr/>
        </p:nvSpPr>
        <p:spPr bwMode="auto">
          <a:xfrm>
            <a:off x="162208" y="2956956"/>
            <a:ext cx="6457667" cy="738664"/>
          </a:xfrm>
          <a:prstGeom prst="rect">
            <a:avLst/>
          </a:prstGeom>
          <a:noFill/>
          <a:ln w="12700">
            <a:noFill/>
            <a:miter lim="800000"/>
            <a:headEnd type="none" w="med" len="med"/>
            <a:tailEnd type="none" w="med" len="med"/>
          </a:ln>
        </p:spPr>
        <p:txBody>
          <a:bodyPr wrap="square" lIns="0" tIns="0" rIns="0" bIns="0" anchor="ctr">
            <a:spAutoFit/>
          </a:bodyPr>
          <a:lstStyle/>
          <a:p>
            <a:pPr>
              <a:buFont typeface="Arial" pitchFamily="34" charset="0"/>
              <a:buChar char="•"/>
            </a:pPr>
            <a:r>
              <a:rPr lang="en-US" sz="2400" dirty="0" smtClean="0">
                <a:solidFill>
                  <a:schemeClr val="tx1"/>
                </a:solidFill>
                <a:latin typeface="+mj-lt"/>
                <a:ea typeface="Gill Sans" charset="0"/>
                <a:cs typeface="Gill Sans" charset="0"/>
              </a:rPr>
              <a:t> Need N sites to form </a:t>
            </a:r>
            <a:r>
              <a:rPr lang="en-US" sz="2400" dirty="0">
                <a:solidFill>
                  <a:schemeClr val="tx1"/>
                </a:solidFill>
                <a:latin typeface="+mj-lt"/>
                <a:ea typeface="Gill Sans" charset="0"/>
                <a:cs typeface="Gill Sans" charset="0"/>
              </a:rPr>
              <a:t>a </a:t>
            </a:r>
            <a:r>
              <a:rPr lang="en-US" sz="2400" dirty="0" smtClean="0">
                <a:solidFill>
                  <a:schemeClr val="tx1"/>
                </a:solidFill>
                <a:latin typeface="+mj-lt"/>
                <a:ea typeface="Gill Sans" charset="0"/>
                <a:cs typeface="Gill Sans" charset="0"/>
              </a:rPr>
              <a:t>singlet: Like quarks</a:t>
            </a:r>
          </a:p>
          <a:p>
            <a:pPr>
              <a:buFont typeface="Arial" pitchFamily="34" charset="0"/>
              <a:buChar char="•"/>
            </a:pPr>
            <a:r>
              <a:rPr lang="en-US" sz="2400" dirty="0" smtClean="0">
                <a:ea typeface="Lucida Grande" charset="0"/>
                <a:cs typeface="Lucida Grande" charset="0"/>
              </a:rPr>
              <a:t> </a:t>
            </a:r>
            <a:r>
              <a:rPr lang="en-US" sz="2400" dirty="0" smtClean="0">
                <a:latin typeface="+mj-lt"/>
                <a:ea typeface="Lucida Grande" charset="0"/>
                <a:cs typeface="Lucida Grande" charset="0"/>
              </a:rPr>
              <a:t>Extensively degenerate ground state</a:t>
            </a:r>
            <a:endParaRPr lang="en-US" sz="2400" dirty="0">
              <a:solidFill>
                <a:schemeClr val="tx1"/>
              </a:solidFill>
              <a:latin typeface="+mj-lt"/>
              <a:ea typeface="Gill Sans" charset="0"/>
              <a:cs typeface="Gill Sans" charset="0"/>
            </a:endParaRPr>
          </a:p>
        </p:txBody>
      </p:sp>
      <p:sp>
        <p:nvSpPr>
          <p:cNvPr id="123" name="Rectangle 11"/>
          <p:cNvSpPr>
            <a:spLocks/>
          </p:cNvSpPr>
          <p:nvPr/>
        </p:nvSpPr>
        <p:spPr bwMode="auto">
          <a:xfrm>
            <a:off x="162208" y="3695620"/>
            <a:ext cx="7600995" cy="369332"/>
          </a:xfrm>
          <a:prstGeom prst="rect">
            <a:avLst/>
          </a:prstGeom>
          <a:noFill/>
          <a:ln w="12700">
            <a:noFill/>
            <a:miter lim="800000"/>
            <a:headEnd type="none" w="med" len="med"/>
            <a:tailEnd type="none" w="med" len="med"/>
          </a:ln>
        </p:spPr>
        <p:txBody>
          <a:bodyPr wrap="square" lIns="0" tIns="0" rIns="0" bIns="0" anchor="ctr">
            <a:spAutoFit/>
          </a:bodyPr>
          <a:lstStyle/>
          <a:p>
            <a:pPr>
              <a:buFont typeface="Arial" pitchFamily="34" charset="0"/>
              <a:buChar char="•"/>
            </a:pPr>
            <a:r>
              <a:rPr lang="en-US" sz="2400" dirty="0" smtClean="0">
                <a:solidFill>
                  <a:schemeClr val="tx1"/>
                </a:solidFill>
                <a:latin typeface="+mj-lt"/>
                <a:ea typeface="Gill Sans" charset="0"/>
                <a:cs typeface="Gill Sans" charset="0"/>
              </a:rPr>
              <a:t>  Large fluctuations can destroy magnetic ordering </a:t>
            </a:r>
          </a:p>
        </p:txBody>
      </p:sp>
      <p:sp>
        <p:nvSpPr>
          <p:cNvPr id="13" name="TextBox 474"/>
          <p:cNvSpPr txBox="1">
            <a:spLocks noChangeArrowheads="1"/>
          </p:cNvSpPr>
          <p:nvPr/>
        </p:nvSpPr>
        <p:spPr bwMode="auto">
          <a:xfrm>
            <a:off x="425686" y="4278316"/>
            <a:ext cx="3561349" cy="830997"/>
          </a:xfrm>
          <a:prstGeom prst="rect">
            <a:avLst/>
          </a:prstGeom>
          <a:noFill/>
          <a:ln w="9525">
            <a:noFill/>
            <a:miter lim="800000"/>
            <a:headEnd/>
            <a:tailEnd/>
          </a:ln>
        </p:spPr>
        <p:txBody>
          <a:bodyPr wrap="square">
            <a:spAutoFit/>
          </a:bodyPr>
          <a:lstStyle/>
          <a:p>
            <a:pPr>
              <a:defRPr/>
            </a:pPr>
            <a:r>
              <a:rPr lang="en-US" sz="2400" b="1" dirty="0" smtClean="0">
                <a:solidFill>
                  <a:srgbClr val="00B050"/>
                </a:solidFill>
                <a:latin typeface="Times New Roman"/>
              </a:rPr>
              <a:t>N</a:t>
            </a:r>
            <a:r>
              <a:rPr lang="en-US" sz="2400" b="1" dirty="0" smtClean="0">
                <a:solidFill>
                  <a:srgbClr val="00B050"/>
                </a:solidFill>
                <a:latin typeface="Times New Roman"/>
                <a:sym typeface="Mathematica1Mono"/>
              </a:rPr>
              <a:t></a:t>
            </a:r>
            <a:r>
              <a:rPr lang="en-US" sz="2400" b="1" dirty="0" smtClean="0">
                <a:solidFill>
                  <a:srgbClr val="00B050"/>
                </a:solidFill>
                <a:latin typeface="Times New Roman"/>
              </a:rPr>
              <a:t>5</a:t>
            </a:r>
            <a:r>
              <a:rPr lang="en-US" sz="2400" b="1" dirty="0" smtClean="0">
                <a:solidFill>
                  <a:srgbClr val="00B050"/>
                </a:solidFill>
              </a:rPr>
              <a:t> </a:t>
            </a:r>
            <a:r>
              <a:rPr lang="en-US" sz="2400" b="1" dirty="0" err="1" smtClean="0">
                <a:solidFill>
                  <a:srgbClr val="00B050"/>
                </a:solidFill>
                <a:latin typeface="+mj-lt"/>
              </a:rPr>
              <a:t>Chirial</a:t>
            </a:r>
            <a:r>
              <a:rPr lang="en-US" sz="2400" b="1" dirty="0" smtClean="0">
                <a:solidFill>
                  <a:srgbClr val="00B050"/>
                </a:solidFill>
                <a:latin typeface="+mj-lt"/>
              </a:rPr>
              <a:t> spin liquid</a:t>
            </a:r>
          </a:p>
          <a:p>
            <a:pPr>
              <a:defRPr/>
            </a:pPr>
            <a:endParaRPr lang="en-US" sz="2400" dirty="0">
              <a:latin typeface="+mj-lt"/>
            </a:endParaRPr>
          </a:p>
        </p:txBody>
      </p:sp>
      <p:sp>
        <p:nvSpPr>
          <p:cNvPr id="14" name="Rectangle 13"/>
          <p:cNvSpPr/>
          <p:nvPr/>
        </p:nvSpPr>
        <p:spPr>
          <a:xfrm>
            <a:off x="320193" y="4606128"/>
            <a:ext cx="4064273" cy="1569660"/>
          </a:xfrm>
          <a:prstGeom prst="rect">
            <a:avLst/>
          </a:prstGeom>
        </p:spPr>
        <p:txBody>
          <a:bodyPr wrap="square">
            <a:spAutoFit/>
          </a:bodyPr>
          <a:lstStyle/>
          <a:p>
            <a:pPr>
              <a:buFont typeface="Wingdings" pitchFamily="2" charset="2"/>
              <a:buChar char="ü"/>
            </a:pPr>
            <a:r>
              <a:rPr lang="en-US" sz="2400" dirty="0" smtClean="0">
                <a:latin typeface="+mj-lt"/>
                <a:ea typeface="Gill Sans" charset="0"/>
                <a:cs typeface="Gill Sans" charset="0"/>
              </a:rPr>
              <a:t> Breaks </a:t>
            </a:r>
            <a:r>
              <a:rPr lang="en-US" sz="2400" i="1" dirty="0" smtClean="0">
                <a:latin typeface="+mj-lt"/>
                <a:ea typeface="Gill Sans" charset="0"/>
                <a:cs typeface="Gill Sans" charset="0"/>
              </a:rPr>
              <a:t>T</a:t>
            </a:r>
            <a:r>
              <a:rPr lang="en-US" sz="2400" dirty="0" smtClean="0">
                <a:latin typeface="+mj-lt"/>
                <a:ea typeface="Gill Sans" charset="0"/>
                <a:cs typeface="Gill Sans" charset="0"/>
              </a:rPr>
              <a:t> &amp; </a:t>
            </a:r>
            <a:r>
              <a:rPr lang="en-US" sz="2400" i="1" dirty="0" smtClean="0">
                <a:latin typeface="+mj-lt"/>
                <a:ea typeface="Gill Sans" charset="0"/>
                <a:cs typeface="Gill Sans" charset="0"/>
              </a:rPr>
              <a:t>P</a:t>
            </a:r>
          </a:p>
          <a:p>
            <a:pPr>
              <a:buFont typeface="Wingdings" pitchFamily="2" charset="2"/>
              <a:buChar char="ü"/>
            </a:pPr>
            <a:r>
              <a:rPr lang="en-US" sz="2400" i="1" dirty="0" smtClean="0">
                <a:latin typeface="+mj-lt"/>
              </a:rPr>
              <a:t> </a:t>
            </a:r>
            <a:r>
              <a:rPr lang="en-US" sz="2400" dirty="0" smtClean="0">
                <a:solidFill>
                  <a:srgbClr val="000000"/>
                </a:solidFill>
                <a:latin typeface="Times New Roman"/>
                <a:ea typeface="Gill Sans" charset="0"/>
                <a:cs typeface="Gill Sans" charset="0"/>
              </a:rPr>
              <a:t>Spin system counterpart of a fractional  quantum hall liquid</a:t>
            </a:r>
          </a:p>
          <a:p>
            <a:pPr>
              <a:buFont typeface="Wingdings" pitchFamily="2" charset="2"/>
              <a:buChar char="ü"/>
            </a:pPr>
            <a:r>
              <a:rPr lang="en-US" sz="2400" dirty="0" smtClean="0">
                <a:solidFill>
                  <a:srgbClr val="000000"/>
                </a:solidFill>
                <a:latin typeface="Times New Roman"/>
                <a:ea typeface="Gill Sans" charset="0"/>
                <a:cs typeface="Gill Sans" charset="0"/>
              </a:rPr>
              <a:t> </a:t>
            </a:r>
            <a:r>
              <a:rPr lang="en-US" sz="2400" dirty="0" err="1" smtClean="0">
                <a:solidFill>
                  <a:srgbClr val="000000"/>
                </a:solidFill>
                <a:latin typeface="Times New Roman"/>
                <a:ea typeface="Gill Sans" charset="0"/>
                <a:cs typeface="Gill Sans" charset="0"/>
              </a:rPr>
              <a:t>Anyons</a:t>
            </a:r>
            <a:endParaRPr lang="en-US" sz="2400" dirty="0" smtClean="0">
              <a:solidFill>
                <a:srgbClr val="000000"/>
              </a:solidFill>
              <a:latin typeface="Times New Roman"/>
              <a:ea typeface="Gill Sans" charset="0"/>
              <a:cs typeface="Gill Sans" charset="0"/>
            </a:endParaRPr>
          </a:p>
        </p:txBody>
      </p:sp>
      <p:grpSp>
        <p:nvGrpSpPr>
          <p:cNvPr id="15" name="Group 14"/>
          <p:cNvGrpSpPr/>
          <p:nvPr/>
        </p:nvGrpSpPr>
        <p:grpSpPr>
          <a:xfrm>
            <a:off x="6336088" y="4375990"/>
            <a:ext cx="2522525" cy="2160654"/>
            <a:chOff x="4741469" y="3697602"/>
            <a:chExt cx="2522525" cy="2160654"/>
          </a:xfrm>
        </p:grpSpPr>
        <p:sp>
          <p:nvSpPr>
            <p:cNvPr id="16" name="Freeform 15"/>
            <p:cNvSpPr/>
            <p:nvPr/>
          </p:nvSpPr>
          <p:spPr bwMode="auto">
            <a:xfrm flipH="1" flipV="1">
              <a:off x="4741469" y="3697602"/>
              <a:ext cx="2522525" cy="1241146"/>
            </a:xfrm>
            <a:custGeom>
              <a:avLst/>
              <a:gdLst>
                <a:gd name="connsiteX0" fmla="*/ 313334 w 2522525"/>
                <a:gd name="connsiteY0" fmla="*/ 1081431 h 1241146"/>
                <a:gd name="connsiteX1" fmla="*/ 2171395 w 2522525"/>
                <a:gd name="connsiteY1" fmla="*/ 1103376 h 1241146"/>
                <a:gd name="connsiteX2" fmla="*/ 2420112 w 2522525"/>
                <a:gd name="connsiteY2" fmla="*/ 861975 h 1241146"/>
                <a:gd name="connsiteX3" fmla="*/ 1761744 w 2522525"/>
                <a:gd name="connsiteY3" fmla="*/ 693725 h 1241146"/>
                <a:gd name="connsiteX4" fmla="*/ 715670 w 2522525"/>
                <a:gd name="connsiteY4" fmla="*/ 657149 h 1241146"/>
                <a:gd name="connsiteX5" fmla="*/ 679094 w 2522525"/>
                <a:gd name="connsiteY5" fmla="*/ 196292 h 1241146"/>
                <a:gd name="connsiteX6" fmla="*/ 291389 w 2522525"/>
                <a:gd name="connsiteY6" fmla="*/ 145085 h 1241146"/>
                <a:gd name="connsiteX7" fmla="*/ 313334 w 2522525"/>
                <a:gd name="connsiteY7" fmla="*/ 1081431 h 12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25" h="1241146">
                  <a:moveTo>
                    <a:pt x="313334" y="1081431"/>
                  </a:moveTo>
                  <a:cubicBezTo>
                    <a:pt x="626668" y="1241146"/>
                    <a:pt x="1820265" y="1139952"/>
                    <a:pt x="2171395" y="1103376"/>
                  </a:cubicBezTo>
                  <a:cubicBezTo>
                    <a:pt x="2522525" y="1066800"/>
                    <a:pt x="2488387" y="930250"/>
                    <a:pt x="2420112" y="861975"/>
                  </a:cubicBezTo>
                  <a:cubicBezTo>
                    <a:pt x="2351837" y="793700"/>
                    <a:pt x="2045818" y="727863"/>
                    <a:pt x="1761744" y="693725"/>
                  </a:cubicBezTo>
                  <a:cubicBezTo>
                    <a:pt x="1477670" y="659587"/>
                    <a:pt x="896111" y="740054"/>
                    <a:pt x="715670" y="657149"/>
                  </a:cubicBezTo>
                  <a:cubicBezTo>
                    <a:pt x="535229" y="574244"/>
                    <a:pt x="749807" y="281636"/>
                    <a:pt x="679094" y="196292"/>
                  </a:cubicBezTo>
                  <a:cubicBezTo>
                    <a:pt x="608381" y="110948"/>
                    <a:pt x="351130" y="0"/>
                    <a:pt x="291389" y="145085"/>
                  </a:cubicBezTo>
                  <a:cubicBezTo>
                    <a:pt x="231648" y="290170"/>
                    <a:pt x="0" y="921716"/>
                    <a:pt x="313334" y="1081431"/>
                  </a:cubicBezTo>
                  <a:close/>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7" name="Freeform 16"/>
            <p:cNvSpPr/>
            <p:nvPr/>
          </p:nvSpPr>
          <p:spPr bwMode="auto">
            <a:xfrm>
              <a:off x="4881677" y="4258665"/>
              <a:ext cx="1671523" cy="997306"/>
            </a:xfrm>
            <a:custGeom>
              <a:avLst/>
              <a:gdLst>
                <a:gd name="connsiteX0" fmla="*/ 714451 w 1671523"/>
                <a:gd name="connsiteY0" fmla="*/ 905866 h 997306"/>
                <a:gd name="connsiteX1" fmla="*/ 1402080 w 1671523"/>
                <a:gd name="connsiteY1" fmla="*/ 927812 h 997306"/>
                <a:gd name="connsiteX2" fmla="*/ 1614221 w 1671523"/>
                <a:gd name="connsiteY2" fmla="*/ 840029 h 997306"/>
                <a:gd name="connsiteX3" fmla="*/ 1614221 w 1671523"/>
                <a:gd name="connsiteY3" fmla="*/ 445009 h 997306"/>
                <a:gd name="connsiteX4" fmla="*/ 1577645 w 1671523"/>
                <a:gd name="connsiteY4" fmla="*/ 64618 h 997306"/>
                <a:gd name="connsiteX5" fmla="*/ 1050950 w 1671523"/>
                <a:gd name="connsiteY5" fmla="*/ 57303 h 997306"/>
                <a:gd name="connsiteX6" fmla="*/ 158496 w 1671523"/>
                <a:gd name="connsiteY6" fmla="*/ 64618 h 997306"/>
                <a:gd name="connsiteX7" fmla="*/ 99974 w 1671523"/>
                <a:gd name="connsiteY7" fmla="*/ 298705 h 997306"/>
                <a:gd name="connsiteX8" fmla="*/ 699821 w 1671523"/>
                <a:gd name="connsiteY8" fmla="*/ 379172 h 997306"/>
                <a:gd name="connsiteX9" fmla="*/ 714451 w 1671523"/>
                <a:gd name="connsiteY9" fmla="*/ 905866 h 99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1523" h="997306">
                  <a:moveTo>
                    <a:pt x="714451" y="905866"/>
                  </a:moveTo>
                  <a:cubicBezTo>
                    <a:pt x="831494" y="997306"/>
                    <a:pt x="1252118" y="938785"/>
                    <a:pt x="1402080" y="927812"/>
                  </a:cubicBezTo>
                  <a:cubicBezTo>
                    <a:pt x="1552042" y="916839"/>
                    <a:pt x="1578864" y="920496"/>
                    <a:pt x="1614221" y="840029"/>
                  </a:cubicBezTo>
                  <a:cubicBezTo>
                    <a:pt x="1649578" y="759562"/>
                    <a:pt x="1620317" y="574244"/>
                    <a:pt x="1614221" y="445009"/>
                  </a:cubicBezTo>
                  <a:cubicBezTo>
                    <a:pt x="1608125" y="315774"/>
                    <a:pt x="1671523" y="129236"/>
                    <a:pt x="1577645" y="64618"/>
                  </a:cubicBezTo>
                  <a:cubicBezTo>
                    <a:pt x="1483767" y="0"/>
                    <a:pt x="1050950" y="57303"/>
                    <a:pt x="1050950" y="57303"/>
                  </a:cubicBezTo>
                  <a:cubicBezTo>
                    <a:pt x="814425" y="57303"/>
                    <a:pt x="316992" y="24384"/>
                    <a:pt x="158496" y="64618"/>
                  </a:cubicBezTo>
                  <a:cubicBezTo>
                    <a:pt x="0" y="104852"/>
                    <a:pt x="9753" y="246279"/>
                    <a:pt x="99974" y="298705"/>
                  </a:cubicBezTo>
                  <a:cubicBezTo>
                    <a:pt x="190195" y="351131"/>
                    <a:pt x="597408" y="279198"/>
                    <a:pt x="699821" y="379172"/>
                  </a:cubicBezTo>
                  <a:cubicBezTo>
                    <a:pt x="802234" y="479146"/>
                    <a:pt x="597408" y="814426"/>
                    <a:pt x="714451" y="905866"/>
                  </a:cubicBezTo>
                  <a:close/>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8" name="Freeform 17"/>
            <p:cNvSpPr/>
            <p:nvPr/>
          </p:nvSpPr>
          <p:spPr bwMode="auto">
            <a:xfrm>
              <a:off x="4741469" y="4617110"/>
              <a:ext cx="2522525" cy="1241146"/>
            </a:xfrm>
            <a:custGeom>
              <a:avLst/>
              <a:gdLst>
                <a:gd name="connsiteX0" fmla="*/ 313334 w 2522525"/>
                <a:gd name="connsiteY0" fmla="*/ 1081431 h 1241146"/>
                <a:gd name="connsiteX1" fmla="*/ 2171395 w 2522525"/>
                <a:gd name="connsiteY1" fmla="*/ 1103376 h 1241146"/>
                <a:gd name="connsiteX2" fmla="*/ 2420112 w 2522525"/>
                <a:gd name="connsiteY2" fmla="*/ 861975 h 1241146"/>
                <a:gd name="connsiteX3" fmla="*/ 1761744 w 2522525"/>
                <a:gd name="connsiteY3" fmla="*/ 693725 h 1241146"/>
                <a:gd name="connsiteX4" fmla="*/ 715670 w 2522525"/>
                <a:gd name="connsiteY4" fmla="*/ 657149 h 1241146"/>
                <a:gd name="connsiteX5" fmla="*/ 679094 w 2522525"/>
                <a:gd name="connsiteY5" fmla="*/ 196292 h 1241146"/>
                <a:gd name="connsiteX6" fmla="*/ 291389 w 2522525"/>
                <a:gd name="connsiteY6" fmla="*/ 145085 h 1241146"/>
                <a:gd name="connsiteX7" fmla="*/ 313334 w 2522525"/>
                <a:gd name="connsiteY7" fmla="*/ 1081431 h 124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2525" h="1241146">
                  <a:moveTo>
                    <a:pt x="313334" y="1081431"/>
                  </a:moveTo>
                  <a:cubicBezTo>
                    <a:pt x="626668" y="1241146"/>
                    <a:pt x="1820265" y="1139952"/>
                    <a:pt x="2171395" y="1103376"/>
                  </a:cubicBezTo>
                  <a:cubicBezTo>
                    <a:pt x="2522525" y="1066800"/>
                    <a:pt x="2488387" y="930250"/>
                    <a:pt x="2420112" y="861975"/>
                  </a:cubicBezTo>
                  <a:cubicBezTo>
                    <a:pt x="2351837" y="793700"/>
                    <a:pt x="2045818" y="727863"/>
                    <a:pt x="1761744" y="693725"/>
                  </a:cubicBezTo>
                  <a:cubicBezTo>
                    <a:pt x="1477670" y="659587"/>
                    <a:pt x="896111" y="740054"/>
                    <a:pt x="715670" y="657149"/>
                  </a:cubicBezTo>
                  <a:cubicBezTo>
                    <a:pt x="535229" y="574244"/>
                    <a:pt x="749807" y="281636"/>
                    <a:pt x="679094" y="196292"/>
                  </a:cubicBezTo>
                  <a:cubicBezTo>
                    <a:pt x="608381" y="110948"/>
                    <a:pt x="351130" y="0"/>
                    <a:pt x="291389" y="145085"/>
                  </a:cubicBezTo>
                  <a:cubicBezTo>
                    <a:pt x="231648" y="290170"/>
                    <a:pt x="0" y="921716"/>
                    <a:pt x="313334" y="1081431"/>
                  </a:cubicBezTo>
                  <a:close/>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19" name="Group 109"/>
            <p:cNvGrpSpPr/>
            <p:nvPr/>
          </p:nvGrpSpPr>
          <p:grpSpPr>
            <a:xfrm>
              <a:off x="5173317" y="4461416"/>
              <a:ext cx="1644183" cy="532440"/>
              <a:chOff x="5021769" y="3922218"/>
              <a:chExt cx="1783080" cy="594360"/>
            </a:xfrm>
          </p:grpSpPr>
          <p:sp>
            <p:nvSpPr>
              <p:cNvPr id="47" name="Rectangle 46"/>
              <p:cNvSpPr/>
              <p:nvPr/>
            </p:nvSpPr>
            <p:spPr bwMode="auto">
              <a:xfrm>
                <a:off x="502176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8" name="Rectangle 47"/>
              <p:cNvSpPr/>
              <p:nvPr/>
            </p:nvSpPr>
            <p:spPr bwMode="auto">
              <a:xfrm>
                <a:off x="561612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9" name="Rectangle 48"/>
              <p:cNvSpPr/>
              <p:nvPr/>
            </p:nvSpPr>
            <p:spPr bwMode="auto">
              <a:xfrm>
                <a:off x="621048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nvGrpSpPr>
            <p:cNvPr id="20" name="Group 113"/>
            <p:cNvGrpSpPr/>
            <p:nvPr/>
          </p:nvGrpSpPr>
          <p:grpSpPr>
            <a:xfrm>
              <a:off x="5173317" y="4986541"/>
              <a:ext cx="1644183" cy="532440"/>
              <a:chOff x="5021769" y="3922218"/>
              <a:chExt cx="1783080" cy="594360"/>
            </a:xfrm>
          </p:grpSpPr>
          <p:sp>
            <p:nvSpPr>
              <p:cNvPr id="44" name="Rectangle 43"/>
              <p:cNvSpPr/>
              <p:nvPr/>
            </p:nvSpPr>
            <p:spPr bwMode="auto">
              <a:xfrm>
                <a:off x="502176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5" name="Rectangle 44"/>
              <p:cNvSpPr/>
              <p:nvPr/>
            </p:nvSpPr>
            <p:spPr bwMode="auto">
              <a:xfrm>
                <a:off x="561612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6" name="Rectangle 45"/>
              <p:cNvSpPr/>
              <p:nvPr/>
            </p:nvSpPr>
            <p:spPr bwMode="auto">
              <a:xfrm>
                <a:off x="621048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grpSp>
          <p:nvGrpSpPr>
            <p:cNvPr id="21" name="Group 117"/>
            <p:cNvGrpSpPr/>
            <p:nvPr/>
          </p:nvGrpSpPr>
          <p:grpSpPr>
            <a:xfrm>
              <a:off x="5173317" y="3924478"/>
              <a:ext cx="1644183" cy="532440"/>
              <a:chOff x="5021769" y="3922218"/>
              <a:chExt cx="1783080" cy="594360"/>
            </a:xfrm>
          </p:grpSpPr>
          <p:sp>
            <p:nvSpPr>
              <p:cNvPr id="41" name="Rectangle 40"/>
              <p:cNvSpPr/>
              <p:nvPr/>
            </p:nvSpPr>
            <p:spPr bwMode="auto">
              <a:xfrm>
                <a:off x="502176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2" name="Rectangle 41"/>
              <p:cNvSpPr/>
              <p:nvPr/>
            </p:nvSpPr>
            <p:spPr bwMode="auto">
              <a:xfrm>
                <a:off x="561612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3" name="Rectangle 42"/>
              <p:cNvSpPr/>
              <p:nvPr/>
            </p:nvSpPr>
            <p:spPr bwMode="auto">
              <a:xfrm>
                <a:off x="6210489" y="3922218"/>
                <a:ext cx="594360" cy="59436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sp>
          <p:nvSpPr>
            <p:cNvPr id="22" name="Freeform 21"/>
            <p:cNvSpPr/>
            <p:nvPr/>
          </p:nvSpPr>
          <p:spPr bwMode="auto">
            <a:xfrm>
              <a:off x="6575145" y="4864609"/>
              <a:ext cx="535229" cy="307238"/>
            </a:xfrm>
            <a:custGeom>
              <a:avLst/>
              <a:gdLst>
                <a:gd name="connsiteX0" fmla="*/ 462077 w 535229"/>
                <a:gd name="connsiteY0" fmla="*/ 0 h 307238"/>
                <a:gd name="connsiteX1" fmla="*/ 59741 w 535229"/>
                <a:gd name="connsiteY1" fmla="*/ 65836 h 307238"/>
                <a:gd name="connsiteX2" fmla="*/ 103633 w 535229"/>
                <a:gd name="connsiteY2" fmla="*/ 270662 h 307238"/>
                <a:gd name="connsiteX3" fmla="*/ 403556 w 535229"/>
                <a:gd name="connsiteY3" fmla="*/ 285292 h 307238"/>
                <a:gd name="connsiteX4" fmla="*/ 513284 w 535229"/>
                <a:gd name="connsiteY4" fmla="*/ 277977 h 307238"/>
                <a:gd name="connsiteX5" fmla="*/ 535229 w 535229"/>
                <a:gd name="connsiteY5" fmla="*/ 285292 h 307238"/>
                <a:gd name="connsiteX6" fmla="*/ 535229 w 535229"/>
                <a:gd name="connsiteY6" fmla="*/ 285292 h 30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229" h="307238">
                  <a:moveTo>
                    <a:pt x="462077" y="0"/>
                  </a:moveTo>
                  <a:cubicBezTo>
                    <a:pt x="290779" y="10363"/>
                    <a:pt x="119482" y="20726"/>
                    <a:pt x="59741" y="65836"/>
                  </a:cubicBezTo>
                  <a:cubicBezTo>
                    <a:pt x="0" y="110946"/>
                    <a:pt x="46331" y="234086"/>
                    <a:pt x="103633" y="270662"/>
                  </a:cubicBezTo>
                  <a:cubicBezTo>
                    <a:pt x="160935" y="307238"/>
                    <a:pt x="335281" y="284073"/>
                    <a:pt x="403556" y="285292"/>
                  </a:cubicBezTo>
                  <a:cubicBezTo>
                    <a:pt x="471831" y="286511"/>
                    <a:pt x="491339" y="277977"/>
                    <a:pt x="513284" y="277977"/>
                  </a:cubicBezTo>
                  <a:cubicBezTo>
                    <a:pt x="535229" y="277977"/>
                    <a:pt x="535229" y="285292"/>
                    <a:pt x="535229" y="285292"/>
                  </a:cubicBezTo>
                  <a:lnTo>
                    <a:pt x="535229" y="285292"/>
                  </a:lnTo>
                </a:path>
              </a:pathLst>
            </a:cu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23" name="Group 121"/>
            <p:cNvGrpSpPr/>
            <p:nvPr/>
          </p:nvGrpSpPr>
          <p:grpSpPr>
            <a:xfrm>
              <a:off x="5140647" y="3902534"/>
              <a:ext cx="1704312" cy="1676801"/>
              <a:chOff x="1008831" y="4197453"/>
              <a:chExt cx="1704312" cy="1676801"/>
            </a:xfrm>
          </p:grpSpPr>
          <p:sp>
            <p:nvSpPr>
              <p:cNvPr id="24" name="Oval 23"/>
              <p:cNvSpPr/>
              <p:nvPr/>
            </p:nvSpPr>
            <p:spPr bwMode="auto">
              <a:xfrm>
                <a:off x="1008831" y="4222265"/>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25" name="Oval 24"/>
              <p:cNvSpPr/>
              <p:nvPr/>
            </p:nvSpPr>
            <p:spPr bwMode="auto">
              <a:xfrm>
                <a:off x="1031838" y="4710848"/>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26" name="Oval 25"/>
              <p:cNvSpPr/>
              <p:nvPr/>
            </p:nvSpPr>
            <p:spPr bwMode="auto">
              <a:xfrm>
                <a:off x="1028971" y="5242542"/>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27" name="Oval 26"/>
              <p:cNvSpPr/>
              <p:nvPr/>
            </p:nvSpPr>
            <p:spPr bwMode="auto">
              <a:xfrm>
                <a:off x="1028971" y="5751236"/>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28" name="Oval 27"/>
              <p:cNvSpPr/>
              <p:nvPr/>
            </p:nvSpPr>
            <p:spPr bwMode="auto">
              <a:xfrm>
                <a:off x="1560578" y="4197453"/>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29" name="Oval 28"/>
              <p:cNvSpPr/>
              <p:nvPr/>
            </p:nvSpPr>
            <p:spPr bwMode="auto">
              <a:xfrm>
                <a:off x="1543081" y="4711902"/>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0" name="Oval 29"/>
              <p:cNvSpPr/>
              <p:nvPr/>
            </p:nvSpPr>
            <p:spPr bwMode="auto">
              <a:xfrm>
                <a:off x="1560848" y="5239675"/>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1" name="Oval 30"/>
              <p:cNvSpPr/>
              <p:nvPr/>
            </p:nvSpPr>
            <p:spPr bwMode="auto">
              <a:xfrm>
                <a:off x="1560848" y="5748369"/>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2" name="Oval 31"/>
              <p:cNvSpPr/>
              <p:nvPr/>
            </p:nvSpPr>
            <p:spPr bwMode="auto">
              <a:xfrm>
                <a:off x="2107334" y="4198071"/>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3" name="Oval 32"/>
              <p:cNvSpPr/>
              <p:nvPr/>
            </p:nvSpPr>
            <p:spPr bwMode="auto">
              <a:xfrm>
                <a:off x="2087814" y="4716604"/>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4" name="Oval 33"/>
              <p:cNvSpPr/>
              <p:nvPr/>
            </p:nvSpPr>
            <p:spPr bwMode="auto">
              <a:xfrm>
                <a:off x="2102893" y="5233667"/>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5" name="Oval 34"/>
              <p:cNvSpPr/>
              <p:nvPr/>
            </p:nvSpPr>
            <p:spPr bwMode="auto">
              <a:xfrm>
                <a:off x="2112843" y="5756991"/>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6" name="Oval 35"/>
              <p:cNvSpPr/>
              <p:nvPr/>
            </p:nvSpPr>
            <p:spPr bwMode="auto">
              <a:xfrm>
                <a:off x="2616204" y="4202681"/>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7" name="Oval 36"/>
              <p:cNvSpPr/>
              <p:nvPr/>
            </p:nvSpPr>
            <p:spPr bwMode="auto">
              <a:xfrm>
                <a:off x="2592686" y="4742469"/>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8" name="Oval 37"/>
              <p:cNvSpPr/>
              <p:nvPr/>
            </p:nvSpPr>
            <p:spPr bwMode="auto">
              <a:xfrm>
                <a:off x="2621714" y="5252218"/>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40" name="Oval 39"/>
              <p:cNvSpPr/>
              <p:nvPr/>
            </p:nvSpPr>
            <p:spPr bwMode="auto">
              <a:xfrm>
                <a:off x="2621714" y="5782857"/>
                <a:ext cx="91429" cy="91397"/>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grpSp>
      <p:grpSp>
        <p:nvGrpSpPr>
          <p:cNvPr id="50" name="Group 122"/>
          <p:cNvGrpSpPr>
            <a:grpSpLocks/>
          </p:cNvGrpSpPr>
          <p:nvPr/>
        </p:nvGrpSpPr>
        <p:grpSpPr bwMode="auto">
          <a:xfrm>
            <a:off x="6826695" y="779509"/>
            <a:ext cx="1935163" cy="2019300"/>
            <a:chOff x="335064" y="3640430"/>
            <a:chExt cx="1936072" cy="2018069"/>
          </a:xfrm>
        </p:grpSpPr>
        <p:pic>
          <p:nvPicPr>
            <p:cNvPr id="51" name="Picture 5"/>
            <p:cNvPicPr>
              <a:picLocks noChangeAspect="1" noChangeArrowheads="1"/>
            </p:cNvPicPr>
            <p:nvPr/>
          </p:nvPicPr>
          <p:blipFill>
            <a:blip r:embed="rId3" cstate="print"/>
            <a:srcRect/>
            <a:stretch>
              <a:fillRect/>
            </a:stretch>
          </p:blipFill>
          <p:spPr bwMode="auto">
            <a:xfrm>
              <a:off x="335064" y="3640430"/>
              <a:ext cx="1936072" cy="2018069"/>
            </a:xfrm>
            <a:prstGeom prst="rect">
              <a:avLst/>
            </a:prstGeom>
            <a:noFill/>
            <a:ln w="9525">
              <a:noFill/>
              <a:miter lim="800000"/>
              <a:headEnd/>
              <a:tailEnd/>
            </a:ln>
          </p:spPr>
        </p:pic>
        <p:sp>
          <p:nvSpPr>
            <p:cNvPr id="52" name="Oval 51"/>
            <p:cNvSpPr/>
            <p:nvPr/>
          </p:nvSpPr>
          <p:spPr>
            <a:xfrm>
              <a:off x="446944" y="385252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53" name="Oval 52"/>
            <p:cNvSpPr/>
            <p:nvPr/>
          </p:nvSpPr>
          <p:spPr>
            <a:xfrm>
              <a:off x="469954" y="4341337"/>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54" name="Oval 53"/>
            <p:cNvSpPr/>
            <p:nvPr/>
          </p:nvSpPr>
          <p:spPr>
            <a:xfrm>
              <a:off x="467086" y="4873281"/>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55" name="Oval 54"/>
            <p:cNvSpPr/>
            <p:nvPr/>
          </p:nvSpPr>
          <p:spPr>
            <a:xfrm>
              <a:off x="467086" y="5382215"/>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1" name="Oval 60"/>
            <p:cNvSpPr/>
            <p:nvPr/>
          </p:nvSpPr>
          <p:spPr>
            <a:xfrm>
              <a:off x="978888" y="3849655"/>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3" name="Oval 62"/>
            <p:cNvSpPr/>
            <p:nvPr/>
          </p:nvSpPr>
          <p:spPr>
            <a:xfrm>
              <a:off x="1001898" y="4338469"/>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4" name="Oval 63"/>
            <p:cNvSpPr/>
            <p:nvPr/>
          </p:nvSpPr>
          <p:spPr>
            <a:xfrm>
              <a:off x="999030" y="487041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5" name="Oval 64"/>
            <p:cNvSpPr/>
            <p:nvPr/>
          </p:nvSpPr>
          <p:spPr>
            <a:xfrm>
              <a:off x="999030" y="5379347"/>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6" name="Oval 65"/>
            <p:cNvSpPr/>
            <p:nvPr/>
          </p:nvSpPr>
          <p:spPr>
            <a:xfrm>
              <a:off x="1530952" y="3858281"/>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7" name="Oval 66"/>
            <p:cNvSpPr/>
            <p:nvPr/>
          </p:nvSpPr>
          <p:spPr>
            <a:xfrm>
              <a:off x="1553962" y="4347095"/>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8" name="Oval 67"/>
            <p:cNvSpPr/>
            <p:nvPr/>
          </p:nvSpPr>
          <p:spPr>
            <a:xfrm>
              <a:off x="1551094" y="4879039"/>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69" name="Oval 68"/>
            <p:cNvSpPr/>
            <p:nvPr/>
          </p:nvSpPr>
          <p:spPr>
            <a:xfrm>
              <a:off x="1551094" y="538797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70" name="Oval 69"/>
            <p:cNvSpPr/>
            <p:nvPr/>
          </p:nvSpPr>
          <p:spPr>
            <a:xfrm>
              <a:off x="2039886" y="3884159"/>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71" name="Oval 70"/>
            <p:cNvSpPr/>
            <p:nvPr/>
          </p:nvSpPr>
          <p:spPr>
            <a:xfrm>
              <a:off x="2062896" y="4372973"/>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72" name="Oval 71"/>
            <p:cNvSpPr/>
            <p:nvPr/>
          </p:nvSpPr>
          <p:spPr>
            <a:xfrm>
              <a:off x="2060028" y="4904917"/>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73" name="Oval 72"/>
            <p:cNvSpPr/>
            <p:nvPr/>
          </p:nvSpPr>
          <p:spPr>
            <a:xfrm>
              <a:off x="2060028" y="5413851"/>
              <a:ext cx="91440" cy="91440"/>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74" name="Rectangle 73"/>
          <p:cNvSpPr/>
          <p:nvPr/>
        </p:nvSpPr>
        <p:spPr>
          <a:xfrm>
            <a:off x="320192" y="6175788"/>
            <a:ext cx="5759973" cy="400110"/>
          </a:xfrm>
          <a:prstGeom prst="rect">
            <a:avLst/>
          </a:prstGeom>
        </p:spPr>
        <p:txBody>
          <a:bodyPr wrap="square">
            <a:spAutoFit/>
          </a:bodyPr>
          <a:lstStyle/>
          <a:p>
            <a:r>
              <a:rPr lang="en-US" dirty="0" smtClean="0">
                <a:latin typeface="+mj-lt"/>
              </a:rPr>
              <a:t>M. </a:t>
            </a:r>
            <a:r>
              <a:rPr lang="en-US" dirty="0" err="1" smtClean="0">
                <a:latin typeface="+mj-lt"/>
              </a:rPr>
              <a:t>Hemerle</a:t>
            </a:r>
            <a:r>
              <a:rPr lang="en-US" dirty="0" smtClean="0">
                <a:latin typeface="+mj-lt"/>
              </a:rPr>
              <a:t>, V. </a:t>
            </a:r>
            <a:r>
              <a:rPr lang="en-US" dirty="0" err="1" smtClean="0">
                <a:latin typeface="+mj-lt"/>
              </a:rPr>
              <a:t>Gurarie</a:t>
            </a:r>
            <a:r>
              <a:rPr lang="en-US" dirty="0" smtClean="0">
                <a:latin typeface="+mj-lt"/>
              </a:rPr>
              <a:t> and AM Rey, PRL (2009)</a:t>
            </a:r>
            <a:endParaRPr lang="en-U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4678" y="0"/>
            <a:ext cx="4763201" cy="769441"/>
          </a:xfrm>
          <a:prstGeom prst="rect">
            <a:avLst/>
          </a:prstGeom>
        </p:spPr>
        <p:txBody>
          <a:bodyPr>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PHASE II</a:t>
            </a:r>
            <a:endParaRPr lang="en-US" sz="4400" dirty="0">
              <a:cs typeface="Arial" pitchFamily="34" charset="0"/>
            </a:endParaRPr>
          </a:p>
        </p:txBody>
      </p:sp>
      <p:sp>
        <p:nvSpPr>
          <p:cNvPr id="9" name="Rectangle 8"/>
          <p:cNvSpPr/>
          <p:nvPr/>
        </p:nvSpPr>
        <p:spPr>
          <a:xfrm>
            <a:off x="5671701" y="713293"/>
            <a:ext cx="3136569" cy="830997"/>
          </a:xfrm>
          <a:prstGeom prst="rect">
            <a:avLst/>
          </a:prstGeom>
        </p:spPr>
        <p:txBody>
          <a:bodyPr wrap="square">
            <a:spAutoFit/>
          </a:bodyPr>
          <a:lstStyle/>
          <a:p>
            <a:pPr>
              <a:defRPr/>
            </a:pPr>
            <a:r>
              <a:rPr lang="en-US" sz="1600" b="1" dirty="0" smtClean="0">
                <a:solidFill>
                  <a:srgbClr val="008000"/>
                </a:solidFill>
                <a:latin typeface="Times New Roman"/>
              </a:rPr>
              <a:t>Mott </a:t>
            </a:r>
            <a:r>
              <a:rPr lang="en-US" sz="1600" b="1" dirty="0" smtClean="0">
                <a:solidFill>
                  <a:srgbClr val="008000"/>
                </a:solidFill>
                <a:latin typeface="Times New Roman"/>
              </a:rPr>
              <a:t> phases </a:t>
            </a:r>
            <a:r>
              <a:rPr lang="en-US" sz="1600" b="1" dirty="0" smtClean="0">
                <a:solidFill>
                  <a:srgbClr val="008000"/>
                </a:solidFill>
                <a:latin typeface="Times New Roman"/>
              </a:rPr>
              <a:t>in transition metal </a:t>
            </a:r>
            <a:r>
              <a:rPr lang="en-US" sz="1600" b="1" dirty="0" smtClean="0">
                <a:solidFill>
                  <a:srgbClr val="008000"/>
                </a:solidFill>
                <a:latin typeface="Times New Roman"/>
              </a:rPr>
              <a:t>oxides</a:t>
            </a:r>
            <a:endParaRPr lang="en-US" sz="1600" b="1" dirty="0" smtClean="0">
              <a:solidFill>
                <a:srgbClr val="008000"/>
              </a:solidFill>
              <a:latin typeface="+mj-lt"/>
            </a:endParaRPr>
          </a:p>
          <a:p>
            <a:pPr>
              <a:defRPr/>
            </a:pPr>
            <a:r>
              <a:rPr lang="en-US" sz="1600" b="1" dirty="0" smtClean="0">
                <a:solidFill>
                  <a:srgbClr val="008000"/>
                </a:solidFill>
                <a:latin typeface="+mj-lt"/>
              </a:rPr>
              <a:t> Large N?</a:t>
            </a:r>
            <a:endParaRPr lang="en-US" sz="1600" b="1" dirty="0">
              <a:solidFill>
                <a:srgbClr val="008000"/>
              </a:solidFill>
              <a:latin typeface="+mj-lt"/>
            </a:endParaRPr>
          </a:p>
        </p:txBody>
      </p:sp>
      <p:grpSp>
        <p:nvGrpSpPr>
          <p:cNvPr id="10" name="Group 27"/>
          <p:cNvGrpSpPr>
            <a:grpSpLocks/>
          </p:cNvGrpSpPr>
          <p:nvPr/>
        </p:nvGrpSpPr>
        <p:grpSpPr bwMode="auto">
          <a:xfrm>
            <a:off x="2622348" y="710823"/>
            <a:ext cx="2794404" cy="1360488"/>
            <a:chOff x="2162175" y="495300"/>
            <a:chExt cx="3828981" cy="1360267"/>
          </a:xfrm>
        </p:grpSpPr>
        <p:sp>
          <p:nvSpPr>
            <p:cNvPr id="11" name="Oval 4"/>
            <p:cNvSpPr>
              <a:spLocks noChangeArrowheads="1"/>
            </p:cNvSpPr>
            <p:nvPr/>
          </p:nvSpPr>
          <p:spPr bwMode="auto">
            <a:xfrm>
              <a:off x="2162175" y="666847"/>
              <a:ext cx="3462489" cy="1188720"/>
            </a:xfrm>
            <a:prstGeom prst="ellipse">
              <a:avLst/>
            </a:prstGeom>
            <a:solidFill>
              <a:srgbClr val="92D050">
                <a:alpha val="52156"/>
              </a:srgbClr>
            </a:solidFill>
            <a:ln w="9525" algn="ctr">
              <a:noFill/>
              <a:round/>
              <a:headEnd/>
              <a:tailEnd/>
            </a:ln>
          </p:spPr>
          <p:txBody>
            <a:bodyPr>
              <a:spAutoFit/>
            </a:bodyPr>
            <a:lstStyle/>
            <a:p>
              <a:pPr eaLnBrk="0" hangingPunct="0">
                <a:spcBef>
                  <a:spcPct val="50000"/>
                </a:spcBef>
              </a:pPr>
              <a:endParaRPr lang="en-US"/>
            </a:p>
          </p:txBody>
        </p:sp>
        <p:sp>
          <p:nvSpPr>
            <p:cNvPr id="12" name="TextBox 11"/>
            <p:cNvSpPr txBox="1"/>
            <p:nvPr/>
          </p:nvSpPr>
          <p:spPr>
            <a:xfrm>
              <a:off x="2290761" y="1052422"/>
              <a:ext cx="3176530" cy="338499"/>
            </a:xfrm>
            <a:prstGeom prst="rect">
              <a:avLst/>
            </a:prstGeom>
            <a:noFill/>
          </p:spPr>
          <p:txBody>
            <a:bodyPr>
              <a:spAutoFit/>
            </a:bodyPr>
            <a:lstStyle/>
            <a:p>
              <a:pPr algn="ctr">
                <a:defRPr/>
              </a:pPr>
              <a:r>
                <a:rPr lang="en-US" sz="1600" b="1" dirty="0">
                  <a:solidFill>
                    <a:srgbClr val="003300"/>
                  </a:solidFill>
                  <a:latin typeface="+mj-lt"/>
                </a:rPr>
                <a:t>SU(N) </a:t>
              </a:r>
              <a:r>
                <a:rPr lang="en-US" sz="1600" b="1" dirty="0" err="1">
                  <a:solidFill>
                    <a:srgbClr val="003300"/>
                  </a:solidFill>
                  <a:latin typeface="+mj-lt"/>
                </a:rPr>
                <a:t>Kugel</a:t>
              </a:r>
              <a:r>
                <a:rPr lang="en-US" sz="1600" b="1" dirty="0">
                  <a:solidFill>
                    <a:srgbClr val="003300"/>
                  </a:solidFill>
                  <a:latin typeface="+mj-lt"/>
                </a:rPr>
                <a:t>- </a:t>
              </a:r>
              <a:r>
                <a:rPr lang="en-US" sz="1600" b="1" dirty="0" err="1">
                  <a:solidFill>
                    <a:srgbClr val="003300"/>
                  </a:solidFill>
                  <a:latin typeface="+mj-lt"/>
                </a:rPr>
                <a:t>Khomskii</a:t>
              </a:r>
              <a:r>
                <a:rPr lang="en-US" sz="1600" b="1" dirty="0">
                  <a:solidFill>
                    <a:srgbClr val="003300"/>
                  </a:solidFill>
                  <a:latin typeface="+mj-lt"/>
                </a:rPr>
                <a:t> Models</a:t>
              </a:r>
            </a:p>
          </p:txBody>
        </p:sp>
        <p:sp>
          <p:nvSpPr>
            <p:cNvPr id="13" name="Right Arrow 13"/>
            <p:cNvSpPr>
              <a:spLocks noChangeArrowheads="1"/>
            </p:cNvSpPr>
            <p:nvPr/>
          </p:nvSpPr>
          <p:spPr bwMode="auto">
            <a:xfrm rot="-1261290">
              <a:off x="5022720" y="495300"/>
              <a:ext cx="968436" cy="548640"/>
            </a:xfrm>
            <a:prstGeom prst="rightArrow">
              <a:avLst>
                <a:gd name="adj1" fmla="val 50000"/>
                <a:gd name="adj2" fmla="val 49996"/>
              </a:avLst>
            </a:prstGeom>
            <a:solidFill>
              <a:srgbClr val="92D050">
                <a:alpha val="39999"/>
              </a:srgbClr>
            </a:solidFill>
            <a:ln w="9525" algn="ctr">
              <a:noFill/>
              <a:round/>
              <a:headEnd/>
              <a:tailEnd/>
            </a:ln>
          </p:spPr>
          <p:txBody>
            <a:bodyPr>
              <a:spAutoFit/>
            </a:bodyPr>
            <a:lstStyle/>
            <a:p>
              <a:pPr eaLnBrk="0" hangingPunct="0">
                <a:spcBef>
                  <a:spcPct val="50000"/>
                </a:spcBef>
              </a:pPr>
              <a:endParaRPr lang="en-US"/>
            </a:p>
          </p:txBody>
        </p:sp>
      </p:grpSp>
      <p:grpSp>
        <p:nvGrpSpPr>
          <p:cNvPr id="14" name="Group 31"/>
          <p:cNvGrpSpPr>
            <a:grpSpLocks/>
          </p:cNvGrpSpPr>
          <p:nvPr/>
        </p:nvGrpSpPr>
        <p:grpSpPr bwMode="auto">
          <a:xfrm>
            <a:off x="6095737" y="1790511"/>
            <a:ext cx="3017400" cy="1462088"/>
            <a:chOff x="4912149" y="1926900"/>
            <a:chExt cx="3381375" cy="1463040"/>
          </a:xfrm>
        </p:grpSpPr>
        <p:sp>
          <p:nvSpPr>
            <p:cNvPr id="15" name="Oval 6"/>
            <p:cNvSpPr>
              <a:spLocks noChangeArrowheads="1"/>
            </p:cNvSpPr>
            <p:nvPr/>
          </p:nvSpPr>
          <p:spPr bwMode="auto">
            <a:xfrm>
              <a:off x="4912149" y="1926900"/>
              <a:ext cx="3017520" cy="1188720"/>
            </a:xfrm>
            <a:prstGeom prst="ellipse">
              <a:avLst/>
            </a:prstGeom>
            <a:solidFill>
              <a:srgbClr val="0066FF">
                <a:alpha val="70979"/>
              </a:srgbClr>
            </a:solidFill>
            <a:ln w="9525" algn="ctr">
              <a:noFill/>
              <a:round/>
              <a:headEnd/>
              <a:tailEnd/>
            </a:ln>
          </p:spPr>
          <p:txBody>
            <a:bodyPr>
              <a:spAutoFit/>
            </a:bodyPr>
            <a:lstStyle/>
            <a:p>
              <a:pPr eaLnBrk="0" hangingPunct="0">
                <a:spcBef>
                  <a:spcPct val="50000"/>
                </a:spcBef>
              </a:pPr>
              <a:endParaRPr lang="en-US"/>
            </a:p>
          </p:txBody>
        </p:sp>
        <p:sp>
          <p:nvSpPr>
            <p:cNvPr id="16" name="TextBox 15"/>
            <p:cNvSpPr txBox="1"/>
            <p:nvPr/>
          </p:nvSpPr>
          <p:spPr>
            <a:xfrm>
              <a:off x="5131225" y="2355804"/>
              <a:ext cx="3162299" cy="646752"/>
            </a:xfrm>
            <a:prstGeom prst="rect">
              <a:avLst/>
            </a:prstGeom>
            <a:noFill/>
          </p:spPr>
          <p:txBody>
            <a:bodyPr>
              <a:spAutoFit/>
            </a:bodyPr>
            <a:lstStyle/>
            <a:p>
              <a:pPr>
                <a:defRPr/>
              </a:pPr>
              <a:r>
                <a:rPr lang="en-US" sz="1800" b="1" dirty="0" smtClean="0">
                  <a:solidFill>
                    <a:schemeClr val="accent6">
                      <a:lumMod val="50000"/>
                    </a:schemeClr>
                  </a:solidFill>
                  <a:latin typeface="+mj-lt"/>
                </a:rPr>
                <a:t>SU(N)  Kondo </a:t>
              </a:r>
              <a:r>
                <a:rPr lang="en-US" sz="1800" b="1" dirty="0">
                  <a:solidFill>
                    <a:schemeClr val="accent6">
                      <a:lumMod val="50000"/>
                    </a:schemeClr>
                  </a:solidFill>
                  <a:latin typeface="+mj-lt"/>
                </a:rPr>
                <a:t>Lattice </a:t>
              </a:r>
              <a:r>
                <a:rPr lang="en-US" sz="1800" b="1" dirty="0" smtClean="0">
                  <a:solidFill>
                    <a:schemeClr val="accent6">
                      <a:lumMod val="50000"/>
                    </a:schemeClr>
                  </a:solidFill>
                  <a:latin typeface="+mj-lt"/>
                </a:rPr>
                <a:t>   </a:t>
              </a:r>
            </a:p>
            <a:p>
              <a:pPr>
                <a:defRPr/>
              </a:pPr>
              <a:r>
                <a:rPr lang="en-US" sz="1800" b="1" dirty="0" smtClean="0">
                  <a:solidFill>
                    <a:schemeClr val="accent6">
                      <a:lumMod val="50000"/>
                    </a:schemeClr>
                  </a:solidFill>
                  <a:latin typeface="+mj-lt"/>
                </a:rPr>
                <a:t>           Models</a:t>
              </a:r>
              <a:endParaRPr lang="en-US" sz="1800" b="1" dirty="0">
                <a:solidFill>
                  <a:schemeClr val="accent6">
                    <a:lumMod val="50000"/>
                  </a:schemeClr>
                </a:solidFill>
                <a:latin typeface="+mj-lt"/>
              </a:endParaRPr>
            </a:p>
          </p:txBody>
        </p:sp>
        <p:sp>
          <p:nvSpPr>
            <p:cNvPr id="17" name="Right Arrow 15"/>
            <p:cNvSpPr>
              <a:spLocks noChangeArrowheads="1"/>
            </p:cNvSpPr>
            <p:nvPr/>
          </p:nvSpPr>
          <p:spPr bwMode="auto">
            <a:xfrm rot="2548922">
              <a:off x="7017681" y="2841300"/>
              <a:ext cx="836522" cy="548640"/>
            </a:xfrm>
            <a:prstGeom prst="rightArrow">
              <a:avLst>
                <a:gd name="adj1" fmla="val 50000"/>
                <a:gd name="adj2" fmla="val 49998"/>
              </a:avLst>
            </a:prstGeom>
            <a:solidFill>
              <a:srgbClr val="0066FF">
                <a:alpha val="43137"/>
              </a:srgbClr>
            </a:solidFill>
            <a:ln w="9525" algn="ctr">
              <a:noFill/>
              <a:round/>
              <a:headEnd/>
              <a:tailEnd/>
            </a:ln>
          </p:spPr>
          <p:txBody>
            <a:bodyPr>
              <a:spAutoFit/>
            </a:bodyPr>
            <a:lstStyle/>
            <a:p>
              <a:pPr eaLnBrk="0" hangingPunct="0">
                <a:spcBef>
                  <a:spcPct val="50000"/>
                </a:spcBef>
              </a:pPr>
              <a:endParaRPr lang="en-US"/>
            </a:p>
          </p:txBody>
        </p:sp>
      </p:grpSp>
      <p:grpSp>
        <p:nvGrpSpPr>
          <p:cNvPr id="19" name="Group 26"/>
          <p:cNvGrpSpPr>
            <a:grpSpLocks/>
          </p:cNvGrpSpPr>
          <p:nvPr/>
        </p:nvGrpSpPr>
        <p:grpSpPr bwMode="auto">
          <a:xfrm>
            <a:off x="423863" y="1927225"/>
            <a:ext cx="2429065" cy="1462088"/>
            <a:chOff x="423862" y="1926900"/>
            <a:chExt cx="3017520" cy="1463040"/>
          </a:xfrm>
        </p:grpSpPr>
        <p:sp>
          <p:nvSpPr>
            <p:cNvPr id="20" name="Right Arrow 22"/>
            <p:cNvSpPr>
              <a:spLocks noChangeArrowheads="1"/>
            </p:cNvSpPr>
            <p:nvPr/>
          </p:nvSpPr>
          <p:spPr bwMode="auto">
            <a:xfrm rot="2548922">
              <a:off x="2529394" y="2841300"/>
              <a:ext cx="836522" cy="548640"/>
            </a:xfrm>
            <a:prstGeom prst="rightArrow">
              <a:avLst>
                <a:gd name="adj1" fmla="val 50000"/>
                <a:gd name="adj2" fmla="val 49998"/>
              </a:avLst>
            </a:prstGeom>
            <a:solidFill>
              <a:srgbClr val="FF5050">
                <a:alpha val="34901"/>
              </a:srgbClr>
            </a:solidFill>
            <a:ln w="9525" algn="ctr">
              <a:noFill/>
              <a:round/>
              <a:headEnd/>
              <a:tailEnd/>
            </a:ln>
          </p:spPr>
          <p:txBody>
            <a:bodyPr>
              <a:spAutoFit/>
            </a:bodyPr>
            <a:lstStyle/>
            <a:p>
              <a:pPr eaLnBrk="0" hangingPunct="0">
                <a:spcBef>
                  <a:spcPct val="50000"/>
                </a:spcBef>
              </a:pPr>
              <a:endParaRPr lang="en-US"/>
            </a:p>
          </p:txBody>
        </p:sp>
        <p:sp>
          <p:nvSpPr>
            <p:cNvPr id="21" name="Oval 23"/>
            <p:cNvSpPr>
              <a:spLocks noChangeArrowheads="1"/>
            </p:cNvSpPr>
            <p:nvPr/>
          </p:nvSpPr>
          <p:spPr bwMode="auto">
            <a:xfrm>
              <a:off x="423862" y="1926900"/>
              <a:ext cx="3017520" cy="1188720"/>
            </a:xfrm>
            <a:prstGeom prst="ellipse">
              <a:avLst/>
            </a:prstGeom>
            <a:solidFill>
              <a:srgbClr val="FF5050">
                <a:alpha val="76077"/>
              </a:srgbClr>
            </a:solidFill>
            <a:ln w="9525" algn="ctr">
              <a:noFill/>
              <a:round/>
              <a:headEnd/>
              <a:tailEnd/>
            </a:ln>
          </p:spPr>
          <p:txBody>
            <a:bodyPr>
              <a:spAutoFit/>
            </a:bodyPr>
            <a:lstStyle/>
            <a:p>
              <a:pPr eaLnBrk="0" hangingPunct="0">
                <a:spcBef>
                  <a:spcPct val="50000"/>
                </a:spcBef>
              </a:pPr>
              <a:endParaRPr lang="en-US"/>
            </a:p>
          </p:txBody>
        </p:sp>
        <p:sp>
          <p:nvSpPr>
            <p:cNvPr id="22" name="TextBox 21"/>
            <p:cNvSpPr txBox="1"/>
            <p:nvPr/>
          </p:nvSpPr>
          <p:spPr>
            <a:xfrm>
              <a:off x="642914" y="2355804"/>
              <a:ext cx="2628606" cy="369572"/>
            </a:xfrm>
            <a:prstGeom prst="rect">
              <a:avLst/>
            </a:prstGeom>
            <a:noFill/>
          </p:spPr>
          <p:txBody>
            <a:bodyPr wrap="square">
              <a:spAutoFit/>
            </a:bodyPr>
            <a:lstStyle/>
            <a:p>
              <a:pPr>
                <a:defRPr/>
              </a:pPr>
              <a:r>
                <a:rPr lang="en-US" sz="1800" b="1" dirty="0">
                  <a:solidFill>
                    <a:schemeClr val="tx2"/>
                  </a:solidFill>
                  <a:latin typeface="+mj-lt"/>
                </a:rPr>
                <a:t>SU(N) Spin Models</a:t>
              </a:r>
            </a:p>
          </p:txBody>
        </p:sp>
      </p:grpSp>
      <p:sp>
        <p:nvSpPr>
          <p:cNvPr id="23" name="TextBox 22"/>
          <p:cNvSpPr txBox="1"/>
          <p:nvPr/>
        </p:nvSpPr>
        <p:spPr>
          <a:xfrm>
            <a:off x="364923" y="3544738"/>
            <a:ext cx="4514850" cy="892552"/>
          </a:xfrm>
          <a:prstGeom prst="rect">
            <a:avLst/>
          </a:prstGeom>
          <a:noFill/>
        </p:spPr>
        <p:txBody>
          <a:bodyPr>
            <a:spAutoFit/>
          </a:bodyPr>
          <a:lstStyle/>
          <a:p>
            <a:pPr>
              <a:defRPr/>
            </a:pPr>
            <a:r>
              <a:rPr lang="en-US" sz="1600" b="1" dirty="0" smtClean="0">
                <a:solidFill>
                  <a:srgbClr val="C00000"/>
                </a:solidFill>
                <a:latin typeface="+mj-lt"/>
              </a:rPr>
              <a:t>CSL with non-</a:t>
            </a:r>
            <a:r>
              <a:rPr lang="en-US" sz="1600" b="1" dirty="0" err="1" smtClean="0">
                <a:solidFill>
                  <a:srgbClr val="C00000"/>
                </a:solidFill>
                <a:latin typeface="+mj-lt"/>
              </a:rPr>
              <a:t>Abelian</a:t>
            </a:r>
            <a:r>
              <a:rPr lang="en-US" sz="1600" b="1" dirty="0" smtClean="0">
                <a:solidFill>
                  <a:srgbClr val="C00000"/>
                </a:solidFill>
                <a:latin typeface="+mj-lt"/>
              </a:rPr>
              <a:t> statistics?</a:t>
            </a:r>
          </a:p>
          <a:p>
            <a:pPr>
              <a:defRPr/>
            </a:pPr>
            <a:r>
              <a:rPr lang="en-US" sz="1600" b="1" dirty="0" smtClean="0">
                <a:solidFill>
                  <a:srgbClr val="C00000"/>
                </a:solidFill>
                <a:latin typeface="+mj-lt"/>
              </a:rPr>
              <a:t>Detection?</a:t>
            </a:r>
          </a:p>
          <a:p>
            <a:pPr>
              <a:defRPr/>
            </a:pPr>
            <a:endParaRPr lang="en-US" dirty="0">
              <a:solidFill>
                <a:srgbClr val="C00000"/>
              </a:solidFill>
              <a:latin typeface="+mj-lt"/>
            </a:endParaRPr>
          </a:p>
        </p:txBody>
      </p:sp>
      <p:sp>
        <p:nvSpPr>
          <p:cNvPr id="24" name="Oval 23"/>
          <p:cNvSpPr>
            <a:spLocks noChangeArrowheads="1"/>
          </p:cNvSpPr>
          <p:nvPr/>
        </p:nvSpPr>
        <p:spPr bwMode="auto">
          <a:xfrm>
            <a:off x="2743051" y="3990465"/>
            <a:ext cx="2251655" cy="1097280"/>
          </a:xfrm>
          <a:prstGeom prst="ellipse">
            <a:avLst/>
          </a:prstGeom>
          <a:solidFill>
            <a:srgbClr val="9900FF">
              <a:alpha val="74117"/>
            </a:srgbClr>
          </a:solidFill>
          <a:ln w="9525" algn="ctr">
            <a:noFill/>
            <a:round/>
            <a:headEnd/>
            <a:tailEnd/>
          </a:ln>
        </p:spPr>
        <p:txBody>
          <a:bodyPr wrap="square">
            <a:spAutoFit/>
          </a:bodyPr>
          <a:lstStyle/>
          <a:p>
            <a:pPr eaLnBrk="0" hangingPunct="0">
              <a:spcBef>
                <a:spcPct val="50000"/>
              </a:spcBef>
            </a:pPr>
            <a:endParaRPr lang="en-US"/>
          </a:p>
        </p:txBody>
      </p:sp>
      <p:sp>
        <p:nvSpPr>
          <p:cNvPr id="25" name="TextBox 24"/>
          <p:cNvSpPr txBox="1"/>
          <p:nvPr/>
        </p:nvSpPr>
        <p:spPr>
          <a:xfrm>
            <a:off x="2743051" y="4208344"/>
            <a:ext cx="2338387" cy="707886"/>
          </a:xfrm>
          <a:prstGeom prst="rect">
            <a:avLst/>
          </a:prstGeom>
          <a:noFill/>
        </p:spPr>
        <p:txBody>
          <a:bodyPr>
            <a:spAutoFit/>
          </a:bodyPr>
          <a:lstStyle/>
          <a:p>
            <a:pPr>
              <a:defRPr/>
            </a:pPr>
            <a:r>
              <a:rPr lang="en-US" b="1" dirty="0" err="1" smtClean="0">
                <a:solidFill>
                  <a:srgbClr val="600000"/>
                </a:solidFill>
                <a:latin typeface="+mj-lt"/>
              </a:rPr>
              <a:t>Orbitally</a:t>
            </a:r>
            <a:r>
              <a:rPr lang="en-US" b="1" dirty="0" smtClean="0">
                <a:solidFill>
                  <a:srgbClr val="600000"/>
                </a:solidFill>
                <a:latin typeface="+mj-lt"/>
              </a:rPr>
              <a:t> selective Mott transitions</a:t>
            </a:r>
            <a:endParaRPr lang="en-US" b="1" dirty="0">
              <a:solidFill>
                <a:srgbClr val="600000"/>
              </a:solidFill>
              <a:latin typeface="+mj-lt"/>
            </a:endParaRPr>
          </a:p>
        </p:txBody>
      </p:sp>
      <p:sp>
        <p:nvSpPr>
          <p:cNvPr id="26" name="Right Arrow 25"/>
          <p:cNvSpPr>
            <a:spLocks noChangeArrowheads="1"/>
          </p:cNvSpPr>
          <p:nvPr/>
        </p:nvSpPr>
        <p:spPr bwMode="auto">
          <a:xfrm rot="1360138">
            <a:off x="4084562" y="4868375"/>
            <a:ext cx="836613" cy="549275"/>
          </a:xfrm>
          <a:prstGeom prst="rightArrow">
            <a:avLst>
              <a:gd name="adj1" fmla="val 50000"/>
              <a:gd name="adj2" fmla="val 49946"/>
            </a:avLst>
          </a:prstGeom>
          <a:solidFill>
            <a:srgbClr val="9900FF">
              <a:alpha val="41960"/>
            </a:srgbClr>
          </a:solidFill>
          <a:ln w="9525" algn="ctr">
            <a:noFill/>
            <a:round/>
            <a:headEnd/>
            <a:tailEnd/>
          </a:ln>
        </p:spPr>
        <p:txBody>
          <a:bodyPr>
            <a:spAutoFit/>
          </a:bodyPr>
          <a:lstStyle/>
          <a:p>
            <a:pPr eaLnBrk="0" hangingPunct="0">
              <a:spcBef>
                <a:spcPct val="50000"/>
              </a:spcBef>
            </a:pPr>
            <a:endParaRPr lang="en-US"/>
          </a:p>
        </p:txBody>
      </p:sp>
      <p:sp>
        <p:nvSpPr>
          <p:cNvPr id="27" name="Rectangle 26"/>
          <p:cNvSpPr/>
          <p:nvPr/>
        </p:nvSpPr>
        <p:spPr>
          <a:xfrm>
            <a:off x="4025637" y="5557652"/>
            <a:ext cx="4140200" cy="584775"/>
          </a:xfrm>
          <a:prstGeom prst="rect">
            <a:avLst/>
          </a:prstGeom>
        </p:spPr>
        <p:txBody>
          <a:bodyPr>
            <a:spAutoFit/>
          </a:bodyPr>
          <a:lstStyle/>
          <a:p>
            <a:pPr>
              <a:defRPr/>
            </a:pPr>
            <a:r>
              <a:rPr lang="en-US" sz="1600" b="1" dirty="0" smtClean="0">
                <a:solidFill>
                  <a:srgbClr val="660066"/>
                </a:solidFill>
                <a:latin typeface="+mj-lt"/>
              </a:rPr>
              <a:t>Dependence of the critical U/J value with N?</a:t>
            </a:r>
            <a:endParaRPr lang="en-US" sz="1600" b="1" dirty="0">
              <a:solidFill>
                <a:srgbClr val="660066"/>
              </a:solidFill>
              <a:latin typeface="+mj-lt"/>
            </a:endParaRPr>
          </a:p>
          <a:p>
            <a:pPr>
              <a:defRPr/>
            </a:pPr>
            <a:endParaRPr lang="en-US" sz="1600" b="1" dirty="0">
              <a:solidFill>
                <a:srgbClr val="008000"/>
              </a:solidFill>
              <a:latin typeface="+mj-lt"/>
            </a:endParaRPr>
          </a:p>
        </p:txBody>
      </p:sp>
      <p:sp>
        <p:nvSpPr>
          <p:cNvPr id="29" name="TextBox 28"/>
          <p:cNvSpPr txBox="1"/>
          <p:nvPr/>
        </p:nvSpPr>
        <p:spPr>
          <a:xfrm>
            <a:off x="5671701" y="3423514"/>
            <a:ext cx="4514850" cy="1138773"/>
          </a:xfrm>
          <a:prstGeom prst="rect">
            <a:avLst/>
          </a:prstGeom>
          <a:noFill/>
        </p:spPr>
        <p:txBody>
          <a:bodyPr>
            <a:spAutoFit/>
          </a:bodyPr>
          <a:lstStyle/>
          <a:p>
            <a:pPr>
              <a:defRPr/>
            </a:pPr>
            <a:r>
              <a:rPr lang="en-US" sz="1600" b="1" dirty="0" smtClean="0">
                <a:solidFill>
                  <a:schemeClr val="accent2">
                    <a:lumMod val="75000"/>
                  </a:schemeClr>
                </a:solidFill>
                <a:latin typeface="+mj-lt"/>
              </a:rPr>
              <a:t>Strongly interacting limit?</a:t>
            </a:r>
          </a:p>
          <a:p>
            <a:pPr>
              <a:defRPr/>
            </a:pPr>
            <a:r>
              <a:rPr lang="en-US" sz="1600" b="1" dirty="0" smtClean="0">
                <a:solidFill>
                  <a:schemeClr val="accent2">
                    <a:lumMod val="75000"/>
                  </a:schemeClr>
                </a:solidFill>
                <a:latin typeface="+mj-lt"/>
              </a:rPr>
              <a:t>Trap + SU(N):  rich physics?</a:t>
            </a:r>
          </a:p>
          <a:p>
            <a:pPr>
              <a:defRPr/>
            </a:pPr>
            <a:r>
              <a:rPr lang="en-US" sz="1600" b="1" dirty="0" smtClean="0">
                <a:solidFill>
                  <a:schemeClr val="accent2">
                    <a:lumMod val="75000"/>
                  </a:schemeClr>
                </a:solidFill>
                <a:latin typeface="+mj-lt"/>
              </a:rPr>
              <a:t>Non-equilibrium dynamics?</a:t>
            </a:r>
          </a:p>
          <a:p>
            <a:pPr>
              <a:defRPr/>
            </a:pPr>
            <a:endParaRPr lang="en-US" dirty="0">
              <a:solidFill>
                <a:srgbClr val="C00000"/>
              </a:solidFill>
              <a:latin typeface="+mj-lt"/>
            </a:endParaRPr>
          </a:p>
        </p:txBody>
      </p:sp>
      <p:sp>
        <p:nvSpPr>
          <p:cNvPr id="28" name="Rectangle 27"/>
          <p:cNvSpPr/>
          <p:nvPr/>
        </p:nvSpPr>
        <p:spPr>
          <a:xfrm>
            <a:off x="89681" y="621705"/>
            <a:ext cx="8239756" cy="646331"/>
          </a:xfrm>
          <a:prstGeom prst="rect">
            <a:avLst/>
          </a:prstGeom>
          <a:noFill/>
        </p:spPr>
        <p:txBody>
          <a:bodyPr>
            <a:spAutoFit/>
          </a:bodyPr>
          <a:lstStyle/>
          <a:p>
            <a:pPr>
              <a:defRPr/>
            </a:pPr>
            <a:r>
              <a:rPr lang="en-US" sz="3600" b="1" dirty="0">
                <a:ln w="12700">
                  <a:solidFill>
                    <a:schemeClr val="tx1"/>
                  </a:solidFill>
                  <a:prstDash val="solid"/>
                </a:ln>
                <a:solidFill>
                  <a:srgbClr val="C00000"/>
                </a:solidFill>
                <a:effectLst>
                  <a:outerShdw blurRad="41275" dist="20320" dir="1800000" algn="tl" rotWithShape="0">
                    <a:srgbClr val="000000">
                      <a:alpha val="40000"/>
                    </a:srgbClr>
                  </a:outerShdw>
                </a:effectLst>
                <a:latin typeface="+mn-lt"/>
                <a:cs typeface="+mn-cs"/>
              </a:rPr>
              <a:t>Novel Physics</a:t>
            </a:r>
          </a:p>
        </p:txBody>
      </p:sp>
      <p:sp>
        <p:nvSpPr>
          <p:cNvPr id="30" name="TextBox 29"/>
          <p:cNvSpPr txBox="1"/>
          <p:nvPr/>
        </p:nvSpPr>
        <p:spPr>
          <a:xfrm>
            <a:off x="423863" y="5937662"/>
            <a:ext cx="8364585" cy="400110"/>
          </a:xfrm>
          <a:prstGeom prst="rect">
            <a:avLst/>
          </a:prstGeom>
          <a:noFill/>
        </p:spPr>
        <p:txBody>
          <a:bodyPr wrap="square" rtlCol="0">
            <a:spAutoFit/>
          </a:bodyPr>
          <a:lstStyle/>
          <a:p>
            <a:pPr>
              <a:buFont typeface="Arial" pitchFamily="34" charset="0"/>
              <a:buChar char="•"/>
            </a:pPr>
            <a:r>
              <a:rPr lang="en-US" dirty="0" smtClean="0">
                <a:latin typeface="+mn-lt"/>
              </a:rPr>
              <a:t>  Experiment:   Prepare a  quantum degenerate gas </a:t>
            </a:r>
            <a:r>
              <a:rPr lang="en-US" dirty="0" smtClean="0">
                <a:latin typeface="+mn-lt"/>
              </a:rPr>
              <a:t>in </a:t>
            </a:r>
            <a:r>
              <a:rPr lang="en-US" dirty="0" smtClean="0">
                <a:latin typeface="+mn-lt"/>
              </a:rPr>
              <a:t>a 3D lattice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23" grpId="0"/>
      <p:bldP spid="24" grpId="0" animBg="1"/>
      <p:bldP spid="25" grpId="0"/>
      <p:bldP spid="26" grpId="0" animBg="1"/>
      <p:bldP spid="27"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3000"/>
            <a:lum/>
          </a:blip>
          <a:srcRect/>
          <a:stretch>
            <a:fillRect l="-8000" r="-8000"/>
          </a:stretch>
        </a:blipFill>
        <a:effectLst/>
      </p:bgPr>
    </p:bg>
    <p:spTree>
      <p:nvGrpSpPr>
        <p:cNvPr id="1" name=""/>
        <p:cNvGrpSpPr/>
        <p:nvPr/>
      </p:nvGrpSpPr>
      <p:grpSpPr>
        <a:xfrm>
          <a:off x="0" y="0"/>
          <a:ext cx="0" cy="0"/>
          <a:chOff x="0" y="0"/>
          <a:chExt cx="0" cy="0"/>
        </a:xfrm>
      </p:grpSpPr>
      <p:sp>
        <p:nvSpPr>
          <p:cNvPr id="70" name="Rectangle 69"/>
          <p:cNvSpPr/>
          <p:nvPr/>
        </p:nvSpPr>
        <p:spPr>
          <a:xfrm>
            <a:off x="285293" y="131674"/>
            <a:ext cx="8551469" cy="1446550"/>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Polar Molecules Near Quantum Degeneracy</a:t>
            </a:r>
            <a:endParaRPr lang="en-US" sz="4400" dirty="0">
              <a:cs typeface="Arial" pitchFamily="34" charset="0"/>
            </a:endParaRPr>
          </a:p>
        </p:txBody>
      </p:sp>
      <p:sp>
        <p:nvSpPr>
          <p:cNvPr id="6" name="Rectangle 5"/>
          <p:cNvSpPr/>
          <p:nvPr/>
        </p:nvSpPr>
        <p:spPr>
          <a:xfrm>
            <a:off x="592531" y="3075709"/>
            <a:ext cx="8551469" cy="1446550"/>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Experiment: Jin, Ye</a:t>
            </a:r>
          </a:p>
          <a:p>
            <a:pPr algn="ctr">
              <a:defRPr/>
            </a:pPr>
            <a:endParaRPr lang="en-US" sz="4400" dirty="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490001" y="1316730"/>
            <a:ext cx="2932030" cy="201168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9460" name="Text Box 4"/>
          <p:cNvSpPr txBox="1">
            <a:spLocks noChangeArrowheads="1"/>
          </p:cNvSpPr>
          <p:nvPr/>
        </p:nvSpPr>
        <p:spPr bwMode="auto">
          <a:xfrm>
            <a:off x="57943" y="897634"/>
            <a:ext cx="6814686" cy="461665"/>
          </a:xfrm>
          <a:prstGeom prst="rect">
            <a:avLst/>
          </a:prstGeom>
          <a:noFill/>
          <a:ln w="9525" algn="ctr">
            <a:noFill/>
            <a:miter lim="800000"/>
            <a:headEnd/>
            <a:tailEnd/>
          </a:ln>
        </p:spPr>
        <p:txBody>
          <a:bodyPr wrap="none">
            <a:spAutoFit/>
          </a:bodyPr>
          <a:lstStyle/>
          <a:p>
            <a:pPr eaLnBrk="0" hangingPunct="0"/>
            <a:r>
              <a:rPr lang="en-US" sz="2400" dirty="0">
                <a:latin typeface="Comic Sans MS" pitchFamily="66" charset="0"/>
              </a:rPr>
              <a:t>Atoms: interactions are isotropic, short-range</a:t>
            </a:r>
          </a:p>
        </p:txBody>
      </p:sp>
      <p:sp>
        <p:nvSpPr>
          <p:cNvPr id="19462" name="Text Box 6"/>
          <p:cNvSpPr txBox="1">
            <a:spLocks noChangeArrowheads="1"/>
          </p:cNvSpPr>
          <p:nvPr/>
        </p:nvSpPr>
        <p:spPr bwMode="auto">
          <a:xfrm>
            <a:off x="3677733" y="5144831"/>
            <a:ext cx="3445884" cy="1569660"/>
          </a:xfrm>
          <a:prstGeom prst="rect">
            <a:avLst/>
          </a:prstGeom>
          <a:noFill/>
          <a:ln w="9525" algn="ctr">
            <a:noFill/>
            <a:miter lim="800000"/>
            <a:headEnd/>
            <a:tailEnd/>
          </a:ln>
        </p:spPr>
        <p:txBody>
          <a:bodyPr wrap="square">
            <a:spAutoFit/>
          </a:bodyPr>
          <a:lstStyle/>
          <a:p>
            <a:r>
              <a:rPr lang="en-US" sz="2400" dirty="0">
                <a:solidFill>
                  <a:srgbClr val="C00000"/>
                </a:solidFill>
                <a:latin typeface="Comic Sans MS" pitchFamily="66" charset="0"/>
              </a:rPr>
              <a:t>Requires</a:t>
            </a:r>
            <a:r>
              <a:rPr lang="en-US" sz="2400" dirty="0" smtClean="0">
                <a:solidFill>
                  <a:srgbClr val="C00000"/>
                </a:solidFill>
                <a:latin typeface="Comic Sans MS" pitchFamily="66" charset="0"/>
              </a:rPr>
              <a:t>:</a:t>
            </a:r>
            <a:endParaRPr lang="en-US" sz="2400" dirty="0">
              <a:solidFill>
                <a:srgbClr val="C00000"/>
              </a:solidFill>
              <a:latin typeface="Comic Sans MS" pitchFamily="66" charset="0"/>
            </a:endParaRPr>
          </a:p>
          <a:p>
            <a:pPr>
              <a:buFontTx/>
              <a:buChar char="•"/>
            </a:pPr>
            <a:r>
              <a:rPr lang="en-US" sz="2400" dirty="0">
                <a:solidFill>
                  <a:srgbClr val="C00000"/>
                </a:solidFill>
                <a:latin typeface="Comic Sans MS" pitchFamily="66" charset="0"/>
              </a:rPr>
              <a:t> </a:t>
            </a:r>
            <a:r>
              <a:rPr lang="en-US" sz="2400" dirty="0" smtClean="0">
                <a:solidFill>
                  <a:srgbClr val="C00000"/>
                </a:solidFill>
                <a:latin typeface="Comic Sans MS" pitchFamily="66" charset="0"/>
              </a:rPr>
              <a:t>Ultra-cold</a:t>
            </a:r>
          </a:p>
          <a:p>
            <a:pPr>
              <a:buFontTx/>
              <a:buChar char="•"/>
            </a:pPr>
            <a:r>
              <a:rPr lang="en-US" sz="2400" dirty="0" smtClean="0">
                <a:solidFill>
                  <a:srgbClr val="C00000"/>
                </a:solidFill>
              </a:rPr>
              <a:t> High density</a:t>
            </a:r>
            <a:endParaRPr lang="en-US" sz="2400" dirty="0">
              <a:solidFill>
                <a:srgbClr val="C00000"/>
              </a:solidFill>
              <a:latin typeface="Comic Sans MS" pitchFamily="66" charset="0"/>
            </a:endParaRPr>
          </a:p>
          <a:p>
            <a:pPr>
              <a:buFontTx/>
              <a:buChar char="•"/>
            </a:pPr>
            <a:r>
              <a:rPr lang="en-US" sz="2400" dirty="0">
                <a:solidFill>
                  <a:srgbClr val="C00000"/>
                </a:solidFill>
                <a:latin typeface="Comic Sans MS" pitchFamily="66" charset="0"/>
              </a:rPr>
              <a:t> </a:t>
            </a:r>
            <a:r>
              <a:rPr lang="en-US" sz="2400" dirty="0" smtClean="0">
                <a:solidFill>
                  <a:srgbClr val="C00000"/>
                </a:solidFill>
                <a:latin typeface="Comic Sans MS" pitchFamily="66" charset="0"/>
              </a:rPr>
              <a:t>large dipole moments</a:t>
            </a:r>
            <a:endParaRPr lang="en-US" sz="2400" dirty="0">
              <a:solidFill>
                <a:srgbClr val="C00000"/>
              </a:solidFill>
              <a:latin typeface="Comic Sans MS" pitchFamily="66" charset="0"/>
            </a:endParaRPr>
          </a:p>
        </p:txBody>
      </p:sp>
      <p:grpSp>
        <p:nvGrpSpPr>
          <p:cNvPr id="2" name="Group 7"/>
          <p:cNvGrpSpPr>
            <a:grpSpLocks/>
          </p:cNvGrpSpPr>
          <p:nvPr/>
        </p:nvGrpSpPr>
        <p:grpSpPr bwMode="auto">
          <a:xfrm>
            <a:off x="878609" y="2051082"/>
            <a:ext cx="2159000" cy="914400"/>
            <a:chOff x="3632" y="1200"/>
            <a:chExt cx="1360" cy="576"/>
          </a:xfrm>
        </p:grpSpPr>
        <p:sp>
          <p:nvSpPr>
            <p:cNvPr id="20518" name="Oval 8"/>
            <p:cNvSpPr>
              <a:spLocks noChangeArrowheads="1"/>
            </p:cNvSpPr>
            <p:nvPr/>
          </p:nvSpPr>
          <p:spPr bwMode="auto">
            <a:xfrm>
              <a:off x="3689" y="1314"/>
              <a:ext cx="240" cy="240"/>
            </a:xfrm>
            <a:prstGeom prst="ellipse">
              <a:avLst/>
            </a:prstGeom>
            <a:gradFill rotWithShape="1">
              <a:gsLst>
                <a:gs pos="0">
                  <a:srgbClr val="CC3300"/>
                </a:gs>
                <a:gs pos="100000">
                  <a:srgbClr val="5E1800"/>
                </a:gs>
              </a:gsLst>
              <a:path path="shape">
                <a:fillToRect l="50000" t="50000" r="50000" b="50000"/>
              </a:path>
            </a:gradFill>
            <a:ln w="9525">
              <a:solidFill>
                <a:srgbClr val="000000"/>
              </a:solidFill>
              <a:round/>
              <a:headEnd/>
              <a:tailEnd/>
            </a:ln>
          </p:spPr>
          <p:txBody>
            <a:bodyPr wrap="none" anchor="ctr"/>
            <a:lstStyle/>
            <a:p>
              <a:endParaRPr lang="en-US"/>
            </a:p>
          </p:txBody>
        </p:sp>
        <p:sp>
          <p:nvSpPr>
            <p:cNvPr id="20519" name="Freeform 9"/>
            <p:cNvSpPr>
              <a:spLocks/>
            </p:cNvSpPr>
            <p:nvPr/>
          </p:nvSpPr>
          <p:spPr bwMode="auto">
            <a:xfrm rot="835258">
              <a:off x="4304" y="1536"/>
              <a:ext cx="688" cy="240"/>
            </a:xfrm>
            <a:custGeom>
              <a:avLst/>
              <a:gdLst>
                <a:gd name="T0" fmla="*/ 304 w 688"/>
                <a:gd name="T1" fmla="*/ 0 h 240"/>
                <a:gd name="T2" fmla="*/ 64 w 688"/>
                <a:gd name="T3" fmla="*/ 96 h 240"/>
                <a:gd name="T4" fmla="*/ 688 w 688"/>
                <a:gd name="T5" fmla="*/ 240 h 240"/>
                <a:gd name="T6" fmla="*/ 0 60000 65536"/>
                <a:gd name="T7" fmla="*/ 0 60000 65536"/>
                <a:gd name="T8" fmla="*/ 0 60000 65536"/>
                <a:gd name="T9" fmla="*/ 0 w 688"/>
                <a:gd name="T10" fmla="*/ 0 h 240"/>
                <a:gd name="T11" fmla="*/ 688 w 688"/>
                <a:gd name="T12" fmla="*/ 240 h 240"/>
              </a:gdLst>
              <a:ahLst/>
              <a:cxnLst>
                <a:cxn ang="T6">
                  <a:pos x="T0" y="T1"/>
                </a:cxn>
                <a:cxn ang="T7">
                  <a:pos x="T2" y="T3"/>
                </a:cxn>
                <a:cxn ang="T8">
                  <a:pos x="T4" y="T5"/>
                </a:cxn>
              </a:cxnLst>
              <a:rect l="T9" t="T10" r="T11" b="T12"/>
              <a:pathLst>
                <a:path w="688" h="240">
                  <a:moveTo>
                    <a:pt x="304" y="0"/>
                  </a:moveTo>
                  <a:cubicBezTo>
                    <a:pt x="152" y="28"/>
                    <a:pt x="0" y="56"/>
                    <a:pt x="64" y="96"/>
                  </a:cubicBezTo>
                  <a:cubicBezTo>
                    <a:pt x="128" y="136"/>
                    <a:pt x="584" y="216"/>
                    <a:pt x="688" y="240"/>
                  </a:cubicBezTo>
                </a:path>
              </a:pathLst>
            </a:custGeom>
            <a:noFill/>
            <a:ln w="28575">
              <a:solidFill>
                <a:schemeClr val="bg1"/>
              </a:solidFill>
              <a:round/>
              <a:headEnd/>
              <a:tailEnd type="arrow" w="med" len="med"/>
            </a:ln>
          </p:spPr>
          <p:txBody>
            <a:bodyPr/>
            <a:lstStyle/>
            <a:p>
              <a:endParaRPr lang="en-US"/>
            </a:p>
          </p:txBody>
        </p:sp>
        <p:sp>
          <p:nvSpPr>
            <p:cNvPr id="20520" name="Freeform 10"/>
            <p:cNvSpPr>
              <a:spLocks/>
            </p:cNvSpPr>
            <p:nvPr/>
          </p:nvSpPr>
          <p:spPr bwMode="auto">
            <a:xfrm rot="-9876677">
              <a:off x="3632" y="1200"/>
              <a:ext cx="688" cy="240"/>
            </a:xfrm>
            <a:custGeom>
              <a:avLst/>
              <a:gdLst>
                <a:gd name="T0" fmla="*/ 304 w 688"/>
                <a:gd name="T1" fmla="*/ 0 h 240"/>
                <a:gd name="T2" fmla="*/ 64 w 688"/>
                <a:gd name="T3" fmla="*/ 96 h 240"/>
                <a:gd name="T4" fmla="*/ 688 w 688"/>
                <a:gd name="T5" fmla="*/ 240 h 240"/>
                <a:gd name="T6" fmla="*/ 0 60000 65536"/>
                <a:gd name="T7" fmla="*/ 0 60000 65536"/>
                <a:gd name="T8" fmla="*/ 0 60000 65536"/>
                <a:gd name="T9" fmla="*/ 0 w 688"/>
                <a:gd name="T10" fmla="*/ 0 h 240"/>
                <a:gd name="T11" fmla="*/ 688 w 688"/>
                <a:gd name="T12" fmla="*/ 240 h 240"/>
              </a:gdLst>
              <a:ahLst/>
              <a:cxnLst>
                <a:cxn ang="T6">
                  <a:pos x="T0" y="T1"/>
                </a:cxn>
                <a:cxn ang="T7">
                  <a:pos x="T2" y="T3"/>
                </a:cxn>
                <a:cxn ang="T8">
                  <a:pos x="T4" y="T5"/>
                </a:cxn>
              </a:cxnLst>
              <a:rect l="T9" t="T10" r="T11" b="T12"/>
              <a:pathLst>
                <a:path w="688" h="240">
                  <a:moveTo>
                    <a:pt x="304" y="0"/>
                  </a:moveTo>
                  <a:cubicBezTo>
                    <a:pt x="152" y="28"/>
                    <a:pt x="0" y="56"/>
                    <a:pt x="64" y="96"/>
                  </a:cubicBezTo>
                  <a:cubicBezTo>
                    <a:pt x="128" y="136"/>
                    <a:pt x="584" y="216"/>
                    <a:pt x="688" y="240"/>
                  </a:cubicBezTo>
                </a:path>
              </a:pathLst>
            </a:custGeom>
            <a:noFill/>
            <a:ln w="28575">
              <a:solidFill>
                <a:schemeClr val="bg1"/>
              </a:solidFill>
              <a:round/>
              <a:headEnd/>
              <a:tailEnd type="arrow" w="med" len="med"/>
            </a:ln>
          </p:spPr>
          <p:txBody>
            <a:bodyPr/>
            <a:lstStyle/>
            <a:p>
              <a:endParaRPr lang="en-US"/>
            </a:p>
          </p:txBody>
        </p:sp>
        <p:sp>
          <p:nvSpPr>
            <p:cNvPr id="20521" name="Oval 11"/>
            <p:cNvSpPr>
              <a:spLocks noChangeArrowheads="1"/>
            </p:cNvSpPr>
            <p:nvPr/>
          </p:nvSpPr>
          <p:spPr bwMode="auto">
            <a:xfrm>
              <a:off x="4704" y="1410"/>
              <a:ext cx="240" cy="240"/>
            </a:xfrm>
            <a:prstGeom prst="ellipse">
              <a:avLst/>
            </a:prstGeom>
            <a:gradFill rotWithShape="1">
              <a:gsLst>
                <a:gs pos="0">
                  <a:srgbClr val="CC3300"/>
                </a:gs>
                <a:gs pos="100000">
                  <a:srgbClr val="5E1800"/>
                </a:gs>
              </a:gsLst>
              <a:path path="shape">
                <a:fillToRect l="50000" t="50000" r="50000" b="50000"/>
              </a:path>
            </a:gradFill>
            <a:ln w="9525">
              <a:solidFill>
                <a:srgbClr val="000000"/>
              </a:solidFill>
              <a:round/>
              <a:headEnd/>
              <a:tailEnd/>
            </a:ln>
          </p:spPr>
          <p:txBody>
            <a:bodyPr wrap="none" anchor="ctr"/>
            <a:lstStyle/>
            <a:p>
              <a:endParaRPr lang="en-US"/>
            </a:p>
          </p:txBody>
        </p:sp>
      </p:grpSp>
      <p:sp>
        <p:nvSpPr>
          <p:cNvPr id="19489" name="Text Box 33"/>
          <p:cNvSpPr txBox="1">
            <a:spLocks noChangeArrowheads="1"/>
          </p:cNvSpPr>
          <p:nvPr/>
        </p:nvSpPr>
        <p:spPr bwMode="auto">
          <a:xfrm>
            <a:off x="144463" y="3363913"/>
            <a:ext cx="5801588" cy="461665"/>
          </a:xfrm>
          <a:prstGeom prst="rect">
            <a:avLst/>
          </a:prstGeom>
          <a:noFill/>
          <a:ln w="9525" algn="ctr">
            <a:noFill/>
            <a:miter lim="800000"/>
            <a:headEnd/>
            <a:tailEnd/>
          </a:ln>
        </p:spPr>
        <p:txBody>
          <a:bodyPr wrap="none">
            <a:spAutoFit/>
          </a:bodyPr>
          <a:lstStyle/>
          <a:p>
            <a:pPr eaLnBrk="0" hangingPunct="0"/>
            <a:r>
              <a:rPr lang="en-US" sz="2400" dirty="0" smtClean="0">
                <a:latin typeface="Comic Sans MS" pitchFamily="66" charset="0"/>
              </a:rPr>
              <a:t>Polar molecules</a:t>
            </a:r>
            <a:r>
              <a:rPr lang="en-US" sz="2400" dirty="0">
                <a:latin typeface="Comic Sans MS" pitchFamily="66" charset="0"/>
              </a:rPr>
              <a:t>: </a:t>
            </a:r>
            <a:r>
              <a:rPr lang="en-US" sz="2400" u="sng" dirty="0">
                <a:latin typeface="Comic Sans MS" pitchFamily="66" charset="0"/>
              </a:rPr>
              <a:t>anisotropic</a:t>
            </a:r>
            <a:r>
              <a:rPr lang="en-US" sz="2400" dirty="0">
                <a:latin typeface="Comic Sans MS" pitchFamily="66" charset="0"/>
              </a:rPr>
              <a:t>, </a:t>
            </a:r>
            <a:r>
              <a:rPr lang="en-US" sz="2400" u="sng" dirty="0">
                <a:latin typeface="Comic Sans MS" pitchFamily="66" charset="0"/>
              </a:rPr>
              <a:t>long-range</a:t>
            </a:r>
          </a:p>
        </p:txBody>
      </p:sp>
      <p:sp>
        <p:nvSpPr>
          <p:cNvPr id="42" name="Rectangle 41"/>
          <p:cNvSpPr/>
          <p:nvPr/>
        </p:nvSpPr>
        <p:spPr>
          <a:xfrm>
            <a:off x="144463" y="128193"/>
            <a:ext cx="8999537"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Why </a:t>
            </a:r>
            <a:r>
              <a:rPr lang="en-US" sz="44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ultracold</a:t>
            </a: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 polar molecules? </a:t>
            </a:r>
            <a:endParaRPr lang="en-US" sz="4400" dirty="0">
              <a:cs typeface="Arial" pitchFamily="34" charset="0"/>
            </a:endParaRPr>
          </a:p>
        </p:txBody>
      </p:sp>
      <p:grpSp>
        <p:nvGrpSpPr>
          <p:cNvPr id="67" name="Group 66"/>
          <p:cNvGrpSpPr/>
          <p:nvPr/>
        </p:nvGrpSpPr>
        <p:grpSpPr>
          <a:xfrm>
            <a:off x="3847293" y="4100777"/>
            <a:ext cx="4584087" cy="1054100"/>
            <a:chOff x="3987390" y="5271422"/>
            <a:chExt cx="4584087" cy="1054100"/>
          </a:xfrm>
        </p:grpSpPr>
        <p:sp>
          <p:nvSpPr>
            <p:cNvPr id="47" name="Text Box 35"/>
            <p:cNvSpPr txBox="1">
              <a:spLocks noChangeArrowheads="1"/>
            </p:cNvSpPr>
            <p:nvPr/>
          </p:nvSpPr>
          <p:spPr bwMode="auto">
            <a:xfrm>
              <a:off x="6230215" y="5353462"/>
              <a:ext cx="2341262" cy="519113"/>
            </a:xfrm>
            <a:prstGeom prst="rect">
              <a:avLst/>
            </a:prstGeom>
            <a:noFill/>
            <a:ln w="9525" algn="ctr">
              <a:noFill/>
              <a:miter lim="800000"/>
              <a:headEnd/>
              <a:tailEnd/>
            </a:ln>
            <a:effectLst/>
          </p:spPr>
          <p:txBody>
            <a:bodyPr wrap="none">
              <a:spAutoFit/>
            </a:bodyPr>
            <a:lstStyle/>
            <a:p>
              <a:r>
                <a:rPr lang="en-US" sz="2800" dirty="0">
                  <a:latin typeface="Comic Sans MS" pitchFamily="66" charset="0"/>
                </a:rPr>
                <a:t> ~  </a:t>
              </a:r>
              <a:r>
                <a:rPr lang="en-US" sz="2800" dirty="0" err="1">
                  <a:latin typeface="Comic Sans MS" pitchFamily="66" charset="0"/>
                </a:rPr>
                <a:t>k</a:t>
              </a:r>
              <a:r>
                <a:rPr lang="en-US" sz="2800" baseline="-25000" dirty="0" err="1">
                  <a:latin typeface="Comic Sans MS" pitchFamily="66" charset="0"/>
                </a:rPr>
                <a:t>B</a:t>
              </a:r>
              <a:r>
                <a:rPr lang="en-US" sz="2800" dirty="0" err="1">
                  <a:latin typeface="Comic Sans MS" pitchFamily="66" charset="0"/>
                </a:rPr>
                <a:t>T</a:t>
              </a:r>
              <a:endParaRPr lang="en-US" sz="2800" dirty="0">
                <a:latin typeface="Comic Sans MS" pitchFamily="66" charset="0"/>
              </a:endParaRPr>
            </a:p>
          </p:txBody>
        </p:sp>
        <p:grpSp>
          <p:nvGrpSpPr>
            <p:cNvPr id="48" name="Group 36"/>
            <p:cNvGrpSpPr>
              <a:grpSpLocks/>
            </p:cNvGrpSpPr>
            <p:nvPr/>
          </p:nvGrpSpPr>
          <p:grpSpPr bwMode="auto">
            <a:xfrm>
              <a:off x="3987390" y="5271422"/>
              <a:ext cx="2352682" cy="1054100"/>
              <a:chOff x="2766" y="2944"/>
              <a:chExt cx="824" cy="664"/>
            </a:xfrm>
          </p:grpSpPr>
          <p:sp>
            <p:nvSpPr>
              <p:cNvPr id="49" name="Text Box 37"/>
              <p:cNvSpPr txBox="1">
                <a:spLocks noChangeArrowheads="1"/>
              </p:cNvSpPr>
              <p:nvPr/>
            </p:nvSpPr>
            <p:spPr bwMode="auto">
              <a:xfrm>
                <a:off x="2766" y="2944"/>
                <a:ext cx="824" cy="291"/>
              </a:xfrm>
              <a:prstGeom prst="rect">
                <a:avLst/>
              </a:prstGeom>
              <a:noFill/>
              <a:ln w="9525" algn="ctr">
                <a:noFill/>
                <a:miter lim="800000"/>
                <a:headEnd/>
                <a:tailEnd/>
              </a:ln>
              <a:effectLst/>
            </p:spPr>
            <p:txBody>
              <a:bodyPr wrap="none">
                <a:spAutoFit/>
              </a:bodyPr>
              <a:lstStyle/>
              <a:p>
                <a:r>
                  <a:rPr lang="en-US" sz="2400" dirty="0" smtClean="0">
                    <a:latin typeface="Comic Sans MS" pitchFamily="66" charset="0"/>
                  </a:rPr>
                  <a:t>d</a:t>
                </a:r>
                <a:r>
                  <a:rPr lang="en-US" sz="2400" baseline="30000" dirty="0" smtClean="0">
                    <a:latin typeface="Comic Sans MS" pitchFamily="66" charset="0"/>
                  </a:rPr>
                  <a:t>2  </a:t>
                </a:r>
                <a:r>
                  <a:rPr lang="en-US" sz="2400" dirty="0" smtClean="0"/>
                  <a:t>(1</a:t>
                </a:r>
                <a:r>
                  <a:rPr lang="en-US" sz="2400" dirty="0" smtClean="0">
                    <a:latin typeface="Comic Sans MS" pitchFamily="66" charset="0"/>
                  </a:rPr>
                  <a:t> </a:t>
                </a:r>
                <a:r>
                  <a:rPr lang="en-US" sz="2400" dirty="0" smtClean="0"/>
                  <a:t>-3 cos</a:t>
                </a:r>
                <a:r>
                  <a:rPr lang="en-US" sz="2400" baseline="30000" dirty="0" smtClean="0"/>
                  <a:t>2</a:t>
                </a:r>
                <a:r>
                  <a:rPr lang="en-US" sz="2400" dirty="0" smtClean="0"/>
                  <a:t> </a:t>
                </a:r>
                <a:r>
                  <a:rPr lang="en-US" sz="2400" dirty="0" smtClean="0">
                    <a:latin typeface="Symbol" pitchFamily="18" charset="2"/>
                  </a:rPr>
                  <a:t>q)</a:t>
                </a:r>
                <a:endParaRPr lang="en-US" sz="2400" dirty="0">
                  <a:latin typeface="Symbol" pitchFamily="18" charset="2"/>
                </a:endParaRPr>
              </a:p>
            </p:txBody>
          </p:sp>
          <p:sp>
            <p:nvSpPr>
              <p:cNvPr id="52" name="Line 40"/>
              <p:cNvSpPr>
                <a:spLocks noChangeShapeType="1"/>
              </p:cNvSpPr>
              <p:nvPr/>
            </p:nvSpPr>
            <p:spPr bwMode="auto">
              <a:xfrm flipV="1">
                <a:off x="2813" y="3244"/>
                <a:ext cx="707" cy="0"/>
              </a:xfrm>
              <a:prstGeom prst="line">
                <a:avLst/>
              </a:prstGeom>
              <a:noFill/>
              <a:ln w="28575">
                <a:solidFill>
                  <a:schemeClr val="tx1"/>
                </a:solidFill>
                <a:round/>
                <a:headEnd/>
                <a:tailEnd/>
              </a:ln>
              <a:effectLst/>
            </p:spPr>
            <p:txBody>
              <a:bodyPr/>
              <a:lstStyle/>
              <a:p>
                <a:endParaRPr lang="en-US"/>
              </a:p>
            </p:txBody>
          </p:sp>
          <p:sp>
            <p:nvSpPr>
              <p:cNvPr id="53" name="Text Box 41"/>
              <p:cNvSpPr txBox="1">
                <a:spLocks noChangeArrowheads="1"/>
              </p:cNvSpPr>
              <p:nvPr/>
            </p:nvSpPr>
            <p:spPr bwMode="auto">
              <a:xfrm>
                <a:off x="3218" y="3281"/>
                <a:ext cx="350" cy="327"/>
              </a:xfrm>
              <a:prstGeom prst="rect">
                <a:avLst/>
              </a:prstGeom>
              <a:noFill/>
              <a:ln w="9525" algn="ctr">
                <a:noFill/>
                <a:miter lim="800000"/>
                <a:headEnd/>
                <a:tailEnd/>
              </a:ln>
              <a:effectLst/>
            </p:spPr>
            <p:txBody>
              <a:bodyPr wrap="none">
                <a:spAutoFit/>
              </a:bodyPr>
              <a:lstStyle/>
              <a:p>
                <a:r>
                  <a:rPr lang="en-US" sz="2800" dirty="0">
                    <a:latin typeface="Comic Sans MS" pitchFamily="66" charset="0"/>
                  </a:rPr>
                  <a:t>R</a:t>
                </a:r>
                <a:r>
                  <a:rPr lang="en-US" sz="2800" baseline="30000" dirty="0">
                    <a:latin typeface="Comic Sans MS" pitchFamily="66" charset="0"/>
                  </a:rPr>
                  <a:t>3</a:t>
                </a:r>
              </a:p>
            </p:txBody>
          </p:sp>
        </p:grpSp>
      </p:grpSp>
      <p:grpSp>
        <p:nvGrpSpPr>
          <p:cNvPr id="56" name="Group 55"/>
          <p:cNvGrpSpPr/>
          <p:nvPr/>
        </p:nvGrpSpPr>
        <p:grpSpPr>
          <a:xfrm>
            <a:off x="355816" y="4026502"/>
            <a:ext cx="3200400" cy="2194560"/>
            <a:chOff x="355816" y="4026502"/>
            <a:chExt cx="3200400" cy="2194560"/>
          </a:xfrm>
        </p:grpSpPr>
        <p:sp>
          <p:nvSpPr>
            <p:cNvPr id="43" name="Rectangle 42"/>
            <p:cNvSpPr/>
            <p:nvPr/>
          </p:nvSpPr>
          <p:spPr bwMode="auto">
            <a:xfrm>
              <a:off x="355816" y="4026502"/>
              <a:ext cx="3200400" cy="219456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4" name="Group 13"/>
            <p:cNvGrpSpPr>
              <a:grpSpLocks/>
            </p:cNvGrpSpPr>
            <p:nvPr/>
          </p:nvGrpSpPr>
          <p:grpSpPr bwMode="auto">
            <a:xfrm>
              <a:off x="753912" y="4129352"/>
              <a:ext cx="406400" cy="1976437"/>
              <a:chOff x="1931" y="1550"/>
              <a:chExt cx="256" cy="1245"/>
            </a:xfrm>
          </p:grpSpPr>
          <p:sp>
            <p:nvSpPr>
              <p:cNvPr id="20514" name="Line 14"/>
              <p:cNvSpPr>
                <a:spLocks noChangeShapeType="1"/>
              </p:cNvSpPr>
              <p:nvPr/>
            </p:nvSpPr>
            <p:spPr bwMode="auto">
              <a:xfrm flipH="1" flipV="1">
                <a:off x="2060" y="1864"/>
                <a:ext cx="0" cy="931"/>
              </a:xfrm>
              <a:prstGeom prst="line">
                <a:avLst/>
              </a:prstGeom>
              <a:noFill/>
              <a:ln w="19050">
                <a:solidFill>
                  <a:srgbClr val="FFFF00"/>
                </a:solidFill>
                <a:round/>
                <a:headEnd/>
                <a:tailEnd type="triangle" w="med" len="med"/>
              </a:ln>
            </p:spPr>
            <p:txBody>
              <a:bodyPr/>
              <a:lstStyle/>
              <a:p>
                <a:endParaRPr lang="en-US"/>
              </a:p>
            </p:txBody>
          </p:sp>
          <p:grpSp>
            <p:nvGrpSpPr>
              <p:cNvPr id="5" name="Group 15"/>
              <p:cNvGrpSpPr>
                <a:grpSpLocks/>
              </p:cNvGrpSpPr>
              <p:nvPr/>
            </p:nvGrpSpPr>
            <p:grpSpPr bwMode="auto">
              <a:xfrm>
                <a:off x="1931" y="1550"/>
                <a:ext cx="256" cy="327"/>
                <a:chOff x="2392" y="1478"/>
                <a:chExt cx="256" cy="327"/>
              </a:xfrm>
            </p:grpSpPr>
            <p:sp>
              <p:nvSpPr>
                <p:cNvPr id="20516" name="Text Box 16"/>
                <p:cNvSpPr txBox="1">
                  <a:spLocks noChangeArrowheads="1"/>
                </p:cNvSpPr>
                <p:nvPr/>
              </p:nvSpPr>
              <p:spPr bwMode="auto">
                <a:xfrm>
                  <a:off x="2392" y="1478"/>
                  <a:ext cx="256" cy="327"/>
                </a:xfrm>
                <a:prstGeom prst="rect">
                  <a:avLst/>
                </a:prstGeom>
                <a:noFill/>
                <a:ln w="9525" algn="ctr">
                  <a:noFill/>
                  <a:miter lim="800000"/>
                  <a:headEnd/>
                  <a:tailEnd/>
                </a:ln>
              </p:spPr>
              <p:txBody>
                <a:bodyPr wrap="none">
                  <a:spAutoFit/>
                </a:bodyPr>
                <a:lstStyle/>
                <a:p>
                  <a:pPr algn="ctr" eaLnBrk="0" hangingPunct="0"/>
                  <a:r>
                    <a:rPr lang="en-US" sz="2800">
                      <a:solidFill>
                        <a:srgbClr val="FFFF00"/>
                      </a:solidFill>
                      <a:latin typeface="Comic Sans MS" pitchFamily="66" charset="0"/>
                    </a:rPr>
                    <a:t>E</a:t>
                  </a:r>
                </a:p>
              </p:txBody>
            </p:sp>
            <p:sp>
              <p:nvSpPr>
                <p:cNvPr id="20517" name="Line 17"/>
                <p:cNvSpPr>
                  <a:spLocks noChangeShapeType="1"/>
                </p:cNvSpPr>
                <p:nvPr/>
              </p:nvSpPr>
              <p:spPr bwMode="auto">
                <a:xfrm>
                  <a:off x="2456" y="1504"/>
                  <a:ext cx="128" cy="0"/>
                </a:xfrm>
                <a:prstGeom prst="line">
                  <a:avLst/>
                </a:prstGeom>
                <a:noFill/>
                <a:ln w="12700">
                  <a:solidFill>
                    <a:srgbClr val="FFFF00"/>
                  </a:solidFill>
                  <a:round/>
                  <a:headEnd/>
                  <a:tailEnd type="arrow" w="med" len="med"/>
                </a:ln>
              </p:spPr>
              <p:txBody>
                <a:bodyPr/>
                <a:lstStyle/>
                <a:p>
                  <a:endParaRPr lang="en-US"/>
                </a:p>
              </p:txBody>
            </p:sp>
          </p:grpSp>
        </p:grpSp>
        <p:grpSp>
          <p:nvGrpSpPr>
            <p:cNvPr id="7" name="Group 19"/>
            <p:cNvGrpSpPr>
              <a:grpSpLocks/>
            </p:cNvGrpSpPr>
            <p:nvPr/>
          </p:nvGrpSpPr>
          <p:grpSpPr bwMode="auto">
            <a:xfrm rot="19952728">
              <a:off x="2401672" y="4328177"/>
              <a:ext cx="969963" cy="1085850"/>
              <a:chOff x="0" y="2403"/>
              <a:chExt cx="611" cy="684"/>
            </a:xfrm>
          </p:grpSpPr>
          <p:grpSp>
            <p:nvGrpSpPr>
              <p:cNvPr id="8" name="Group 20"/>
              <p:cNvGrpSpPr>
                <a:grpSpLocks/>
              </p:cNvGrpSpPr>
              <p:nvPr/>
            </p:nvGrpSpPr>
            <p:grpSpPr bwMode="auto">
              <a:xfrm rot="4447191" flipV="1">
                <a:off x="15" y="2388"/>
                <a:ext cx="582" cy="611"/>
                <a:chOff x="1296" y="720"/>
                <a:chExt cx="960" cy="960"/>
              </a:xfrm>
            </p:grpSpPr>
            <p:sp>
              <p:nvSpPr>
                <p:cNvPr id="20512" name="Oval 21"/>
                <p:cNvSpPr>
                  <a:spLocks noChangeArrowheads="1"/>
                </p:cNvSpPr>
                <p:nvPr/>
              </p:nvSpPr>
              <p:spPr bwMode="auto">
                <a:xfrm>
                  <a:off x="1956" y="780"/>
                  <a:ext cx="240" cy="240"/>
                </a:xfrm>
                <a:prstGeom prst="ellipse">
                  <a:avLst/>
                </a:prstGeom>
                <a:solidFill>
                  <a:srgbClr val="FFFFCC"/>
                </a:solidFill>
                <a:ln w="9525">
                  <a:solidFill>
                    <a:srgbClr val="FFFFFF"/>
                  </a:solidFill>
                  <a:round/>
                  <a:headEnd/>
                  <a:tailEnd/>
                </a:ln>
              </p:spPr>
              <p:txBody>
                <a:bodyPr wrap="none" anchor="ctr"/>
                <a:lstStyle/>
                <a:p>
                  <a:endParaRPr lang="en-US"/>
                </a:p>
              </p:txBody>
            </p:sp>
            <p:pic>
              <p:nvPicPr>
                <p:cNvPr id="20513" name="Picture 22" descr="oh2"/>
                <p:cNvPicPr>
                  <a:picLocks noChangeAspect="1" noChangeArrowheads="1"/>
                </p:cNvPicPr>
                <p:nvPr/>
              </p:nvPicPr>
              <p:blipFill>
                <a:blip r:embed="rId3" cstate="print">
                  <a:clrChange>
                    <a:clrFrom>
                      <a:srgbClr val="FFFFFF"/>
                    </a:clrFrom>
                    <a:clrTo>
                      <a:srgbClr val="FFFFFF">
                        <a:alpha val="0"/>
                      </a:srgbClr>
                    </a:clrTo>
                  </a:clrChange>
                </a:blip>
                <a:srcRect l="19182" t="27562" r="32390" b="5988"/>
                <a:stretch>
                  <a:fillRect/>
                </a:stretch>
              </p:blipFill>
              <p:spPr bwMode="auto">
                <a:xfrm>
                  <a:off x="1296" y="720"/>
                  <a:ext cx="960" cy="960"/>
                </a:xfrm>
                <a:prstGeom prst="rect">
                  <a:avLst/>
                </a:prstGeom>
                <a:noFill/>
                <a:ln w="9525">
                  <a:noFill/>
                  <a:miter lim="800000"/>
                  <a:headEnd/>
                  <a:tailEnd/>
                </a:ln>
              </p:spPr>
            </p:pic>
          </p:grpSp>
          <p:sp>
            <p:nvSpPr>
              <p:cNvPr id="20510" name="Text Box 23"/>
              <p:cNvSpPr txBox="1">
                <a:spLocks noChangeArrowheads="1"/>
              </p:cNvSpPr>
              <p:nvPr/>
            </p:nvSpPr>
            <p:spPr bwMode="auto">
              <a:xfrm rot="1647272" flipV="1">
                <a:off x="62" y="2799"/>
                <a:ext cx="233" cy="288"/>
              </a:xfrm>
              <a:prstGeom prst="rect">
                <a:avLst/>
              </a:prstGeom>
              <a:noFill/>
              <a:ln w="9525" algn="ctr">
                <a:noFill/>
                <a:miter lim="800000"/>
                <a:headEnd/>
                <a:tailEnd/>
              </a:ln>
            </p:spPr>
            <p:txBody>
              <a:bodyPr wrap="none">
                <a:spAutoFit/>
              </a:bodyPr>
              <a:lstStyle/>
              <a:p>
                <a:pPr algn="ctr" eaLnBrk="0" hangingPunct="0"/>
                <a:r>
                  <a:rPr lang="en-US" sz="2400" b="1" dirty="0">
                    <a:latin typeface="Comic Sans MS" pitchFamily="66" charset="0"/>
                  </a:rPr>
                  <a:t>-</a:t>
                </a:r>
              </a:p>
            </p:txBody>
          </p:sp>
          <p:sp>
            <p:nvSpPr>
              <p:cNvPr id="20511" name="Text Box 24"/>
              <p:cNvSpPr txBox="1">
                <a:spLocks noChangeArrowheads="1"/>
              </p:cNvSpPr>
              <p:nvPr/>
            </p:nvSpPr>
            <p:spPr bwMode="auto">
              <a:xfrm rot="1647272" flipV="1">
                <a:off x="218" y="2470"/>
                <a:ext cx="234" cy="291"/>
              </a:xfrm>
              <a:prstGeom prst="rect">
                <a:avLst/>
              </a:prstGeom>
              <a:noFill/>
              <a:ln w="9525" algn="ctr">
                <a:noFill/>
                <a:miter lim="800000"/>
                <a:headEnd/>
                <a:tailEnd/>
              </a:ln>
            </p:spPr>
            <p:txBody>
              <a:bodyPr wrap="none">
                <a:spAutoFit/>
              </a:bodyPr>
              <a:lstStyle/>
              <a:p>
                <a:pPr algn="ctr" eaLnBrk="0" hangingPunct="0"/>
                <a:r>
                  <a:rPr lang="en-US" sz="2400" b="1" dirty="0" smtClean="0">
                    <a:solidFill>
                      <a:schemeClr val="bg1"/>
                    </a:solidFill>
                    <a:latin typeface="Comic Sans MS" pitchFamily="66" charset="0"/>
                  </a:rPr>
                  <a:t>+</a:t>
                </a:r>
                <a:endParaRPr lang="en-US" sz="2400" b="1" dirty="0">
                  <a:solidFill>
                    <a:schemeClr val="bg1"/>
                  </a:solidFill>
                  <a:latin typeface="Comic Sans MS" pitchFamily="66" charset="0"/>
                </a:endParaRPr>
              </a:p>
            </p:txBody>
          </p:sp>
        </p:grpSp>
        <p:grpSp>
          <p:nvGrpSpPr>
            <p:cNvPr id="10" name="Group 26"/>
            <p:cNvGrpSpPr>
              <a:grpSpLocks/>
            </p:cNvGrpSpPr>
            <p:nvPr/>
          </p:nvGrpSpPr>
          <p:grpSpPr bwMode="auto">
            <a:xfrm rot="1249262">
              <a:off x="927430" y="4855113"/>
              <a:ext cx="923925" cy="1158875"/>
              <a:chOff x="349" y="2197"/>
              <a:chExt cx="582" cy="730"/>
            </a:xfrm>
          </p:grpSpPr>
          <p:grpSp>
            <p:nvGrpSpPr>
              <p:cNvPr id="11" name="Group 27"/>
              <p:cNvGrpSpPr>
                <a:grpSpLocks/>
              </p:cNvGrpSpPr>
              <p:nvPr/>
            </p:nvGrpSpPr>
            <p:grpSpPr bwMode="auto">
              <a:xfrm rot="1695256" flipV="1">
                <a:off x="349" y="2197"/>
                <a:ext cx="582" cy="611"/>
                <a:chOff x="1296" y="720"/>
                <a:chExt cx="960" cy="960"/>
              </a:xfrm>
            </p:grpSpPr>
            <p:sp>
              <p:nvSpPr>
                <p:cNvPr id="20507" name="Oval 28"/>
                <p:cNvSpPr>
                  <a:spLocks noChangeArrowheads="1"/>
                </p:cNvSpPr>
                <p:nvPr/>
              </p:nvSpPr>
              <p:spPr bwMode="auto">
                <a:xfrm>
                  <a:off x="1956" y="780"/>
                  <a:ext cx="240" cy="240"/>
                </a:xfrm>
                <a:prstGeom prst="ellipse">
                  <a:avLst/>
                </a:prstGeom>
                <a:solidFill>
                  <a:srgbClr val="FFFFCC"/>
                </a:solidFill>
                <a:ln w="9525">
                  <a:solidFill>
                    <a:srgbClr val="FFFFFF"/>
                  </a:solidFill>
                  <a:round/>
                  <a:headEnd/>
                  <a:tailEnd/>
                </a:ln>
              </p:spPr>
              <p:txBody>
                <a:bodyPr wrap="none" anchor="ctr"/>
                <a:lstStyle/>
                <a:p>
                  <a:endParaRPr lang="en-US"/>
                </a:p>
              </p:txBody>
            </p:sp>
            <p:pic>
              <p:nvPicPr>
                <p:cNvPr id="20508" name="Picture 29" descr="oh2"/>
                <p:cNvPicPr>
                  <a:picLocks noChangeAspect="1" noChangeArrowheads="1"/>
                </p:cNvPicPr>
                <p:nvPr/>
              </p:nvPicPr>
              <p:blipFill>
                <a:blip r:embed="rId3" cstate="print">
                  <a:clrChange>
                    <a:clrFrom>
                      <a:srgbClr val="FFFFFF"/>
                    </a:clrFrom>
                    <a:clrTo>
                      <a:srgbClr val="FFFFFF">
                        <a:alpha val="0"/>
                      </a:srgbClr>
                    </a:clrTo>
                  </a:clrChange>
                </a:blip>
                <a:srcRect l="19182" t="27562" r="32390" b="5988"/>
                <a:stretch>
                  <a:fillRect/>
                </a:stretch>
              </p:blipFill>
              <p:spPr bwMode="auto">
                <a:xfrm>
                  <a:off x="1296" y="720"/>
                  <a:ext cx="960" cy="960"/>
                </a:xfrm>
                <a:prstGeom prst="rect">
                  <a:avLst/>
                </a:prstGeom>
                <a:noFill/>
                <a:ln w="9525">
                  <a:noFill/>
                  <a:miter lim="800000"/>
                  <a:headEnd/>
                  <a:tailEnd/>
                </a:ln>
              </p:spPr>
            </p:pic>
          </p:grpSp>
          <p:sp>
            <p:nvSpPr>
              <p:cNvPr id="20505" name="Text Box 30"/>
              <p:cNvSpPr txBox="1">
                <a:spLocks noChangeArrowheads="1"/>
              </p:cNvSpPr>
              <p:nvPr/>
            </p:nvSpPr>
            <p:spPr bwMode="auto">
              <a:xfrm rot="20350738" flipV="1">
                <a:off x="599" y="2639"/>
                <a:ext cx="233" cy="288"/>
              </a:xfrm>
              <a:prstGeom prst="rect">
                <a:avLst/>
              </a:prstGeom>
              <a:noFill/>
              <a:ln w="9525" algn="ctr">
                <a:noFill/>
                <a:miter lim="800000"/>
                <a:headEnd/>
                <a:tailEnd/>
              </a:ln>
            </p:spPr>
            <p:txBody>
              <a:bodyPr wrap="none">
                <a:spAutoFit/>
              </a:bodyPr>
              <a:lstStyle/>
              <a:p>
                <a:pPr algn="ctr" eaLnBrk="0" hangingPunct="0"/>
                <a:r>
                  <a:rPr lang="en-US" sz="2400" b="1" dirty="0">
                    <a:latin typeface="Comic Sans MS" pitchFamily="66" charset="0"/>
                  </a:rPr>
                  <a:t>-</a:t>
                </a:r>
              </a:p>
            </p:txBody>
          </p:sp>
          <p:sp>
            <p:nvSpPr>
              <p:cNvPr id="20506" name="Text Box 31"/>
              <p:cNvSpPr txBox="1">
                <a:spLocks noChangeArrowheads="1"/>
              </p:cNvSpPr>
              <p:nvPr/>
            </p:nvSpPr>
            <p:spPr bwMode="auto">
              <a:xfrm rot="4150738" flipV="1">
                <a:off x="491" y="2269"/>
                <a:ext cx="233" cy="288"/>
              </a:xfrm>
              <a:prstGeom prst="rect">
                <a:avLst/>
              </a:prstGeom>
              <a:noFill/>
              <a:ln w="9525" algn="ctr">
                <a:noFill/>
                <a:miter lim="800000"/>
                <a:headEnd/>
                <a:tailEnd/>
              </a:ln>
            </p:spPr>
            <p:txBody>
              <a:bodyPr wrap="none">
                <a:spAutoFit/>
              </a:bodyPr>
              <a:lstStyle/>
              <a:p>
                <a:pPr algn="ctr" eaLnBrk="0" hangingPunct="0"/>
                <a:r>
                  <a:rPr lang="en-US" sz="2400" b="1" dirty="0">
                    <a:solidFill>
                      <a:schemeClr val="bg1"/>
                    </a:solidFill>
                    <a:latin typeface="Comic Sans MS" pitchFamily="66" charset="0"/>
                  </a:rPr>
                  <a:t>+</a:t>
                </a:r>
              </a:p>
            </p:txBody>
          </p:sp>
        </p:grpSp>
        <p:cxnSp>
          <p:nvCxnSpPr>
            <p:cNvPr id="55" name="Straight Connector 54"/>
            <p:cNvCxnSpPr/>
            <p:nvPr/>
          </p:nvCxnSpPr>
          <p:spPr bwMode="auto">
            <a:xfrm flipV="1">
              <a:off x="1401368" y="5010177"/>
              <a:ext cx="1458875" cy="545679"/>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7" name="TextBox 56"/>
            <p:cNvSpPr txBox="1"/>
            <p:nvPr/>
          </p:nvSpPr>
          <p:spPr>
            <a:xfrm>
              <a:off x="2092021" y="5258659"/>
              <a:ext cx="768222" cy="400110"/>
            </a:xfrm>
            <a:prstGeom prst="rect">
              <a:avLst/>
            </a:prstGeom>
            <a:noFill/>
          </p:spPr>
          <p:txBody>
            <a:bodyPr wrap="square" rtlCol="0">
              <a:spAutoFit/>
            </a:bodyPr>
            <a:lstStyle/>
            <a:p>
              <a:r>
                <a:rPr lang="en-US" dirty="0" smtClean="0">
                  <a:solidFill>
                    <a:schemeClr val="bg1"/>
                  </a:solidFill>
                  <a:latin typeface="+mn-lt"/>
                </a:rPr>
                <a:t>R </a:t>
              </a:r>
              <a:endParaRPr lang="en-US" baseline="-25000" dirty="0" smtClean="0">
                <a:solidFill>
                  <a:schemeClr val="bg1"/>
                </a:solidFill>
                <a:latin typeface="+mn-lt"/>
              </a:endParaRPr>
            </a:p>
          </p:txBody>
        </p:sp>
        <p:sp>
          <p:nvSpPr>
            <p:cNvPr id="58" name="TextBox 57"/>
            <p:cNvSpPr txBox="1"/>
            <p:nvPr/>
          </p:nvSpPr>
          <p:spPr>
            <a:xfrm>
              <a:off x="1809261" y="4858549"/>
              <a:ext cx="565520" cy="400110"/>
            </a:xfrm>
            <a:prstGeom prst="rect">
              <a:avLst/>
            </a:prstGeom>
            <a:noFill/>
          </p:spPr>
          <p:txBody>
            <a:bodyPr wrap="square" rtlCol="0">
              <a:spAutoFit/>
            </a:bodyPr>
            <a:lstStyle/>
            <a:p>
              <a:r>
                <a:rPr lang="en-US" dirty="0" smtClean="0">
                  <a:solidFill>
                    <a:schemeClr val="bg1"/>
                  </a:solidFill>
                  <a:latin typeface="Symbol" pitchFamily="18" charset="2"/>
                </a:rPr>
                <a:t>q</a:t>
              </a:r>
            </a:p>
          </p:txBody>
        </p:sp>
        <p:sp>
          <p:nvSpPr>
            <p:cNvPr id="66" name="TextBox 65"/>
            <p:cNvSpPr txBox="1"/>
            <p:nvPr/>
          </p:nvSpPr>
          <p:spPr>
            <a:xfrm>
              <a:off x="2357503" y="5181043"/>
              <a:ext cx="134773" cy="400110"/>
            </a:xfrm>
            <a:prstGeom prst="rect">
              <a:avLst/>
            </a:prstGeom>
            <a:noFill/>
          </p:spPr>
          <p:txBody>
            <a:bodyPr wrap="square" rtlCol="0">
              <a:spAutoFit/>
            </a:bodyPr>
            <a:lstStyle/>
            <a:p>
              <a:endParaRPr lang="en-US" b="1" dirty="0" smtClean="0">
                <a:solidFill>
                  <a:schemeClr val="bg1"/>
                </a:solidFill>
                <a:latin typeface="+mn-lt"/>
              </a:endParaRPr>
            </a:p>
          </p:txBody>
        </p:sp>
      </p:grpSp>
      <p:sp>
        <p:nvSpPr>
          <p:cNvPr id="68" name="TextBox 67"/>
          <p:cNvSpPr txBox="1"/>
          <p:nvPr/>
        </p:nvSpPr>
        <p:spPr>
          <a:xfrm>
            <a:off x="6314187" y="5499253"/>
            <a:ext cx="2865437" cy="830997"/>
          </a:xfrm>
          <a:prstGeom prst="rect">
            <a:avLst/>
          </a:prstGeom>
          <a:noFill/>
          <a:ln w="38100">
            <a:noFill/>
          </a:ln>
        </p:spPr>
        <p:txBody>
          <a:bodyPr wrap="square" rtlCol="0">
            <a:spAutoFit/>
          </a:bodyPr>
          <a:lstStyle/>
          <a:p>
            <a:r>
              <a:rPr lang="en-US" sz="2400" dirty="0" smtClean="0"/>
              <a:t>High  phase space density: n</a:t>
            </a:r>
            <a:r>
              <a:rPr lang="en-US" sz="2400" b="1" dirty="0" smtClean="0">
                <a:latin typeface="Symbol" pitchFamily="18" charset="2"/>
              </a:rPr>
              <a:t>l</a:t>
            </a:r>
            <a:r>
              <a:rPr lang="en-US" sz="2400" baseline="30000" dirty="0" smtClean="0"/>
              <a:t>3</a:t>
            </a:r>
          </a:p>
        </p:txBody>
      </p:sp>
      <p:sp>
        <p:nvSpPr>
          <p:cNvPr id="69" name="Right Brace 68"/>
          <p:cNvSpPr/>
          <p:nvPr/>
        </p:nvSpPr>
        <p:spPr bwMode="auto">
          <a:xfrm>
            <a:off x="6075998" y="5397903"/>
            <a:ext cx="182880" cy="822960"/>
          </a:xfrm>
          <a:prstGeom prst="rightBrace">
            <a:avLst/>
          </a:prstGeom>
          <a:no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20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68" grpId="0"/>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8"/>
          <p:cNvSpPr>
            <a:spLocks noChangeAspect="1" noChangeArrowheads="1" noTextEdit="1"/>
          </p:cNvSpPr>
          <p:nvPr/>
        </p:nvSpPr>
        <p:spPr bwMode="auto">
          <a:xfrm>
            <a:off x="552450" y="1736725"/>
            <a:ext cx="7543800" cy="5802313"/>
          </a:xfrm>
          <a:prstGeom prst="rect">
            <a:avLst/>
          </a:prstGeom>
          <a:noFill/>
          <a:ln w="9525">
            <a:noFill/>
            <a:miter lim="800000"/>
            <a:headEnd/>
            <a:tailEnd/>
          </a:ln>
        </p:spPr>
        <p:txBody>
          <a:bodyPr/>
          <a:lstStyle/>
          <a:p>
            <a:endParaRPr lang="en-US"/>
          </a:p>
        </p:txBody>
      </p:sp>
      <p:sp>
        <p:nvSpPr>
          <p:cNvPr id="21507" name="Rectangle 46"/>
          <p:cNvSpPr>
            <a:spLocks noChangeArrowheads="1"/>
          </p:cNvSpPr>
          <p:nvPr/>
        </p:nvSpPr>
        <p:spPr bwMode="auto">
          <a:xfrm rot="-5400000">
            <a:off x="-893762" y="3582988"/>
            <a:ext cx="2878137" cy="427037"/>
          </a:xfrm>
          <a:prstGeom prst="rect">
            <a:avLst/>
          </a:prstGeom>
          <a:noFill/>
          <a:ln w="9525">
            <a:noFill/>
            <a:miter lim="800000"/>
            <a:headEnd/>
            <a:tailEnd/>
          </a:ln>
        </p:spPr>
        <p:txBody>
          <a:bodyPr wrap="none" lIns="0" tIns="0" rIns="0" bIns="0">
            <a:spAutoFit/>
          </a:bodyPr>
          <a:lstStyle/>
          <a:p>
            <a:r>
              <a:rPr lang="en-US" sz="2800">
                <a:solidFill>
                  <a:srgbClr val="000000"/>
                </a:solidFill>
                <a:latin typeface="Calibri" pitchFamily="34" charset="0"/>
              </a:rPr>
              <a:t>log</a:t>
            </a:r>
            <a:r>
              <a:rPr lang="en-US" sz="2800" baseline="-25000">
                <a:solidFill>
                  <a:srgbClr val="000000"/>
                </a:solidFill>
                <a:latin typeface="Calibri" pitchFamily="34" charset="0"/>
              </a:rPr>
              <a:t>10</a:t>
            </a:r>
            <a:r>
              <a:rPr lang="en-US" sz="2800">
                <a:solidFill>
                  <a:srgbClr val="000000"/>
                </a:solidFill>
                <a:latin typeface="Calibri" pitchFamily="34" charset="0"/>
              </a:rPr>
              <a:t>(density [cm</a:t>
            </a:r>
            <a:r>
              <a:rPr lang="en-US" sz="2800" baseline="30000">
                <a:solidFill>
                  <a:srgbClr val="000000"/>
                </a:solidFill>
                <a:latin typeface="Calibri" pitchFamily="34" charset="0"/>
              </a:rPr>
              <a:t>-3</a:t>
            </a:r>
            <a:r>
              <a:rPr lang="en-US" sz="2800">
                <a:solidFill>
                  <a:srgbClr val="000000"/>
                </a:solidFill>
                <a:latin typeface="Calibri" pitchFamily="34" charset="0"/>
              </a:rPr>
              <a:t>])</a:t>
            </a:r>
            <a:endParaRPr lang="en-US" sz="2800">
              <a:solidFill>
                <a:schemeClr val="tx2"/>
              </a:solidFill>
              <a:latin typeface="Calibri" pitchFamily="34" charset="0"/>
            </a:endParaRPr>
          </a:p>
        </p:txBody>
      </p:sp>
      <p:sp>
        <p:nvSpPr>
          <p:cNvPr id="21508" name="Rectangle 53"/>
          <p:cNvSpPr>
            <a:spLocks noChangeArrowheads="1"/>
          </p:cNvSpPr>
          <p:nvPr/>
        </p:nvSpPr>
        <p:spPr bwMode="auto">
          <a:xfrm>
            <a:off x="5770563" y="5591175"/>
            <a:ext cx="3222625" cy="427038"/>
          </a:xfrm>
          <a:prstGeom prst="rect">
            <a:avLst/>
          </a:prstGeom>
          <a:noFill/>
          <a:ln w="9525">
            <a:noFill/>
            <a:miter lim="800000"/>
            <a:headEnd/>
            <a:tailEnd/>
          </a:ln>
        </p:spPr>
        <p:txBody>
          <a:bodyPr wrap="none" lIns="0" tIns="0" rIns="0" bIns="0">
            <a:spAutoFit/>
          </a:bodyPr>
          <a:lstStyle/>
          <a:p>
            <a:r>
              <a:rPr lang="en-US" sz="2800">
                <a:solidFill>
                  <a:srgbClr val="000000"/>
                </a:solidFill>
                <a:latin typeface="Calibri" pitchFamily="34" charset="0"/>
              </a:rPr>
              <a:t>log</a:t>
            </a:r>
            <a:r>
              <a:rPr lang="en-US" sz="2800" baseline="-25000">
                <a:solidFill>
                  <a:srgbClr val="000000"/>
                </a:solidFill>
                <a:latin typeface="Calibri" pitchFamily="34" charset="0"/>
              </a:rPr>
              <a:t>10</a:t>
            </a:r>
            <a:r>
              <a:rPr lang="en-US" sz="2800">
                <a:solidFill>
                  <a:srgbClr val="000000"/>
                </a:solidFill>
                <a:latin typeface="Calibri" pitchFamily="34" charset="0"/>
              </a:rPr>
              <a:t>(temperature [K])</a:t>
            </a:r>
            <a:endParaRPr lang="en-US" sz="2800">
              <a:solidFill>
                <a:schemeClr val="tx2"/>
              </a:solidFill>
              <a:latin typeface="Calibri" pitchFamily="34" charset="0"/>
            </a:endParaRPr>
          </a:p>
        </p:txBody>
      </p:sp>
      <p:sp>
        <p:nvSpPr>
          <p:cNvPr id="21509" name="Freeform 128"/>
          <p:cNvSpPr>
            <a:spLocks/>
          </p:cNvSpPr>
          <p:nvPr/>
        </p:nvSpPr>
        <p:spPr bwMode="auto">
          <a:xfrm>
            <a:off x="2643188" y="3519488"/>
            <a:ext cx="3317875" cy="1087437"/>
          </a:xfrm>
          <a:custGeom>
            <a:avLst/>
            <a:gdLst>
              <a:gd name="T0" fmla="*/ 3309975 w 1260"/>
              <a:gd name="T1" fmla="*/ 594692 h 768"/>
              <a:gd name="T2" fmla="*/ 3278377 w 1260"/>
              <a:gd name="T3" fmla="*/ 661241 h 768"/>
              <a:gd name="T4" fmla="*/ 3220445 w 1260"/>
              <a:gd name="T5" fmla="*/ 727790 h 768"/>
              <a:gd name="T6" fmla="*/ 3136182 w 1260"/>
              <a:gd name="T7" fmla="*/ 790091 h 768"/>
              <a:gd name="T8" fmla="*/ 3033486 w 1260"/>
              <a:gd name="T9" fmla="*/ 848144 h 768"/>
              <a:gd name="T10" fmla="*/ 2904457 w 1260"/>
              <a:gd name="T11" fmla="*/ 901950 h 768"/>
              <a:gd name="T12" fmla="*/ 2756996 w 1260"/>
              <a:gd name="T13" fmla="*/ 951507 h 768"/>
              <a:gd name="T14" fmla="*/ 2591102 w 1260"/>
              <a:gd name="T15" fmla="*/ 993985 h 768"/>
              <a:gd name="T16" fmla="*/ 2412042 w 1260"/>
              <a:gd name="T17" fmla="*/ 1026552 h 768"/>
              <a:gd name="T18" fmla="*/ 2222449 w 1260"/>
              <a:gd name="T19" fmla="*/ 1056286 h 768"/>
              <a:gd name="T20" fmla="*/ 2019690 w 1260"/>
              <a:gd name="T21" fmla="*/ 1073278 h 768"/>
              <a:gd name="T22" fmla="*/ 1816931 w 1260"/>
              <a:gd name="T23" fmla="*/ 1084605 h 768"/>
              <a:gd name="T24" fmla="*/ 1606273 w 1260"/>
              <a:gd name="T25" fmla="*/ 1087437 h 768"/>
              <a:gd name="T26" fmla="*/ 1398247 w 1260"/>
              <a:gd name="T27" fmla="*/ 1080357 h 768"/>
              <a:gd name="T28" fmla="*/ 1195488 w 1260"/>
              <a:gd name="T29" fmla="*/ 1064782 h 768"/>
              <a:gd name="T30" fmla="*/ 997996 w 1260"/>
              <a:gd name="T31" fmla="*/ 1042127 h 768"/>
              <a:gd name="T32" fmla="*/ 811036 w 1260"/>
              <a:gd name="T33" fmla="*/ 1010977 h 768"/>
              <a:gd name="T34" fmla="*/ 642509 w 1260"/>
              <a:gd name="T35" fmla="*/ 972746 h 768"/>
              <a:gd name="T36" fmla="*/ 484515 w 1260"/>
              <a:gd name="T37" fmla="*/ 928852 h 768"/>
              <a:gd name="T38" fmla="*/ 347587 w 1260"/>
              <a:gd name="T39" fmla="*/ 877879 h 768"/>
              <a:gd name="T40" fmla="*/ 229091 w 1260"/>
              <a:gd name="T41" fmla="*/ 819826 h 768"/>
              <a:gd name="T42" fmla="*/ 131662 w 1260"/>
              <a:gd name="T43" fmla="*/ 758941 h 768"/>
              <a:gd name="T44" fmla="*/ 63198 w 1260"/>
              <a:gd name="T45" fmla="*/ 695223 h 768"/>
              <a:gd name="T46" fmla="*/ 15799 w 1260"/>
              <a:gd name="T47" fmla="*/ 628674 h 768"/>
              <a:gd name="T48" fmla="*/ 0 w 1260"/>
              <a:gd name="T49" fmla="*/ 560710 h 768"/>
              <a:gd name="T50" fmla="*/ 5266 w 1260"/>
              <a:gd name="T51" fmla="*/ 492745 h 768"/>
              <a:gd name="T52" fmla="*/ 36865 w 1260"/>
              <a:gd name="T53" fmla="*/ 424780 h 768"/>
              <a:gd name="T54" fmla="*/ 94796 w 1260"/>
              <a:gd name="T55" fmla="*/ 358231 h 768"/>
              <a:gd name="T56" fmla="*/ 179060 w 1260"/>
              <a:gd name="T57" fmla="*/ 295930 h 768"/>
              <a:gd name="T58" fmla="*/ 287022 w 1260"/>
              <a:gd name="T59" fmla="*/ 237877 h 768"/>
              <a:gd name="T60" fmla="*/ 413418 w 1260"/>
              <a:gd name="T61" fmla="*/ 184071 h 768"/>
              <a:gd name="T62" fmla="*/ 558246 w 1260"/>
              <a:gd name="T63" fmla="*/ 135930 h 768"/>
              <a:gd name="T64" fmla="*/ 724139 w 1260"/>
              <a:gd name="T65" fmla="*/ 93452 h 768"/>
              <a:gd name="T66" fmla="*/ 905833 w 1260"/>
              <a:gd name="T67" fmla="*/ 58053 h 768"/>
              <a:gd name="T68" fmla="*/ 1095425 w 1260"/>
              <a:gd name="T69" fmla="*/ 31151 h 768"/>
              <a:gd name="T70" fmla="*/ 1295551 w 1260"/>
              <a:gd name="T71" fmla="*/ 12743 h 768"/>
              <a:gd name="T72" fmla="*/ 1500944 w 1260"/>
              <a:gd name="T73" fmla="*/ 1416 h 768"/>
              <a:gd name="T74" fmla="*/ 1708969 w 1260"/>
              <a:gd name="T75" fmla="*/ 0 h 768"/>
              <a:gd name="T76" fmla="*/ 1919628 w 1260"/>
              <a:gd name="T77" fmla="*/ 5664 h 768"/>
              <a:gd name="T78" fmla="*/ 2122387 w 1260"/>
              <a:gd name="T79" fmla="*/ 21239 h 768"/>
              <a:gd name="T80" fmla="*/ 2317246 w 1260"/>
              <a:gd name="T81" fmla="*/ 43894 h 768"/>
              <a:gd name="T82" fmla="*/ 2504205 w 1260"/>
              <a:gd name="T83" fmla="*/ 75044 h 768"/>
              <a:gd name="T84" fmla="*/ 2677999 w 1260"/>
              <a:gd name="T85" fmla="*/ 113275 h 768"/>
              <a:gd name="T86" fmla="*/ 2833360 w 1260"/>
              <a:gd name="T87" fmla="*/ 157169 h 768"/>
              <a:gd name="T88" fmla="*/ 2970288 w 1260"/>
              <a:gd name="T89" fmla="*/ 209558 h 768"/>
              <a:gd name="T90" fmla="*/ 3086150 w 1260"/>
              <a:gd name="T91" fmla="*/ 267611 h 768"/>
              <a:gd name="T92" fmla="*/ 3180947 w 1260"/>
              <a:gd name="T93" fmla="*/ 327081 h 768"/>
              <a:gd name="T94" fmla="*/ 3252044 w 1260"/>
              <a:gd name="T95" fmla="*/ 392214 h 768"/>
              <a:gd name="T96" fmla="*/ 3296809 w 1260"/>
              <a:gd name="T97" fmla="*/ 458763 h 768"/>
              <a:gd name="T98" fmla="*/ 3317875 w 1260"/>
              <a:gd name="T99" fmla="*/ 525311 h 7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60"/>
              <a:gd name="T151" fmla="*/ 0 h 768"/>
              <a:gd name="T152" fmla="*/ 1260 w 1260"/>
              <a:gd name="T153" fmla="*/ 768 h 7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60" h="768">
                <a:moveTo>
                  <a:pt x="1260" y="396"/>
                </a:moveTo>
                <a:lnTo>
                  <a:pt x="1257" y="420"/>
                </a:lnTo>
                <a:lnTo>
                  <a:pt x="1252" y="444"/>
                </a:lnTo>
                <a:lnTo>
                  <a:pt x="1245" y="467"/>
                </a:lnTo>
                <a:lnTo>
                  <a:pt x="1235" y="491"/>
                </a:lnTo>
                <a:lnTo>
                  <a:pt x="1223" y="514"/>
                </a:lnTo>
                <a:lnTo>
                  <a:pt x="1208" y="536"/>
                </a:lnTo>
                <a:lnTo>
                  <a:pt x="1191" y="558"/>
                </a:lnTo>
                <a:lnTo>
                  <a:pt x="1172" y="579"/>
                </a:lnTo>
                <a:lnTo>
                  <a:pt x="1152" y="599"/>
                </a:lnTo>
                <a:lnTo>
                  <a:pt x="1128" y="620"/>
                </a:lnTo>
                <a:lnTo>
                  <a:pt x="1103" y="637"/>
                </a:lnTo>
                <a:lnTo>
                  <a:pt x="1076" y="656"/>
                </a:lnTo>
                <a:lnTo>
                  <a:pt x="1047" y="672"/>
                </a:lnTo>
                <a:lnTo>
                  <a:pt x="1017" y="687"/>
                </a:lnTo>
                <a:lnTo>
                  <a:pt x="984" y="702"/>
                </a:lnTo>
                <a:lnTo>
                  <a:pt x="951" y="714"/>
                </a:lnTo>
                <a:lnTo>
                  <a:pt x="916" y="725"/>
                </a:lnTo>
                <a:lnTo>
                  <a:pt x="880" y="736"/>
                </a:lnTo>
                <a:lnTo>
                  <a:pt x="844" y="746"/>
                </a:lnTo>
                <a:lnTo>
                  <a:pt x="806" y="752"/>
                </a:lnTo>
                <a:lnTo>
                  <a:pt x="767" y="758"/>
                </a:lnTo>
                <a:lnTo>
                  <a:pt x="729" y="763"/>
                </a:lnTo>
                <a:lnTo>
                  <a:pt x="690" y="766"/>
                </a:lnTo>
                <a:lnTo>
                  <a:pt x="649" y="768"/>
                </a:lnTo>
                <a:lnTo>
                  <a:pt x="610" y="768"/>
                </a:lnTo>
                <a:lnTo>
                  <a:pt x="570" y="766"/>
                </a:lnTo>
                <a:lnTo>
                  <a:pt x="531" y="763"/>
                </a:lnTo>
                <a:lnTo>
                  <a:pt x="492" y="758"/>
                </a:lnTo>
                <a:lnTo>
                  <a:pt x="454" y="752"/>
                </a:lnTo>
                <a:lnTo>
                  <a:pt x="416" y="746"/>
                </a:lnTo>
                <a:lnTo>
                  <a:pt x="379" y="736"/>
                </a:lnTo>
                <a:lnTo>
                  <a:pt x="344" y="725"/>
                </a:lnTo>
                <a:lnTo>
                  <a:pt x="308" y="714"/>
                </a:lnTo>
                <a:lnTo>
                  <a:pt x="275" y="702"/>
                </a:lnTo>
                <a:lnTo>
                  <a:pt x="244" y="687"/>
                </a:lnTo>
                <a:lnTo>
                  <a:pt x="212" y="672"/>
                </a:lnTo>
                <a:lnTo>
                  <a:pt x="184" y="656"/>
                </a:lnTo>
                <a:lnTo>
                  <a:pt x="157" y="637"/>
                </a:lnTo>
                <a:lnTo>
                  <a:pt x="132" y="620"/>
                </a:lnTo>
                <a:lnTo>
                  <a:pt x="109" y="599"/>
                </a:lnTo>
                <a:lnTo>
                  <a:pt x="87" y="579"/>
                </a:lnTo>
                <a:lnTo>
                  <a:pt x="68" y="558"/>
                </a:lnTo>
                <a:lnTo>
                  <a:pt x="50" y="536"/>
                </a:lnTo>
                <a:lnTo>
                  <a:pt x="36" y="514"/>
                </a:lnTo>
                <a:lnTo>
                  <a:pt x="24" y="491"/>
                </a:lnTo>
                <a:lnTo>
                  <a:pt x="14" y="467"/>
                </a:lnTo>
                <a:lnTo>
                  <a:pt x="6" y="444"/>
                </a:lnTo>
                <a:lnTo>
                  <a:pt x="2" y="420"/>
                </a:lnTo>
                <a:lnTo>
                  <a:pt x="0" y="396"/>
                </a:lnTo>
                <a:lnTo>
                  <a:pt x="0" y="371"/>
                </a:lnTo>
                <a:lnTo>
                  <a:pt x="2" y="348"/>
                </a:lnTo>
                <a:lnTo>
                  <a:pt x="6" y="324"/>
                </a:lnTo>
                <a:lnTo>
                  <a:pt x="14" y="300"/>
                </a:lnTo>
                <a:lnTo>
                  <a:pt x="24" y="277"/>
                </a:lnTo>
                <a:lnTo>
                  <a:pt x="36" y="253"/>
                </a:lnTo>
                <a:lnTo>
                  <a:pt x="50" y="231"/>
                </a:lnTo>
                <a:lnTo>
                  <a:pt x="68" y="209"/>
                </a:lnTo>
                <a:lnTo>
                  <a:pt x="87" y="189"/>
                </a:lnTo>
                <a:lnTo>
                  <a:pt x="109" y="168"/>
                </a:lnTo>
                <a:lnTo>
                  <a:pt x="132" y="148"/>
                </a:lnTo>
                <a:lnTo>
                  <a:pt x="157" y="130"/>
                </a:lnTo>
                <a:lnTo>
                  <a:pt x="184" y="111"/>
                </a:lnTo>
                <a:lnTo>
                  <a:pt x="212" y="96"/>
                </a:lnTo>
                <a:lnTo>
                  <a:pt x="244" y="80"/>
                </a:lnTo>
                <a:lnTo>
                  <a:pt x="275" y="66"/>
                </a:lnTo>
                <a:lnTo>
                  <a:pt x="308" y="53"/>
                </a:lnTo>
                <a:lnTo>
                  <a:pt x="344" y="41"/>
                </a:lnTo>
                <a:lnTo>
                  <a:pt x="379" y="31"/>
                </a:lnTo>
                <a:lnTo>
                  <a:pt x="416" y="22"/>
                </a:lnTo>
                <a:lnTo>
                  <a:pt x="454" y="15"/>
                </a:lnTo>
                <a:lnTo>
                  <a:pt x="492" y="9"/>
                </a:lnTo>
                <a:lnTo>
                  <a:pt x="531" y="4"/>
                </a:lnTo>
                <a:lnTo>
                  <a:pt x="570" y="1"/>
                </a:lnTo>
                <a:lnTo>
                  <a:pt x="610" y="0"/>
                </a:lnTo>
                <a:lnTo>
                  <a:pt x="649" y="0"/>
                </a:lnTo>
                <a:lnTo>
                  <a:pt x="690" y="1"/>
                </a:lnTo>
                <a:lnTo>
                  <a:pt x="729" y="4"/>
                </a:lnTo>
                <a:lnTo>
                  <a:pt x="767" y="9"/>
                </a:lnTo>
                <a:lnTo>
                  <a:pt x="806" y="15"/>
                </a:lnTo>
                <a:lnTo>
                  <a:pt x="844" y="22"/>
                </a:lnTo>
                <a:lnTo>
                  <a:pt x="880" y="31"/>
                </a:lnTo>
                <a:lnTo>
                  <a:pt x="916" y="41"/>
                </a:lnTo>
                <a:lnTo>
                  <a:pt x="951" y="53"/>
                </a:lnTo>
                <a:lnTo>
                  <a:pt x="984" y="66"/>
                </a:lnTo>
                <a:lnTo>
                  <a:pt x="1017" y="80"/>
                </a:lnTo>
                <a:lnTo>
                  <a:pt x="1047" y="96"/>
                </a:lnTo>
                <a:lnTo>
                  <a:pt x="1076" y="111"/>
                </a:lnTo>
                <a:lnTo>
                  <a:pt x="1103" y="130"/>
                </a:lnTo>
                <a:lnTo>
                  <a:pt x="1128" y="148"/>
                </a:lnTo>
                <a:lnTo>
                  <a:pt x="1152" y="168"/>
                </a:lnTo>
                <a:lnTo>
                  <a:pt x="1172" y="189"/>
                </a:lnTo>
                <a:lnTo>
                  <a:pt x="1191" y="209"/>
                </a:lnTo>
                <a:lnTo>
                  <a:pt x="1208" y="231"/>
                </a:lnTo>
                <a:lnTo>
                  <a:pt x="1223" y="253"/>
                </a:lnTo>
                <a:lnTo>
                  <a:pt x="1235" y="277"/>
                </a:lnTo>
                <a:lnTo>
                  <a:pt x="1245" y="300"/>
                </a:lnTo>
                <a:lnTo>
                  <a:pt x="1252" y="324"/>
                </a:lnTo>
                <a:lnTo>
                  <a:pt x="1257" y="348"/>
                </a:lnTo>
                <a:lnTo>
                  <a:pt x="1260" y="371"/>
                </a:lnTo>
                <a:lnTo>
                  <a:pt x="1260" y="396"/>
                </a:lnTo>
                <a:close/>
              </a:path>
            </a:pathLst>
          </a:custGeom>
          <a:solidFill>
            <a:srgbClr val="FFFF8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1510" name="Rectangle 132"/>
          <p:cNvSpPr>
            <a:spLocks noChangeArrowheads="1"/>
          </p:cNvSpPr>
          <p:nvPr/>
        </p:nvSpPr>
        <p:spPr bwMode="auto">
          <a:xfrm>
            <a:off x="1558925" y="6254750"/>
            <a:ext cx="2063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-9</a:t>
            </a:r>
            <a:endParaRPr lang="en-US" sz="2000">
              <a:solidFill>
                <a:schemeClr val="tx2"/>
              </a:solidFill>
              <a:latin typeface="Calibri" pitchFamily="34" charset="0"/>
            </a:endParaRPr>
          </a:p>
        </p:txBody>
      </p:sp>
      <p:sp>
        <p:nvSpPr>
          <p:cNvPr id="21511" name="Rectangle 133"/>
          <p:cNvSpPr>
            <a:spLocks noChangeArrowheads="1"/>
          </p:cNvSpPr>
          <p:nvPr/>
        </p:nvSpPr>
        <p:spPr bwMode="auto">
          <a:xfrm>
            <a:off x="2909888" y="6254750"/>
            <a:ext cx="2063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-6</a:t>
            </a:r>
            <a:endParaRPr lang="en-US" sz="2000">
              <a:solidFill>
                <a:schemeClr val="tx2"/>
              </a:solidFill>
              <a:latin typeface="Calibri" pitchFamily="34" charset="0"/>
            </a:endParaRPr>
          </a:p>
        </p:txBody>
      </p:sp>
      <p:sp>
        <p:nvSpPr>
          <p:cNvPr id="21512" name="Rectangle 134"/>
          <p:cNvSpPr>
            <a:spLocks noChangeArrowheads="1"/>
          </p:cNvSpPr>
          <p:nvPr/>
        </p:nvSpPr>
        <p:spPr bwMode="auto">
          <a:xfrm>
            <a:off x="4259263" y="6254750"/>
            <a:ext cx="2063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-3</a:t>
            </a:r>
            <a:endParaRPr lang="en-US" sz="2000">
              <a:solidFill>
                <a:schemeClr val="tx2"/>
              </a:solidFill>
              <a:latin typeface="Calibri" pitchFamily="34" charset="0"/>
            </a:endParaRPr>
          </a:p>
        </p:txBody>
      </p:sp>
      <p:sp>
        <p:nvSpPr>
          <p:cNvPr id="21513" name="Rectangle 135"/>
          <p:cNvSpPr>
            <a:spLocks noChangeArrowheads="1"/>
          </p:cNvSpPr>
          <p:nvPr/>
        </p:nvSpPr>
        <p:spPr bwMode="auto">
          <a:xfrm>
            <a:off x="5632450" y="6246813"/>
            <a:ext cx="128588"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0</a:t>
            </a:r>
            <a:endParaRPr lang="en-US" sz="2000">
              <a:solidFill>
                <a:schemeClr val="tx2"/>
              </a:solidFill>
              <a:latin typeface="Calibri" pitchFamily="34" charset="0"/>
            </a:endParaRPr>
          </a:p>
        </p:txBody>
      </p:sp>
      <p:sp>
        <p:nvSpPr>
          <p:cNvPr id="21514" name="Rectangle 136"/>
          <p:cNvSpPr>
            <a:spLocks noChangeArrowheads="1"/>
          </p:cNvSpPr>
          <p:nvPr/>
        </p:nvSpPr>
        <p:spPr bwMode="auto">
          <a:xfrm>
            <a:off x="914400" y="5618163"/>
            <a:ext cx="128588"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3</a:t>
            </a:r>
            <a:endParaRPr lang="en-US" sz="2000">
              <a:solidFill>
                <a:schemeClr val="tx2"/>
              </a:solidFill>
              <a:latin typeface="Calibri" pitchFamily="34" charset="0"/>
            </a:endParaRPr>
          </a:p>
        </p:txBody>
      </p:sp>
      <p:sp>
        <p:nvSpPr>
          <p:cNvPr id="21515" name="Rectangle 137"/>
          <p:cNvSpPr>
            <a:spLocks noChangeArrowheads="1"/>
          </p:cNvSpPr>
          <p:nvPr/>
        </p:nvSpPr>
        <p:spPr bwMode="auto">
          <a:xfrm>
            <a:off x="914400" y="4424363"/>
            <a:ext cx="128588"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6</a:t>
            </a:r>
            <a:endParaRPr lang="en-US" sz="2000">
              <a:solidFill>
                <a:schemeClr val="tx2"/>
              </a:solidFill>
              <a:latin typeface="Calibri" pitchFamily="34" charset="0"/>
            </a:endParaRPr>
          </a:p>
        </p:txBody>
      </p:sp>
      <p:sp>
        <p:nvSpPr>
          <p:cNvPr id="21516" name="Rectangle 138"/>
          <p:cNvSpPr>
            <a:spLocks noChangeArrowheads="1"/>
          </p:cNvSpPr>
          <p:nvPr/>
        </p:nvSpPr>
        <p:spPr bwMode="auto">
          <a:xfrm>
            <a:off x="914400" y="3230563"/>
            <a:ext cx="128588"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9</a:t>
            </a:r>
            <a:endParaRPr lang="en-US" sz="2000">
              <a:solidFill>
                <a:schemeClr val="tx2"/>
              </a:solidFill>
              <a:latin typeface="Calibri" pitchFamily="34" charset="0"/>
            </a:endParaRPr>
          </a:p>
        </p:txBody>
      </p:sp>
      <p:sp>
        <p:nvSpPr>
          <p:cNvPr id="21517" name="Rectangle 139"/>
          <p:cNvSpPr>
            <a:spLocks noChangeArrowheads="1"/>
          </p:cNvSpPr>
          <p:nvPr/>
        </p:nvSpPr>
        <p:spPr bwMode="auto">
          <a:xfrm>
            <a:off x="833438" y="2036763"/>
            <a:ext cx="2571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12</a:t>
            </a:r>
            <a:endParaRPr lang="en-US" sz="2000">
              <a:solidFill>
                <a:schemeClr val="tx2"/>
              </a:solidFill>
              <a:latin typeface="Calibri" pitchFamily="34" charset="0"/>
            </a:endParaRPr>
          </a:p>
        </p:txBody>
      </p:sp>
      <p:grpSp>
        <p:nvGrpSpPr>
          <p:cNvPr id="2" name="Group 14"/>
          <p:cNvGrpSpPr>
            <a:grpSpLocks/>
          </p:cNvGrpSpPr>
          <p:nvPr/>
        </p:nvGrpSpPr>
        <p:grpSpPr bwMode="auto">
          <a:xfrm>
            <a:off x="1149350" y="6138863"/>
            <a:ext cx="5438775" cy="84137"/>
            <a:chOff x="1204" y="3638"/>
            <a:chExt cx="3426" cy="53"/>
          </a:xfrm>
        </p:grpSpPr>
        <p:sp>
          <p:nvSpPr>
            <p:cNvPr id="21542" name="Line 140"/>
            <p:cNvSpPr>
              <a:spLocks noChangeShapeType="1"/>
            </p:cNvSpPr>
            <p:nvPr/>
          </p:nvSpPr>
          <p:spPr bwMode="auto">
            <a:xfrm flipV="1">
              <a:off x="1230" y="3638"/>
              <a:ext cx="1" cy="26"/>
            </a:xfrm>
            <a:prstGeom prst="line">
              <a:avLst/>
            </a:prstGeom>
            <a:noFill/>
            <a:ln w="11">
              <a:solidFill>
                <a:srgbClr val="000000"/>
              </a:solidFill>
              <a:round/>
              <a:headEnd/>
              <a:tailEnd/>
            </a:ln>
          </p:spPr>
          <p:txBody>
            <a:bodyPr/>
            <a:lstStyle/>
            <a:p>
              <a:endParaRPr lang="en-US"/>
            </a:p>
          </p:txBody>
        </p:sp>
        <p:sp>
          <p:nvSpPr>
            <p:cNvPr id="21543" name="Line 141"/>
            <p:cNvSpPr>
              <a:spLocks noChangeShapeType="1"/>
            </p:cNvSpPr>
            <p:nvPr/>
          </p:nvSpPr>
          <p:spPr bwMode="auto">
            <a:xfrm flipV="1">
              <a:off x="1513" y="3638"/>
              <a:ext cx="1" cy="53"/>
            </a:xfrm>
            <a:prstGeom prst="line">
              <a:avLst/>
            </a:prstGeom>
            <a:noFill/>
            <a:ln w="11">
              <a:solidFill>
                <a:srgbClr val="000000"/>
              </a:solidFill>
              <a:round/>
              <a:headEnd/>
              <a:tailEnd/>
            </a:ln>
          </p:spPr>
          <p:txBody>
            <a:bodyPr/>
            <a:lstStyle/>
            <a:p>
              <a:endParaRPr lang="en-US"/>
            </a:p>
          </p:txBody>
        </p:sp>
        <p:sp>
          <p:nvSpPr>
            <p:cNvPr id="21544" name="Line 142"/>
            <p:cNvSpPr>
              <a:spLocks noChangeShapeType="1"/>
            </p:cNvSpPr>
            <p:nvPr/>
          </p:nvSpPr>
          <p:spPr bwMode="auto">
            <a:xfrm flipV="1">
              <a:off x="1798" y="3638"/>
              <a:ext cx="1" cy="26"/>
            </a:xfrm>
            <a:prstGeom prst="line">
              <a:avLst/>
            </a:prstGeom>
            <a:noFill/>
            <a:ln w="11">
              <a:solidFill>
                <a:srgbClr val="000000"/>
              </a:solidFill>
              <a:round/>
              <a:headEnd/>
              <a:tailEnd/>
            </a:ln>
          </p:spPr>
          <p:txBody>
            <a:bodyPr/>
            <a:lstStyle/>
            <a:p>
              <a:endParaRPr lang="en-US"/>
            </a:p>
          </p:txBody>
        </p:sp>
        <p:sp>
          <p:nvSpPr>
            <p:cNvPr id="21545" name="Line 143"/>
            <p:cNvSpPr>
              <a:spLocks noChangeShapeType="1"/>
            </p:cNvSpPr>
            <p:nvPr/>
          </p:nvSpPr>
          <p:spPr bwMode="auto">
            <a:xfrm flipV="1">
              <a:off x="2081" y="3638"/>
              <a:ext cx="1" cy="26"/>
            </a:xfrm>
            <a:prstGeom prst="line">
              <a:avLst/>
            </a:prstGeom>
            <a:noFill/>
            <a:ln w="11">
              <a:solidFill>
                <a:srgbClr val="000000"/>
              </a:solidFill>
              <a:round/>
              <a:headEnd/>
              <a:tailEnd/>
            </a:ln>
          </p:spPr>
          <p:txBody>
            <a:bodyPr/>
            <a:lstStyle/>
            <a:p>
              <a:endParaRPr lang="en-US"/>
            </a:p>
          </p:txBody>
        </p:sp>
        <p:sp>
          <p:nvSpPr>
            <p:cNvPr id="21546" name="Line 144"/>
            <p:cNvSpPr>
              <a:spLocks noChangeShapeType="1"/>
            </p:cNvSpPr>
            <p:nvPr/>
          </p:nvSpPr>
          <p:spPr bwMode="auto">
            <a:xfrm flipV="1">
              <a:off x="2363" y="3638"/>
              <a:ext cx="1" cy="53"/>
            </a:xfrm>
            <a:prstGeom prst="line">
              <a:avLst/>
            </a:prstGeom>
            <a:noFill/>
            <a:ln w="11">
              <a:solidFill>
                <a:srgbClr val="000000"/>
              </a:solidFill>
              <a:round/>
              <a:headEnd/>
              <a:tailEnd/>
            </a:ln>
          </p:spPr>
          <p:txBody>
            <a:bodyPr/>
            <a:lstStyle/>
            <a:p>
              <a:endParaRPr lang="en-US"/>
            </a:p>
          </p:txBody>
        </p:sp>
        <p:sp>
          <p:nvSpPr>
            <p:cNvPr id="21547" name="Line 145"/>
            <p:cNvSpPr>
              <a:spLocks noChangeShapeType="1"/>
            </p:cNvSpPr>
            <p:nvPr/>
          </p:nvSpPr>
          <p:spPr bwMode="auto">
            <a:xfrm flipV="1">
              <a:off x="2646" y="3638"/>
              <a:ext cx="1" cy="26"/>
            </a:xfrm>
            <a:prstGeom prst="line">
              <a:avLst/>
            </a:prstGeom>
            <a:noFill/>
            <a:ln w="11">
              <a:solidFill>
                <a:srgbClr val="000000"/>
              </a:solidFill>
              <a:round/>
              <a:headEnd/>
              <a:tailEnd/>
            </a:ln>
          </p:spPr>
          <p:txBody>
            <a:bodyPr/>
            <a:lstStyle/>
            <a:p>
              <a:endParaRPr lang="en-US"/>
            </a:p>
          </p:txBody>
        </p:sp>
        <p:sp>
          <p:nvSpPr>
            <p:cNvPr id="21548" name="Line 146"/>
            <p:cNvSpPr>
              <a:spLocks noChangeShapeType="1"/>
            </p:cNvSpPr>
            <p:nvPr/>
          </p:nvSpPr>
          <p:spPr bwMode="auto">
            <a:xfrm flipV="1">
              <a:off x="2931" y="3638"/>
              <a:ext cx="1" cy="26"/>
            </a:xfrm>
            <a:prstGeom prst="line">
              <a:avLst/>
            </a:prstGeom>
            <a:noFill/>
            <a:ln w="11">
              <a:solidFill>
                <a:srgbClr val="000000"/>
              </a:solidFill>
              <a:round/>
              <a:headEnd/>
              <a:tailEnd/>
            </a:ln>
          </p:spPr>
          <p:txBody>
            <a:bodyPr/>
            <a:lstStyle/>
            <a:p>
              <a:endParaRPr lang="en-US"/>
            </a:p>
          </p:txBody>
        </p:sp>
        <p:sp>
          <p:nvSpPr>
            <p:cNvPr id="21549" name="Line 147"/>
            <p:cNvSpPr>
              <a:spLocks noChangeShapeType="1"/>
            </p:cNvSpPr>
            <p:nvPr/>
          </p:nvSpPr>
          <p:spPr bwMode="auto">
            <a:xfrm flipV="1">
              <a:off x="3213" y="3638"/>
              <a:ext cx="1" cy="53"/>
            </a:xfrm>
            <a:prstGeom prst="line">
              <a:avLst/>
            </a:prstGeom>
            <a:noFill/>
            <a:ln w="11">
              <a:solidFill>
                <a:srgbClr val="000000"/>
              </a:solidFill>
              <a:round/>
              <a:headEnd/>
              <a:tailEnd/>
            </a:ln>
          </p:spPr>
          <p:txBody>
            <a:bodyPr/>
            <a:lstStyle/>
            <a:p>
              <a:endParaRPr lang="en-US"/>
            </a:p>
          </p:txBody>
        </p:sp>
        <p:sp>
          <p:nvSpPr>
            <p:cNvPr id="21550" name="Line 148"/>
            <p:cNvSpPr>
              <a:spLocks noChangeShapeType="1"/>
            </p:cNvSpPr>
            <p:nvPr/>
          </p:nvSpPr>
          <p:spPr bwMode="auto">
            <a:xfrm flipV="1">
              <a:off x="3496" y="3638"/>
              <a:ext cx="1" cy="26"/>
            </a:xfrm>
            <a:prstGeom prst="line">
              <a:avLst/>
            </a:prstGeom>
            <a:noFill/>
            <a:ln w="11">
              <a:solidFill>
                <a:srgbClr val="000000"/>
              </a:solidFill>
              <a:round/>
              <a:headEnd/>
              <a:tailEnd/>
            </a:ln>
          </p:spPr>
          <p:txBody>
            <a:bodyPr/>
            <a:lstStyle/>
            <a:p>
              <a:endParaRPr lang="en-US"/>
            </a:p>
          </p:txBody>
        </p:sp>
        <p:sp>
          <p:nvSpPr>
            <p:cNvPr id="21551" name="Line 149"/>
            <p:cNvSpPr>
              <a:spLocks noChangeShapeType="1"/>
            </p:cNvSpPr>
            <p:nvPr/>
          </p:nvSpPr>
          <p:spPr bwMode="auto">
            <a:xfrm flipV="1">
              <a:off x="3779" y="3638"/>
              <a:ext cx="1" cy="26"/>
            </a:xfrm>
            <a:prstGeom prst="line">
              <a:avLst/>
            </a:prstGeom>
            <a:noFill/>
            <a:ln w="11">
              <a:solidFill>
                <a:srgbClr val="000000"/>
              </a:solidFill>
              <a:round/>
              <a:headEnd/>
              <a:tailEnd/>
            </a:ln>
          </p:spPr>
          <p:txBody>
            <a:bodyPr/>
            <a:lstStyle/>
            <a:p>
              <a:endParaRPr lang="en-US"/>
            </a:p>
          </p:txBody>
        </p:sp>
        <p:sp>
          <p:nvSpPr>
            <p:cNvPr id="21552" name="Line 150"/>
            <p:cNvSpPr>
              <a:spLocks noChangeShapeType="1"/>
            </p:cNvSpPr>
            <p:nvPr/>
          </p:nvSpPr>
          <p:spPr bwMode="auto">
            <a:xfrm flipV="1">
              <a:off x="4063" y="3638"/>
              <a:ext cx="1" cy="53"/>
            </a:xfrm>
            <a:prstGeom prst="line">
              <a:avLst/>
            </a:prstGeom>
            <a:noFill/>
            <a:ln w="11">
              <a:solidFill>
                <a:srgbClr val="000000"/>
              </a:solidFill>
              <a:round/>
              <a:headEnd/>
              <a:tailEnd/>
            </a:ln>
          </p:spPr>
          <p:txBody>
            <a:bodyPr/>
            <a:lstStyle/>
            <a:p>
              <a:endParaRPr lang="en-US"/>
            </a:p>
          </p:txBody>
        </p:sp>
        <p:sp>
          <p:nvSpPr>
            <p:cNvPr id="21553" name="Line 151"/>
            <p:cNvSpPr>
              <a:spLocks noChangeShapeType="1"/>
            </p:cNvSpPr>
            <p:nvPr/>
          </p:nvSpPr>
          <p:spPr bwMode="auto">
            <a:xfrm flipV="1">
              <a:off x="4346" y="3638"/>
              <a:ext cx="1" cy="26"/>
            </a:xfrm>
            <a:prstGeom prst="line">
              <a:avLst/>
            </a:prstGeom>
            <a:noFill/>
            <a:ln w="11">
              <a:solidFill>
                <a:srgbClr val="000000"/>
              </a:solidFill>
              <a:round/>
              <a:headEnd/>
              <a:tailEnd/>
            </a:ln>
          </p:spPr>
          <p:txBody>
            <a:bodyPr/>
            <a:lstStyle/>
            <a:p>
              <a:endParaRPr lang="en-US"/>
            </a:p>
          </p:txBody>
        </p:sp>
        <p:sp>
          <p:nvSpPr>
            <p:cNvPr id="21554" name="Line 152"/>
            <p:cNvSpPr>
              <a:spLocks noChangeShapeType="1"/>
            </p:cNvSpPr>
            <p:nvPr/>
          </p:nvSpPr>
          <p:spPr bwMode="auto">
            <a:xfrm flipV="1">
              <a:off x="4629" y="3638"/>
              <a:ext cx="1" cy="26"/>
            </a:xfrm>
            <a:prstGeom prst="line">
              <a:avLst/>
            </a:prstGeom>
            <a:noFill/>
            <a:ln w="11">
              <a:solidFill>
                <a:srgbClr val="000000"/>
              </a:solidFill>
              <a:round/>
              <a:headEnd/>
              <a:tailEnd/>
            </a:ln>
          </p:spPr>
          <p:txBody>
            <a:bodyPr/>
            <a:lstStyle/>
            <a:p>
              <a:endParaRPr lang="en-US"/>
            </a:p>
          </p:txBody>
        </p:sp>
        <p:sp>
          <p:nvSpPr>
            <p:cNvPr id="21555" name="Line 153"/>
            <p:cNvSpPr>
              <a:spLocks noChangeShapeType="1"/>
            </p:cNvSpPr>
            <p:nvPr/>
          </p:nvSpPr>
          <p:spPr bwMode="auto">
            <a:xfrm>
              <a:off x="1230" y="3638"/>
              <a:ext cx="3399" cy="1"/>
            </a:xfrm>
            <a:prstGeom prst="line">
              <a:avLst/>
            </a:prstGeom>
            <a:noFill/>
            <a:ln w="11">
              <a:solidFill>
                <a:srgbClr val="000000"/>
              </a:solidFill>
              <a:round/>
              <a:headEnd/>
              <a:tailEnd/>
            </a:ln>
          </p:spPr>
          <p:txBody>
            <a:bodyPr/>
            <a:lstStyle/>
            <a:p>
              <a:endParaRPr lang="en-US"/>
            </a:p>
          </p:txBody>
        </p:sp>
        <p:sp>
          <p:nvSpPr>
            <p:cNvPr id="21556" name="Line 154"/>
            <p:cNvSpPr>
              <a:spLocks noChangeShapeType="1"/>
            </p:cNvSpPr>
            <p:nvPr/>
          </p:nvSpPr>
          <p:spPr bwMode="auto">
            <a:xfrm>
              <a:off x="1204" y="3638"/>
              <a:ext cx="26" cy="1"/>
            </a:xfrm>
            <a:prstGeom prst="line">
              <a:avLst/>
            </a:prstGeom>
            <a:noFill/>
            <a:ln w="11">
              <a:solidFill>
                <a:srgbClr val="000000"/>
              </a:solidFill>
              <a:round/>
              <a:headEnd/>
              <a:tailEnd/>
            </a:ln>
          </p:spPr>
          <p:txBody>
            <a:bodyPr/>
            <a:lstStyle/>
            <a:p>
              <a:endParaRPr lang="en-US"/>
            </a:p>
          </p:txBody>
        </p:sp>
      </p:grpSp>
      <p:grpSp>
        <p:nvGrpSpPr>
          <p:cNvPr id="3" name="Group 30"/>
          <p:cNvGrpSpPr>
            <a:grpSpLocks/>
          </p:cNvGrpSpPr>
          <p:nvPr/>
        </p:nvGrpSpPr>
        <p:grpSpPr bwMode="auto">
          <a:xfrm>
            <a:off x="1106488" y="1760538"/>
            <a:ext cx="85725" cy="4378325"/>
            <a:chOff x="1177" y="880"/>
            <a:chExt cx="54" cy="2758"/>
          </a:xfrm>
        </p:grpSpPr>
        <p:sp>
          <p:nvSpPr>
            <p:cNvPr id="21530" name="Line 155"/>
            <p:cNvSpPr>
              <a:spLocks noChangeShapeType="1"/>
            </p:cNvSpPr>
            <p:nvPr/>
          </p:nvSpPr>
          <p:spPr bwMode="auto">
            <a:xfrm>
              <a:off x="1177" y="3387"/>
              <a:ext cx="53" cy="1"/>
            </a:xfrm>
            <a:prstGeom prst="line">
              <a:avLst/>
            </a:prstGeom>
            <a:noFill/>
            <a:ln w="11">
              <a:solidFill>
                <a:srgbClr val="000000"/>
              </a:solidFill>
              <a:round/>
              <a:headEnd/>
              <a:tailEnd/>
            </a:ln>
          </p:spPr>
          <p:txBody>
            <a:bodyPr/>
            <a:lstStyle/>
            <a:p>
              <a:endParaRPr lang="en-US"/>
            </a:p>
          </p:txBody>
        </p:sp>
        <p:sp>
          <p:nvSpPr>
            <p:cNvPr id="21531" name="Line 156"/>
            <p:cNvSpPr>
              <a:spLocks noChangeShapeType="1"/>
            </p:cNvSpPr>
            <p:nvPr/>
          </p:nvSpPr>
          <p:spPr bwMode="auto">
            <a:xfrm>
              <a:off x="1204" y="3136"/>
              <a:ext cx="26" cy="1"/>
            </a:xfrm>
            <a:prstGeom prst="line">
              <a:avLst/>
            </a:prstGeom>
            <a:noFill/>
            <a:ln w="11">
              <a:solidFill>
                <a:srgbClr val="000000"/>
              </a:solidFill>
              <a:round/>
              <a:headEnd/>
              <a:tailEnd/>
            </a:ln>
          </p:spPr>
          <p:txBody>
            <a:bodyPr/>
            <a:lstStyle/>
            <a:p>
              <a:endParaRPr lang="en-US"/>
            </a:p>
          </p:txBody>
        </p:sp>
        <p:sp>
          <p:nvSpPr>
            <p:cNvPr id="21532" name="Line 157"/>
            <p:cNvSpPr>
              <a:spLocks noChangeShapeType="1"/>
            </p:cNvSpPr>
            <p:nvPr/>
          </p:nvSpPr>
          <p:spPr bwMode="auto">
            <a:xfrm>
              <a:off x="1204" y="2885"/>
              <a:ext cx="26" cy="1"/>
            </a:xfrm>
            <a:prstGeom prst="line">
              <a:avLst/>
            </a:prstGeom>
            <a:noFill/>
            <a:ln w="11">
              <a:solidFill>
                <a:srgbClr val="000000"/>
              </a:solidFill>
              <a:round/>
              <a:headEnd/>
              <a:tailEnd/>
            </a:ln>
          </p:spPr>
          <p:txBody>
            <a:bodyPr/>
            <a:lstStyle/>
            <a:p>
              <a:endParaRPr lang="en-US"/>
            </a:p>
          </p:txBody>
        </p:sp>
        <p:sp>
          <p:nvSpPr>
            <p:cNvPr id="21533" name="Line 158"/>
            <p:cNvSpPr>
              <a:spLocks noChangeShapeType="1"/>
            </p:cNvSpPr>
            <p:nvPr/>
          </p:nvSpPr>
          <p:spPr bwMode="auto">
            <a:xfrm>
              <a:off x="1177" y="2635"/>
              <a:ext cx="53" cy="1"/>
            </a:xfrm>
            <a:prstGeom prst="line">
              <a:avLst/>
            </a:prstGeom>
            <a:noFill/>
            <a:ln w="11">
              <a:solidFill>
                <a:srgbClr val="000000"/>
              </a:solidFill>
              <a:round/>
              <a:headEnd/>
              <a:tailEnd/>
            </a:ln>
          </p:spPr>
          <p:txBody>
            <a:bodyPr/>
            <a:lstStyle/>
            <a:p>
              <a:endParaRPr lang="en-US"/>
            </a:p>
          </p:txBody>
        </p:sp>
        <p:sp>
          <p:nvSpPr>
            <p:cNvPr id="21534" name="Line 159"/>
            <p:cNvSpPr>
              <a:spLocks noChangeShapeType="1"/>
            </p:cNvSpPr>
            <p:nvPr/>
          </p:nvSpPr>
          <p:spPr bwMode="auto">
            <a:xfrm>
              <a:off x="1204" y="2385"/>
              <a:ext cx="26" cy="1"/>
            </a:xfrm>
            <a:prstGeom prst="line">
              <a:avLst/>
            </a:prstGeom>
            <a:noFill/>
            <a:ln w="11">
              <a:solidFill>
                <a:srgbClr val="000000"/>
              </a:solidFill>
              <a:round/>
              <a:headEnd/>
              <a:tailEnd/>
            </a:ln>
          </p:spPr>
          <p:txBody>
            <a:bodyPr/>
            <a:lstStyle/>
            <a:p>
              <a:endParaRPr lang="en-US"/>
            </a:p>
          </p:txBody>
        </p:sp>
        <p:sp>
          <p:nvSpPr>
            <p:cNvPr id="21535" name="Line 160"/>
            <p:cNvSpPr>
              <a:spLocks noChangeShapeType="1"/>
            </p:cNvSpPr>
            <p:nvPr/>
          </p:nvSpPr>
          <p:spPr bwMode="auto">
            <a:xfrm>
              <a:off x="1204" y="2133"/>
              <a:ext cx="26" cy="1"/>
            </a:xfrm>
            <a:prstGeom prst="line">
              <a:avLst/>
            </a:prstGeom>
            <a:noFill/>
            <a:ln w="11">
              <a:solidFill>
                <a:srgbClr val="000000"/>
              </a:solidFill>
              <a:round/>
              <a:headEnd/>
              <a:tailEnd/>
            </a:ln>
          </p:spPr>
          <p:txBody>
            <a:bodyPr/>
            <a:lstStyle/>
            <a:p>
              <a:endParaRPr lang="en-US"/>
            </a:p>
          </p:txBody>
        </p:sp>
        <p:sp>
          <p:nvSpPr>
            <p:cNvPr id="21536" name="Line 161"/>
            <p:cNvSpPr>
              <a:spLocks noChangeShapeType="1"/>
            </p:cNvSpPr>
            <p:nvPr/>
          </p:nvSpPr>
          <p:spPr bwMode="auto">
            <a:xfrm>
              <a:off x="1177" y="1883"/>
              <a:ext cx="53" cy="1"/>
            </a:xfrm>
            <a:prstGeom prst="line">
              <a:avLst/>
            </a:prstGeom>
            <a:noFill/>
            <a:ln w="11">
              <a:solidFill>
                <a:srgbClr val="000000"/>
              </a:solidFill>
              <a:round/>
              <a:headEnd/>
              <a:tailEnd/>
            </a:ln>
          </p:spPr>
          <p:txBody>
            <a:bodyPr/>
            <a:lstStyle/>
            <a:p>
              <a:endParaRPr lang="en-US"/>
            </a:p>
          </p:txBody>
        </p:sp>
        <p:sp>
          <p:nvSpPr>
            <p:cNvPr id="21537" name="Line 162"/>
            <p:cNvSpPr>
              <a:spLocks noChangeShapeType="1"/>
            </p:cNvSpPr>
            <p:nvPr/>
          </p:nvSpPr>
          <p:spPr bwMode="auto">
            <a:xfrm>
              <a:off x="1204" y="1633"/>
              <a:ext cx="26" cy="1"/>
            </a:xfrm>
            <a:prstGeom prst="line">
              <a:avLst/>
            </a:prstGeom>
            <a:noFill/>
            <a:ln w="11">
              <a:solidFill>
                <a:srgbClr val="000000"/>
              </a:solidFill>
              <a:round/>
              <a:headEnd/>
              <a:tailEnd/>
            </a:ln>
          </p:spPr>
          <p:txBody>
            <a:bodyPr/>
            <a:lstStyle/>
            <a:p>
              <a:endParaRPr lang="en-US"/>
            </a:p>
          </p:txBody>
        </p:sp>
        <p:sp>
          <p:nvSpPr>
            <p:cNvPr id="21538" name="Line 163"/>
            <p:cNvSpPr>
              <a:spLocks noChangeShapeType="1"/>
            </p:cNvSpPr>
            <p:nvPr/>
          </p:nvSpPr>
          <p:spPr bwMode="auto">
            <a:xfrm>
              <a:off x="1204" y="1382"/>
              <a:ext cx="26" cy="1"/>
            </a:xfrm>
            <a:prstGeom prst="line">
              <a:avLst/>
            </a:prstGeom>
            <a:noFill/>
            <a:ln w="11">
              <a:solidFill>
                <a:srgbClr val="000000"/>
              </a:solidFill>
              <a:round/>
              <a:headEnd/>
              <a:tailEnd/>
            </a:ln>
          </p:spPr>
          <p:txBody>
            <a:bodyPr/>
            <a:lstStyle/>
            <a:p>
              <a:endParaRPr lang="en-US"/>
            </a:p>
          </p:txBody>
        </p:sp>
        <p:sp>
          <p:nvSpPr>
            <p:cNvPr id="21539" name="Line 164"/>
            <p:cNvSpPr>
              <a:spLocks noChangeShapeType="1"/>
            </p:cNvSpPr>
            <p:nvPr/>
          </p:nvSpPr>
          <p:spPr bwMode="auto">
            <a:xfrm>
              <a:off x="1177" y="1131"/>
              <a:ext cx="53" cy="1"/>
            </a:xfrm>
            <a:prstGeom prst="line">
              <a:avLst/>
            </a:prstGeom>
            <a:noFill/>
            <a:ln w="11">
              <a:solidFill>
                <a:srgbClr val="000000"/>
              </a:solidFill>
              <a:round/>
              <a:headEnd/>
              <a:tailEnd/>
            </a:ln>
          </p:spPr>
          <p:txBody>
            <a:bodyPr/>
            <a:lstStyle/>
            <a:p>
              <a:endParaRPr lang="en-US"/>
            </a:p>
          </p:txBody>
        </p:sp>
        <p:sp>
          <p:nvSpPr>
            <p:cNvPr id="21540" name="Line 165"/>
            <p:cNvSpPr>
              <a:spLocks noChangeShapeType="1"/>
            </p:cNvSpPr>
            <p:nvPr/>
          </p:nvSpPr>
          <p:spPr bwMode="auto">
            <a:xfrm>
              <a:off x="1204" y="880"/>
              <a:ext cx="26" cy="1"/>
            </a:xfrm>
            <a:prstGeom prst="line">
              <a:avLst/>
            </a:prstGeom>
            <a:noFill/>
            <a:ln w="11">
              <a:solidFill>
                <a:srgbClr val="000000"/>
              </a:solidFill>
              <a:round/>
              <a:headEnd/>
              <a:tailEnd/>
            </a:ln>
          </p:spPr>
          <p:txBody>
            <a:bodyPr/>
            <a:lstStyle/>
            <a:p>
              <a:endParaRPr lang="en-US"/>
            </a:p>
          </p:txBody>
        </p:sp>
        <p:sp>
          <p:nvSpPr>
            <p:cNvPr id="21541" name="Line 166"/>
            <p:cNvSpPr>
              <a:spLocks noChangeShapeType="1"/>
            </p:cNvSpPr>
            <p:nvPr/>
          </p:nvSpPr>
          <p:spPr bwMode="auto">
            <a:xfrm flipV="1">
              <a:off x="1230" y="880"/>
              <a:ext cx="1" cy="2758"/>
            </a:xfrm>
            <a:prstGeom prst="line">
              <a:avLst/>
            </a:prstGeom>
            <a:noFill/>
            <a:ln w="11">
              <a:solidFill>
                <a:srgbClr val="000000"/>
              </a:solidFill>
              <a:round/>
              <a:headEnd/>
              <a:tailEnd/>
            </a:ln>
          </p:spPr>
          <p:txBody>
            <a:bodyPr/>
            <a:lstStyle/>
            <a:p>
              <a:endParaRPr lang="en-US"/>
            </a:p>
          </p:txBody>
        </p:sp>
      </p:grpSp>
      <p:grpSp>
        <p:nvGrpSpPr>
          <p:cNvPr id="4" name="Group 43"/>
          <p:cNvGrpSpPr>
            <a:grpSpLocks/>
          </p:cNvGrpSpPr>
          <p:nvPr/>
        </p:nvGrpSpPr>
        <p:grpSpPr bwMode="auto">
          <a:xfrm>
            <a:off x="1166813" y="790575"/>
            <a:ext cx="2292350" cy="2241550"/>
            <a:chOff x="1215" y="414"/>
            <a:chExt cx="1444" cy="1412"/>
          </a:xfrm>
        </p:grpSpPr>
        <p:sp>
          <p:nvSpPr>
            <p:cNvPr id="21528" name="Freeform 131"/>
            <p:cNvSpPr>
              <a:spLocks/>
            </p:cNvSpPr>
            <p:nvPr/>
          </p:nvSpPr>
          <p:spPr bwMode="auto">
            <a:xfrm>
              <a:off x="1215" y="414"/>
              <a:ext cx="1444" cy="1412"/>
            </a:xfrm>
            <a:custGeom>
              <a:avLst/>
              <a:gdLst>
                <a:gd name="T0" fmla="*/ 1441 w 1070"/>
                <a:gd name="T1" fmla="*/ 770 h 537"/>
                <a:gd name="T2" fmla="*/ 1426 w 1070"/>
                <a:gd name="T3" fmla="*/ 862 h 537"/>
                <a:gd name="T4" fmla="*/ 1401 w 1070"/>
                <a:gd name="T5" fmla="*/ 944 h 537"/>
                <a:gd name="T6" fmla="*/ 1366 w 1070"/>
                <a:gd name="T7" fmla="*/ 1028 h 537"/>
                <a:gd name="T8" fmla="*/ 1318 w 1070"/>
                <a:gd name="T9" fmla="*/ 1102 h 537"/>
                <a:gd name="T10" fmla="*/ 1263 w 1070"/>
                <a:gd name="T11" fmla="*/ 1173 h 537"/>
                <a:gd name="T12" fmla="*/ 1200 w 1070"/>
                <a:gd name="T13" fmla="*/ 1233 h 537"/>
                <a:gd name="T14" fmla="*/ 1128 w 1070"/>
                <a:gd name="T15" fmla="*/ 1288 h 537"/>
                <a:gd name="T16" fmla="*/ 1050 w 1070"/>
                <a:gd name="T17" fmla="*/ 1333 h 537"/>
                <a:gd name="T18" fmla="*/ 966 w 1070"/>
                <a:gd name="T19" fmla="*/ 1370 h 537"/>
                <a:gd name="T20" fmla="*/ 880 w 1070"/>
                <a:gd name="T21" fmla="*/ 1396 h 537"/>
                <a:gd name="T22" fmla="*/ 788 w 1070"/>
                <a:gd name="T23" fmla="*/ 1407 h 537"/>
                <a:gd name="T24" fmla="*/ 699 w 1070"/>
                <a:gd name="T25" fmla="*/ 1412 h 537"/>
                <a:gd name="T26" fmla="*/ 609 w 1070"/>
                <a:gd name="T27" fmla="*/ 1404 h 537"/>
                <a:gd name="T28" fmla="*/ 520 w 1070"/>
                <a:gd name="T29" fmla="*/ 1383 h 537"/>
                <a:gd name="T30" fmla="*/ 435 w 1070"/>
                <a:gd name="T31" fmla="*/ 1354 h 537"/>
                <a:gd name="T32" fmla="*/ 354 w 1070"/>
                <a:gd name="T33" fmla="*/ 1312 h 537"/>
                <a:gd name="T34" fmla="*/ 278 w 1070"/>
                <a:gd name="T35" fmla="*/ 1262 h 537"/>
                <a:gd name="T36" fmla="*/ 209 w 1070"/>
                <a:gd name="T37" fmla="*/ 1204 h 537"/>
                <a:gd name="T38" fmla="*/ 150 w 1070"/>
                <a:gd name="T39" fmla="*/ 1139 h 537"/>
                <a:gd name="T40" fmla="*/ 100 w 1070"/>
                <a:gd name="T41" fmla="*/ 1065 h 537"/>
                <a:gd name="T42" fmla="*/ 59 w 1070"/>
                <a:gd name="T43" fmla="*/ 986 h 537"/>
                <a:gd name="T44" fmla="*/ 27 w 1070"/>
                <a:gd name="T45" fmla="*/ 902 h 537"/>
                <a:gd name="T46" fmla="*/ 8 w 1070"/>
                <a:gd name="T47" fmla="*/ 815 h 537"/>
                <a:gd name="T48" fmla="*/ 0 w 1070"/>
                <a:gd name="T49" fmla="*/ 728 h 537"/>
                <a:gd name="T50" fmla="*/ 1 w 1070"/>
                <a:gd name="T51" fmla="*/ 639 h 537"/>
                <a:gd name="T52" fmla="*/ 16 w 1070"/>
                <a:gd name="T53" fmla="*/ 552 h 537"/>
                <a:gd name="T54" fmla="*/ 42 w 1070"/>
                <a:gd name="T55" fmla="*/ 468 h 537"/>
                <a:gd name="T56" fmla="*/ 78 w 1070"/>
                <a:gd name="T57" fmla="*/ 387 h 537"/>
                <a:gd name="T58" fmla="*/ 123 w 1070"/>
                <a:gd name="T59" fmla="*/ 308 h 537"/>
                <a:gd name="T60" fmla="*/ 179 w 1070"/>
                <a:gd name="T61" fmla="*/ 242 h 537"/>
                <a:gd name="T62" fmla="*/ 243 w 1070"/>
                <a:gd name="T63" fmla="*/ 174 h 537"/>
                <a:gd name="T64" fmla="*/ 316 w 1070"/>
                <a:gd name="T65" fmla="*/ 121 h 537"/>
                <a:gd name="T66" fmla="*/ 394 w 1070"/>
                <a:gd name="T67" fmla="*/ 76 h 537"/>
                <a:gd name="T68" fmla="*/ 476 w 1070"/>
                <a:gd name="T69" fmla="*/ 42 h 537"/>
                <a:gd name="T70" fmla="*/ 564 w 1070"/>
                <a:gd name="T71" fmla="*/ 18 h 537"/>
                <a:gd name="T72" fmla="*/ 653 w 1070"/>
                <a:gd name="T73" fmla="*/ 5 h 537"/>
                <a:gd name="T74" fmla="*/ 744 w 1070"/>
                <a:gd name="T75" fmla="*/ 0 h 537"/>
                <a:gd name="T76" fmla="*/ 835 w 1070"/>
                <a:gd name="T77" fmla="*/ 8 h 537"/>
                <a:gd name="T78" fmla="*/ 922 w 1070"/>
                <a:gd name="T79" fmla="*/ 29 h 537"/>
                <a:gd name="T80" fmla="*/ 1009 w 1070"/>
                <a:gd name="T81" fmla="*/ 58 h 537"/>
                <a:gd name="T82" fmla="*/ 1089 w 1070"/>
                <a:gd name="T83" fmla="*/ 100 h 537"/>
                <a:gd name="T84" fmla="*/ 1163 w 1070"/>
                <a:gd name="T85" fmla="*/ 150 h 537"/>
                <a:gd name="T86" fmla="*/ 1232 w 1070"/>
                <a:gd name="T87" fmla="*/ 208 h 537"/>
                <a:gd name="T88" fmla="*/ 1293 w 1070"/>
                <a:gd name="T89" fmla="*/ 273 h 537"/>
                <a:gd name="T90" fmla="*/ 1344 w 1070"/>
                <a:gd name="T91" fmla="*/ 347 h 537"/>
                <a:gd name="T92" fmla="*/ 1385 w 1070"/>
                <a:gd name="T93" fmla="*/ 426 h 537"/>
                <a:gd name="T94" fmla="*/ 1416 w 1070"/>
                <a:gd name="T95" fmla="*/ 510 h 537"/>
                <a:gd name="T96" fmla="*/ 1436 w 1070"/>
                <a:gd name="T97" fmla="*/ 597 h 537"/>
                <a:gd name="T98" fmla="*/ 1444 w 1070"/>
                <a:gd name="T99" fmla="*/ 684 h 5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0"/>
                <a:gd name="T151" fmla="*/ 0 h 537"/>
                <a:gd name="T152" fmla="*/ 1070 w 1070"/>
                <a:gd name="T153" fmla="*/ 537 h 5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0" h="537">
                  <a:moveTo>
                    <a:pt x="1070" y="277"/>
                  </a:moveTo>
                  <a:lnTo>
                    <a:pt x="1068" y="293"/>
                  </a:lnTo>
                  <a:lnTo>
                    <a:pt x="1064" y="310"/>
                  </a:lnTo>
                  <a:lnTo>
                    <a:pt x="1057" y="328"/>
                  </a:lnTo>
                  <a:lnTo>
                    <a:pt x="1049" y="343"/>
                  </a:lnTo>
                  <a:lnTo>
                    <a:pt x="1038" y="359"/>
                  </a:lnTo>
                  <a:lnTo>
                    <a:pt x="1026" y="375"/>
                  </a:lnTo>
                  <a:lnTo>
                    <a:pt x="1012" y="391"/>
                  </a:lnTo>
                  <a:lnTo>
                    <a:pt x="996" y="405"/>
                  </a:lnTo>
                  <a:lnTo>
                    <a:pt x="977" y="419"/>
                  </a:lnTo>
                  <a:lnTo>
                    <a:pt x="958" y="433"/>
                  </a:lnTo>
                  <a:lnTo>
                    <a:pt x="936" y="446"/>
                  </a:lnTo>
                  <a:lnTo>
                    <a:pt x="913" y="458"/>
                  </a:lnTo>
                  <a:lnTo>
                    <a:pt x="889" y="469"/>
                  </a:lnTo>
                  <a:lnTo>
                    <a:pt x="862" y="480"/>
                  </a:lnTo>
                  <a:lnTo>
                    <a:pt x="836" y="490"/>
                  </a:lnTo>
                  <a:lnTo>
                    <a:pt x="807" y="499"/>
                  </a:lnTo>
                  <a:lnTo>
                    <a:pt x="778" y="507"/>
                  </a:lnTo>
                  <a:lnTo>
                    <a:pt x="748" y="515"/>
                  </a:lnTo>
                  <a:lnTo>
                    <a:pt x="716" y="521"/>
                  </a:lnTo>
                  <a:lnTo>
                    <a:pt x="683" y="526"/>
                  </a:lnTo>
                  <a:lnTo>
                    <a:pt x="652" y="531"/>
                  </a:lnTo>
                  <a:lnTo>
                    <a:pt x="619" y="534"/>
                  </a:lnTo>
                  <a:lnTo>
                    <a:pt x="584" y="535"/>
                  </a:lnTo>
                  <a:lnTo>
                    <a:pt x="551" y="537"/>
                  </a:lnTo>
                  <a:lnTo>
                    <a:pt x="518" y="537"/>
                  </a:lnTo>
                  <a:lnTo>
                    <a:pt x="484" y="535"/>
                  </a:lnTo>
                  <a:lnTo>
                    <a:pt x="451" y="534"/>
                  </a:lnTo>
                  <a:lnTo>
                    <a:pt x="418" y="531"/>
                  </a:lnTo>
                  <a:lnTo>
                    <a:pt x="385" y="526"/>
                  </a:lnTo>
                  <a:lnTo>
                    <a:pt x="353" y="521"/>
                  </a:lnTo>
                  <a:lnTo>
                    <a:pt x="322" y="515"/>
                  </a:lnTo>
                  <a:lnTo>
                    <a:pt x="292" y="507"/>
                  </a:lnTo>
                  <a:lnTo>
                    <a:pt x="262" y="499"/>
                  </a:lnTo>
                  <a:lnTo>
                    <a:pt x="234" y="490"/>
                  </a:lnTo>
                  <a:lnTo>
                    <a:pt x="206" y="480"/>
                  </a:lnTo>
                  <a:lnTo>
                    <a:pt x="180" y="469"/>
                  </a:lnTo>
                  <a:lnTo>
                    <a:pt x="155" y="458"/>
                  </a:lnTo>
                  <a:lnTo>
                    <a:pt x="133" y="446"/>
                  </a:lnTo>
                  <a:lnTo>
                    <a:pt x="111" y="433"/>
                  </a:lnTo>
                  <a:lnTo>
                    <a:pt x="91" y="419"/>
                  </a:lnTo>
                  <a:lnTo>
                    <a:pt x="74" y="405"/>
                  </a:lnTo>
                  <a:lnTo>
                    <a:pt x="58" y="391"/>
                  </a:lnTo>
                  <a:lnTo>
                    <a:pt x="44" y="375"/>
                  </a:lnTo>
                  <a:lnTo>
                    <a:pt x="31" y="359"/>
                  </a:lnTo>
                  <a:lnTo>
                    <a:pt x="20" y="343"/>
                  </a:lnTo>
                  <a:lnTo>
                    <a:pt x="12" y="328"/>
                  </a:lnTo>
                  <a:lnTo>
                    <a:pt x="6" y="310"/>
                  </a:lnTo>
                  <a:lnTo>
                    <a:pt x="1" y="293"/>
                  </a:lnTo>
                  <a:lnTo>
                    <a:pt x="0" y="277"/>
                  </a:lnTo>
                  <a:lnTo>
                    <a:pt x="0" y="260"/>
                  </a:lnTo>
                  <a:lnTo>
                    <a:pt x="1" y="243"/>
                  </a:lnTo>
                  <a:lnTo>
                    <a:pt x="6" y="227"/>
                  </a:lnTo>
                  <a:lnTo>
                    <a:pt x="12" y="210"/>
                  </a:lnTo>
                  <a:lnTo>
                    <a:pt x="20" y="194"/>
                  </a:lnTo>
                  <a:lnTo>
                    <a:pt x="31" y="178"/>
                  </a:lnTo>
                  <a:lnTo>
                    <a:pt x="44" y="162"/>
                  </a:lnTo>
                  <a:lnTo>
                    <a:pt x="58" y="147"/>
                  </a:lnTo>
                  <a:lnTo>
                    <a:pt x="74" y="132"/>
                  </a:lnTo>
                  <a:lnTo>
                    <a:pt x="91" y="117"/>
                  </a:lnTo>
                  <a:lnTo>
                    <a:pt x="111" y="104"/>
                  </a:lnTo>
                  <a:lnTo>
                    <a:pt x="133" y="92"/>
                  </a:lnTo>
                  <a:lnTo>
                    <a:pt x="155" y="79"/>
                  </a:lnTo>
                  <a:lnTo>
                    <a:pt x="180" y="66"/>
                  </a:lnTo>
                  <a:lnTo>
                    <a:pt x="206" y="57"/>
                  </a:lnTo>
                  <a:lnTo>
                    <a:pt x="234" y="46"/>
                  </a:lnTo>
                  <a:lnTo>
                    <a:pt x="262" y="38"/>
                  </a:lnTo>
                  <a:lnTo>
                    <a:pt x="292" y="29"/>
                  </a:lnTo>
                  <a:lnTo>
                    <a:pt x="322" y="22"/>
                  </a:lnTo>
                  <a:lnTo>
                    <a:pt x="353" y="16"/>
                  </a:lnTo>
                  <a:lnTo>
                    <a:pt x="385" y="11"/>
                  </a:lnTo>
                  <a:lnTo>
                    <a:pt x="418" y="7"/>
                  </a:lnTo>
                  <a:lnTo>
                    <a:pt x="451" y="3"/>
                  </a:lnTo>
                  <a:lnTo>
                    <a:pt x="484" y="2"/>
                  </a:lnTo>
                  <a:lnTo>
                    <a:pt x="518" y="0"/>
                  </a:lnTo>
                  <a:lnTo>
                    <a:pt x="551" y="0"/>
                  </a:lnTo>
                  <a:lnTo>
                    <a:pt x="584" y="2"/>
                  </a:lnTo>
                  <a:lnTo>
                    <a:pt x="619" y="3"/>
                  </a:lnTo>
                  <a:lnTo>
                    <a:pt x="652" y="7"/>
                  </a:lnTo>
                  <a:lnTo>
                    <a:pt x="683" y="11"/>
                  </a:lnTo>
                  <a:lnTo>
                    <a:pt x="716" y="16"/>
                  </a:lnTo>
                  <a:lnTo>
                    <a:pt x="748" y="22"/>
                  </a:lnTo>
                  <a:lnTo>
                    <a:pt x="778" y="29"/>
                  </a:lnTo>
                  <a:lnTo>
                    <a:pt x="807" y="38"/>
                  </a:lnTo>
                  <a:lnTo>
                    <a:pt x="836" y="46"/>
                  </a:lnTo>
                  <a:lnTo>
                    <a:pt x="862" y="57"/>
                  </a:lnTo>
                  <a:lnTo>
                    <a:pt x="889" y="66"/>
                  </a:lnTo>
                  <a:lnTo>
                    <a:pt x="913" y="79"/>
                  </a:lnTo>
                  <a:lnTo>
                    <a:pt x="936" y="92"/>
                  </a:lnTo>
                  <a:lnTo>
                    <a:pt x="958" y="104"/>
                  </a:lnTo>
                  <a:lnTo>
                    <a:pt x="977" y="117"/>
                  </a:lnTo>
                  <a:lnTo>
                    <a:pt x="996" y="132"/>
                  </a:lnTo>
                  <a:lnTo>
                    <a:pt x="1012" y="147"/>
                  </a:lnTo>
                  <a:lnTo>
                    <a:pt x="1026" y="162"/>
                  </a:lnTo>
                  <a:lnTo>
                    <a:pt x="1038" y="178"/>
                  </a:lnTo>
                  <a:lnTo>
                    <a:pt x="1049" y="194"/>
                  </a:lnTo>
                  <a:lnTo>
                    <a:pt x="1057" y="210"/>
                  </a:lnTo>
                  <a:lnTo>
                    <a:pt x="1064" y="227"/>
                  </a:lnTo>
                  <a:lnTo>
                    <a:pt x="1068" y="243"/>
                  </a:lnTo>
                  <a:lnTo>
                    <a:pt x="1070" y="260"/>
                  </a:lnTo>
                  <a:lnTo>
                    <a:pt x="1070" y="277"/>
                  </a:lnTo>
                  <a:close/>
                </a:path>
              </a:pathLst>
            </a:custGeom>
            <a:solidFill>
              <a:srgbClr val="FF000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1529" name="Rectangle 181"/>
            <p:cNvSpPr>
              <a:spLocks noChangeArrowheads="1"/>
            </p:cNvSpPr>
            <p:nvPr/>
          </p:nvSpPr>
          <p:spPr bwMode="auto">
            <a:xfrm>
              <a:off x="1350" y="624"/>
              <a:ext cx="1170" cy="924"/>
            </a:xfrm>
            <a:prstGeom prst="rect">
              <a:avLst/>
            </a:prstGeom>
            <a:noFill/>
            <a:ln w="9525">
              <a:noFill/>
              <a:miter lim="800000"/>
              <a:headEnd/>
              <a:tailEnd/>
            </a:ln>
          </p:spPr>
          <p:txBody>
            <a:bodyPr wrap="none" lIns="0" tIns="0" rIns="0" bIns="0">
              <a:spAutoFit/>
            </a:bodyPr>
            <a:lstStyle/>
            <a:p>
              <a:pPr algn="ctr"/>
              <a:r>
                <a:rPr lang="en-US" sz="1600" b="1" i="1">
                  <a:solidFill>
                    <a:srgbClr val="F8F8F8"/>
                  </a:solidFill>
                  <a:latin typeface="Calibri" pitchFamily="34" charset="0"/>
                </a:rPr>
                <a:t>Dipolar crystal </a:t>
              </a:r>
            </a:p>
            <a:p>
              <a:pPr algn="ctr"/>
              <a:r>
                <a:rPr lang="en-US" sz="1600" b="1" i="1">
                  <a:solidFill>
                    <a:srgbClr val="F8F8F8"/>
                  </a:solidFill>
                  <a:latin typeface="Calibri" pitchFamily="34" charset="0"/>
                </a:rPr>
                <a:t>Phase transition</a:t>
              </a:r>
            </a:p>
            <a:p>
              <a:pPr algn="ctr"/>
              <a:r>
                <a:rPr lang="en-US" sz="1600" b="1" i="1">
                  <a:solidFill>
                    <a:srgbClr val="F8F8F8"/>
                  </a:solidFill>
                  <a:latin typeface="Calibri" pitchFamily="34" charset="0"/>
                </a:rPr>
                <a:t>&amp; many-body</a:t>
              </a:r>
            </a:p>
            <a:p>
              <a:pPr algn="ctr"/>
              <a:r>
                <a:rPr lang="en-US" sz="1600" b="1" i="1">
                  <a:solidFill>
                    <a:srgbClr val="F8F8F8"/>
                  </a:solidFill>
                  <a:latin typeface="Calibri" pitchFamily="34" charset="0"/>
                </a:rPr>
                <a:t>Dipolar quantum gas</a:t>
              </a:r>
            </a:p>
            <a:p>
              <a:pPr algn="ctr"/>
              <a:r>
                <a:rPr lang="en-US" sz="1600" b="1" i="1">
                  <a:solidFill>
                    <a:srgbClr val="F8F8F8"/>
                  </a:solidFill>
                  <a:latin typeface="Calibri" pitchFamily="34" charset="0"/>
                </a:rPr>
                <a:t>Quantum information</a:t>
              </a:r>
            </a:p>
            <a:p>
              <a:pPr algn="ctr"/>
              <a:r>
                <a:rPr lang="en-US" sz="1600" b="1" i="1">
                  <a:solidFill>
                    <a:srgbClr val="F8F8F8"/>
                  </a:solidFill>
                  <a:latin typeface="Calibri" pitchFamily="34" charset="0"/>
                </a:rPr>
                <a:t>Ultracold Chemistry</a:t>
              </a:r>
            </a:p>
          </p:txBody>
        </p:sp>
      </p:grpSp>
      <p:grpSp>
        <p:nvGrpSpPr>
          <p:cNvPr id="5" name="Group 46"/>
          <p:cNvGrpSpPr>
            <a:grpSpLocks/>
          </p:cNvGrpSpPr>
          <p:nvPr/>
        </p:nvGrpSpPr>
        <p:grpSpPr bwMode="auto">
          <a:xfrm>
            <a:off x="2174875" y="2595563"/>
            <a:ext cx="2986088" cy="919162"/>
            <a:chOff x="1850" y="1551"/>
            <a:chExt cx="1881" cy="579"/>
          </a:xfrm>
        </p:grpSpPr>
        <p:sp>
          <p:nvSpPr>
            <p:cNvPr id="21526" name="Freeform 183"/>
            <p:cNvSpPr>
              <a:spLocks/>
            </p:cNvSpPr>
            <p:nvPr/>
          </p:nvSpPr>
          <p:spPr bwMode="auto">
            <a:xfrm>
              <a:off x="1850" y="1551"/>
              <a:ext cx="1881" cy="579"/>
            </a:xfrm>
            <a:custGeom>
              <a:avLst/>
              <a:gdLst>
                <a:gd name="T0" fmla="*/ 1877 w 1470"/>
                <a:gd name="T1" fmla="*/ 263 h 1080"/>
                <a:gd name="T2" fmla="*/ 1859 w 1470"/>
                <a:gd name="T3" fmla="*/ 226 h 1080"/>
                <a:gd name="T4" fmla="*/ 1827 w 1470"/>
                <a:gd name="T5" fmla="*/ 191 h 1080"/>
                <a:gd name="T6" fmla="*/ 1781 w 1470"/>
                <a:gd name="T7" fmla="*/ 158 h 1080"/>
                <a:gd name="T8" fmla="*/ 1721 w 1470"/>
                <a:gd name="T9" fmla="*/ 127 h 1080"/>
                <a:gd name="T10" fmla="*/ 1648 w 1470"/>
                <a:gd name="T11" fmla="*/ 98 h 1080"/>
                <a:gd name="T12" fmla="*/ 1564 w 1470"/>
                <a:gd name="T13" fmla="*/ 72 h 1080"/>
                <a:gd name="T14" fmla="*/ 1472 w 1470"/>
                <a:gd name="T15" fmla="*/ 50 h 1080"/>
                <a:gd name="T16" fmla="*/ 1369 w 1470"/>
                <a:gd name="T17" fmla="*/ 31 h 1080"/>
                <a:gd name="T18" fmla="*/ 1260 w 1470"/>
                <a:gd name="T19" fmla="*/ 17 h 1080"/>
                <a:gd name="T20" fmla="*/ 1148 w 1470"/>
                <a:gd name="T21" fmla="*/ 7 h 1080"/>
                <a:gd name="T22" fmla="*/ 1029 w 1470"/>
                <a:gd name="T23" fmla="*/ 1 h 1080"/>
                <a:gd name="T24" fmla="*/ 912 w 1470"/>
                <a:gd name="T25" fmla="*/ 0 h 1080"/>
                <a:gd name="T26" fmla="*/ 793 w 1470"/>
                <a:gd name="T27" fmla="*/ 3 h 1080"/>
                <a:gd name="T28" fmla="*/ 679 w 1470"/>
                <a:gd name="T29" fmla="*/ 11 h 1080"/>
                <a:gd name="T30" fmla="*/ 567 w 1470"/>
                <a:gd name="T31" fmla="*/ 24 h 1080"/>
                <a:gd name="T32" fmla="*/ 462 w 1470"/>
                <a:gd name="T33" fmla="*/ 40 h 1080"/>
                <a:gd name="T34" fmla="*/ 363 w 1470"/>
                <a:gd name="T35" fmla="*/ 61 h 1080"/>
                <a:gd name="T36" fmla="*/ 275 w 1470"/>
                <a:gd name="T37" fmla="*/ 85 h 1080"/>
                <a:gd name="T38" fmla="*/ 197 w 1470"/>
                <a:gd name="T39" fmla="*/ 112 h 1080"/>
                <a:gd name="T40" fmla="*/ 131 w 1470"/>
                <a:gd name="T41" fmla="*/ 142 h 1080"/>
                <a:gd name="T42" fmla="*/ 78 w 1470"/>
                <a:gd name="T43" fmla="*/ 175 h 1080"/>
                <a:gd name="T44" fmla="*/ 38 w 1470"/>
                <a:gd name="T45" fmla="*/ 209 h 1080"/>
                <a:gd name="T46" fmla="*/ 12 w 1470"/>
                <a:gd name="T47" fmla="*/ 244 h 1080"/>
                <a:gd name="T48" fmla="*/ 0 w 1470"/>
                <a:gd name="T49" fmla="*/ 280 h 1080"/>
                <a:gd name="T50" fmla="*/ 4 w 1470"/>
                <a:gd name="T51" fmla="*/ 316 h 1080"/>
                <a:gd name="T52" fmla="*/ 22 w 1470"/>
                <a:gd name="T53" fmla="*/ 353 h 1080"/>
                <a:gd name="T54" fmla="*/ 56 w 1470"/>
                <a:gd name="T55" fmla="*/ 388 h 1080"/>
                <a:gd name="T56" fmla="*/ 102 w 1470"/>
                <a:gd name="T57" fmla="*/ 421 h 1080"/>
                <a:gd name="T58" fmla="*/ 163 w 1470"/>
                <a:gd name="T59" fmla="*/ 452 h 1080"/>
                <a:gd name="T60" fmla="*/ 235 w 1470"/>
                <a:gd name="T61" fmla="*/ 481 h 1080"/>
                <a:gd name="T62" fmla="*/ 319 w 1470"/>
                <a:gd name="T63" fmla="*/ 507 h 1080"/>
                <a:gd name="T64" fmla="*/ 412 w 1470"/>
                <a:gd name="T65" fmla="*/ 529 h 1080"/>
                <a:gd name="T66" fmla="*/ 514 w 1470"/>
                <a:gd name="T67" fmla="*/ 548 h 1080"/>
                <a:gd name="T68" fmla="*/ 623 w 1470"/>
                <a:gd name="T69" fmla="*/ 562 h 1080"/>
                <a:gd name="T70" fmla="*/ 736 w 1470"/>
                <a:gd name="T71" fmla="*/ 572 h 1080"/>
                <a:gd name="T72" fmla="*/ 852 w 1470"/>
                <a:gd name="T73" fmla="*/ 578 h 1080"/>
                <a:gd name="T74" fmla="*/ 971 w 1470"/>
                <a:gd name="T75" fmla="*/ 579 h 1080"/>
                <a:gd name="T76" fmla="*/ 1089 w 1470"/>
                <a:gd name="T77" fmla="*/ 575 h 1080"/>
                <a:gd name="T78" fmla="*/ 1204 w 1470"/>
                <a:gd name="T79" fmla="*/ 568 h 1080"/>
                <a:gd name="T80" fmla="*/ 1314 w 1470"/>
                <a:gd name="T81" fmla="*/ 555 h 1080"/>
                <a:gd name="T82" fmla="*/ 1422 w 1470"/>
                <a:gd name="T83" fmla="*/ 539 h 1080"/>
                <a:gd name="T84" fmla="*/ 1518 w 1470"/>
                <a:gd name="T85" fmla="*/ 518 h 1080"/>
                <a:gd name="T86" fmla="*/ 1606 w 1470"/>
                <a:gd name="T87" fmla="*/ 494 h 1080"/>
                <a:gd name="T88" fmla="*/ 1684 w 1470"/>
                <a:gd name="T89" fmla="*/ 467 h 1080"/>
                <a:gd name="T90" fmla="*/ 1750 w 1470"/>
                <a:gd name="T91" fmla="*/ 437 h 1080"/>
                <a:gd name="T92" fmla="*/ 1806 w 1470"/>
                <a:gd name="T93" fmla="*/ 404 h 1080"/>
                <a:gd name="T94" fmla="*/ 1845 w 1470"/>
                <a:gd name="T95" fmla="*/ 370 h 1080"/>
                <a:gd name="T96" fmla="*/ 1872 w 1470"/>
                <a:gd name="T97" fmla="*/ 335 h 1080"/>
                <a:gd name="T98" fmla="*/ 1881 w 1470"/>
                <a:gd name="T99" fmla="*/ 299 h 10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0"/>
                <a:gd name="T151" fmla="*/ 0 h 1080"/>
                <a:gd name="T152" fmla="*/ 1470 w 1470"/>
                <a:gd name="T153" fmla="*/ 1080 h 10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0" h="1080">
                  <a:moveTo>
                    <a:pt x="1470" y="523"/>
                  </a:moveTo>
                  <a:lnTo>
                    <a:pt x="1467" y="490"/>
                  </a:lnTo>
                  <a:lnTo>
                    <a:pt x="1463" y="455"/>
                  </a:lnTo>
                  <a:lnTo>
                    <a:pt x="1453" y="422"/>
                  </a:lnTo>
                  <a:lnTo>
                    <a:pt x="1442" y="389"/>
                  </a:lnTo>
                  <a:lnTo>
                    <a:pt x="1428" y="357"/>
                  </a:lnTo>
                  <a:lnTo>
                    <a:pt x="1411" y="326"/>
                  </a:lnTo>
                  <a:lnTo>
                    <a:pt x="1392" y="294"/>
                  </a:lnTo>
                  <a:lnTo>
                    <a:pt x="1368" y="265"/>
                  </a:lnTo>
                  <a:lnTo>
                    <a:pt x="1345" y="236"/>
                  </a:lnTo>
                  <a:lnTo>
                    <a:pt x="1316" y="209"/>
                  </a:lnTo>
                  <a:lnTo>
                    <a:pt x="1288" y="183"/>
                  </a:lnTo>
                  <a:lnTo>
                    <a:pt x="1255" y="158"/>
                  </a:lnTo>
                  <a:lnTo>
                    <a:pt x="1222" y="134"/>
                  </a:lnTo>
                  <a:lnTo>
                    <a:pt x="1186" y="113"/>
                  </a:lnTo>
                  <a:lnTo>
                    <a:pt x="1150" y="93"/>
                  </a:lnTo>
                  <a:lnTo>
                    <a:pt x="1111" y="74"/>
                  </a:lnTo>
                  <a:lnTo>
                    <a:pt x="1070" y="58"/>
                  </a:lnTo>
                  <a:lnTo>
                    <a:pt x="1027" y="44"/>
                  </a:lnTo>
                  <a:lnTo>
                    <a:pt x="985" y="32"/>
                  </a:lnTo>
                  <a:lnTo>
                    <a:pt x="941" y="21"/>
                  </a:lnTo>
                  <a:lnTo>
                    <a:pt x="897" y="13"/>
                  </a:lnTo>
                  <a:lnTo>
                    <a:pt x="851" y="6"/>
                  </a:lnTo>
                  <a:lnTo>
                    <a:pt x="804" y="2"/>
                  </a:lnTo>
                  <a:lnTo>
                    <a:pt x="759" y="0"/>
                  </a:lnTo>
                  <a:lnTo>
                    <a:pt x="713" y="0"/>
                  </a:lnTo>
                  <a:lnTo>
                    <a:pt x="666" y="2"/>
                  </a:lnTo>
                  <a:lnTo>
                    <a:pt x="620" y="6"/>
                  </a:lnTo>
                  <a:lnTo>
                    <a:pt x="575" y="13"/>
                  </a:lnTo>
                  <a:lnTo>
                    <a:pt x="531" y="21"/>
                  </a:lnTo>
                  <a:lnTo>
                    <a:pt x="487" y="32"/>
                  </a:lnTo>
                  <a:lnTo>
                    <a:pt x="443" y="44"/>
                  </a:lnTo>
                  <a:lnTo>
                    <a:pt x="402" y="58"/>
                  </a:lnTo>
                  <a:lnTo>
                    <a:pt x="361" y="74"/>
                  </a:lnTo>
                  <a:lnTo>
                    <a:pt x="322" y="93"/>
                  </a:lnTo>
                  <a:lnTo>
                    <a:pt x="284" y="113"/>
                  </a:lnTo>
                  <a:lnTo>
                    <a:pt x="249" y="134"/>
                  </a:lnTo>
                  <a:lnTo>
                    <a:pt x="215" y="158"/>
                  </a:lnTo>
                  <a:lnTo>
                    <a:pt x="184" y="183"/>
                  </a:lnTo>
                  <a:lnTo>
                    <a:pt x="154" y="209"/>
                  </a:lnTo>
                  <a:lnTo>
                    <a:pt x="127" y="236"/>
                  </a:lnTo>
                  <a:lnTo>
                    <a:pt x="102" y="265"/>
                  </a:lnTo>
                  <a:lnTo>
                    <a:pt x="80" y="294"/>
                  </a:lnTo>
                  <a:lnTo>
                    <a:pt x="61" y="326"/>
                  </a:lnTo>
                  <a:lnTo>
                    <a:pt x="44" y="357"/>
                  </a:lnTo>
                  <a:lnTo>
                    <a:pt x="30" y="389"/>
                  </a:lnTo>
                  <a:lnTo>
                    <a:pt x="17" y="422"/>
                  </a:lnTo>
                  <a:lnTo>
                    <a:pt x="9" y="455"/>
                  </a:lnTo>
                  <a:lnTo>
                    <a:pt x="3" y="490"/>
                  </a:lnTo>
                  <a:lnTo>
                    <a:pt x="0" y="523"/>
                  </a:lnTo>
                  <a:lnTo>
                    <a:pt x="0" y="557"/>
                  </a:lnTo>
                  <a:lnTo>
                    <a:pt x="3" y="590"/>
                  </a:lnTo>
                  <a:lnTo>
                    <a:pt x="9" y="625"/>
                  </a:lnTo>
                  <a:lnTo>
                    <a:pt x="17" y="658"/>
                  </a:lnTo>
                  <a:lnTo>
                    <a:pt x="30" y="691"/>
                  </a:lnTo>
                  <a:lnTo>
                    <a:pt x="44" y="723"/>
                  </a:lnTo>
                  <a:lnTo>
                    <a:pt x="61" y="754"/>
                  </a:lnTo>
                  <a:lnTo>
                    <a:pt x="80" y="785"/>
                  </a:lnTo>
                  <a:lnTo>
                    <a:pt x="102" y="815"/>
                  </a:lnTo>
                  <a:lnTo>
                    <a:pt x="127" y="844"/>
                  </a:lnTo>
                  <a:lnTo>
                    <a:pt x="154" y="872"/>
                  </a:lnTo>
                  <a:lnTo>
                    <a:pt x="184" y="897"/>
                  </a:lnTo>
                  <a:lnTo>
                    <a:pt x="215" y="922"/>
                  </a:lnTo>
                  <a:lnTo>
                    <a:pt x="249" y="946"/>
                  </a:lnTo>
                  <a:lnTo>
                    <a:pt x="284" y="966"/>
                  </a:lnTo>
                  <a:lnTo>
                    <a:pt x="322" y="987"/>
                  </a:lnTo>
                  <a:lnTo>
                    <a:pt x="361" y="1006"/>
                  </a:lnTo>
                  <a:lnTo>
                    <a:pt x="402" y="1022"/>
                  </a:lnTo>
                  <a:lnTo>
                    <a:pt x="443" y="1036"/>
                  </a:lnTo>
                  <a:lnTo>
                    <a:pt x="487" y="1048"/>
                  </a:lnTo>
                  <a:lnTo>
                    <a:pt x="531" y="1059"/>
                  </a:lnTo>
                  <a:lnTo>
                    <a:pt x="575" y="1067"/>
                  </a:lnTo>
                  <a:lnTo>
                    <a:pt x="620" y="1073"/>
                  </a:lnTo>
                  <a:lnTo>
                    <a:pt x="666" y="1078"/>
                  </a:lnTo>
                  <a:lnTo>
                    <a:pt x="713" y="1080"/>
                  </a:lnTo>
                  <a:lnTo>
                    <a:pt x="759" y="1080"/>
                  </a:lnTo>
                  <a:lnTo>
                    <a:pt x="804" y="1078"/>
                  </a:lnTo>
                  <a:lnTo>
                    <a:pt x="851" y="1073"/>
                  </a:lnTo>
                  <a:lnTo>
                    <a:pt x="897" y="1067"/>
                  </a:lnTo>
                  <a:lnTo>
                    <a:pt x="941" y="1059"/>
                  </a:lnTo>
                  <a:lnTo>
                    <a:pt x="985" y="1048"/>
                  </a:lnTo>
                  <a:lnTo>
                    <a:pt x="1027" y="1036"/>
                  </a:lnTo>
                  <a:lnTo>
                    <a:pt x="1070" y="1022"/>
                  </a:lnTo>
                  <a:lnTo>
                    <a:pt x="1111" y="1006"/>
                  </a:lnTo>
                  <a:lnTo>
                    <a:pt x="1150" y="987"/>
                  </a:lnTo>
                  <a:lnTo>
                    <a:pt x="1186" y="966"/>
                  </a:lnTo>
                  <a:lnTo>
                    <a:pt x="1222" y="946"/>
                  </a:lnTo>
                  <a:lnTo>
                    <a:pt x="1255" y="922"/>
                  </a:lnTo>
                  <a:lnTo>
                    <a:pt x="1288" y="897"/>
                  </a:lnTo>
                  <a:lnTo>
                    <a:pt x="1316" y="872"/>
                  </a:lnTo>
                  <a:lnTo>
                    <a:pt x="1345" y="844"/>
                  </a:lnTo>
                  <a:lnTo>
                    <a:pt x="1368" y="815"/>
                  </a:lnTo>
                  <a:lnTo>
                    <a:pt x="1392" y="785"/>
                  </a:lnTo>
                  <a:lnTo>
                    <a:pt x="1411" y="754"/>
                  </a:lnTo>
                  <a:lnTo>
                    <a:pt x="1428" y="723"/>
                  </a:lnTo>
                  <a:lnTo>
                    <a:pt x="1442" y="691"/>
                  </a:lnTo>
                  <a:lnTo>
                    <a:pt x="1453" y="658"/>
                  </a:lnTo>
                  <a:lnTo>
                    <a:pt x="1463" y="625"/>
                  </a:lnTo>
                  <a:lnTo>
                    <a:pt x="1467" y="590"/>
                  </a:lnTo>
                  <a:lnTo>
                    <a:pt x="1470" y="557"/>
                  </a:lnTo>
                  <a:lnTo>
                    <a:pt x="1470" y="523"/>
                  </a:lnTo>
                  <a:close/>
                </a:path>
              </a:pathLst>
            </a:custGeom>
            <a:solidFill>
              <a:srgbClr val="399AEA"/>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1527" name="Rectangle 184"/>
            <p:cNvSpPr>
              <a:spLocks noChangeArrowheads="1"/>
            </p:cNvSpPr>
            <p:nvPr/>
          </p:nvSpPr>
          <p:spPr bwMode="auto">
            <a:xfrm>
              <a:off x="2002" y="1658"/>
              <a:ext cx="1586" cy="346"/>
            </a:xfrm>
            <a:prstGeom prst="rect">
              <a:avLst/>
            </a:prstGeom>
            <a:noFill/>
            <a:ln w="9525">
              <a:noFill/>
              <a:miter lim="800000"/>
              <a:headEnd/>
              <a:tailEnd/>
            </a:ln>
          </p:spPr>
          <p:txBody>
            <a:bodyPr wrap="none" lIns="0" tIns="0" rIns="0" bIns="0">
              <a:spAutoFit/>
            </a:bodyPr>
            <a:lstStyle/>
            <a:p>
              <a:r>
                <a:rPr lang="en-US" b="1" i="1">
                  <a:solidFill>
                    <a:srgbClr val="F8F8F8"/>
                  </a:solidFill>
                  <a:latin typeface="Calibri" pitchFamily="34" charset="0"/>
                </a:rPr>
                <a:t>Molecule optics &amp; circuitry</a:t>
              </a:r>
            </a:p>
            <a:p>
              <a:r>
                <a:rPr lang="en-US" b="1" i="1">
                  <a:solidFill>
                    <a:srgbClr val="F8F8F8"/>
                  </a:solidFill>
                  <a:latin typeface="Calibri" pitchFamily="34" charset="0"/>
                </a:rPr>
                <a:t>Cold controlled chemistry</a:t>
              </a:r>
            </a:p>
          </p:txBody>
        </p:sp>
      </p:grpSp>
      <p:sp>
        <p:nvSpPr>
          <p:cNvPr id="21522" name="Rectangle 184"/>
          <p:cNvSpPr>
            <a:spLocks noChangeArrowheads="1"/>
          </p:cNvSpPr>
          <p:nvPr/>
        </p:nvSpPr>
        <p:spPr bwMode="auto">
          <a:xfrm>
            <a:off x="3298825" y="3603625"/>
            <a:ext cx="2224088" cy="823913"/>
          </a:xfrm>
          <a:prstGeom prst="rect">
            <a:avLst/>
          </a:prstGeom>
          <a:noFill/>
          <a:ln w="9525">
            <a:noFill/>
            <a:miter lim="800000"/>
            <a:headEnd/>
            <a:tailEnd/>
          </a:ln>
        </p:spPr>
        <p:txBody>
          <a:bodyPr wrap="none" lIns="0" tIns="0" rIns="0" bIns="0">
            <a:spAutoFit/>
          </a:bodyPr>
          <a:lstStyle/>
          <a:p>
            <a:r>
              <a:rPr lang="en-US" b="1" i="1" dirty="0">
                <a:solidFill>
                  <a:schemeClr val="bg2"/>
                </a:solidFill>
                <a:latin typeface="Calibri" pitchFamily="34" charset="0"/>
              </a:rPr>
              <a:t>Novel collisions</a:t>
            </a:r>
          </a:p>
          <a:p>
            <a:r>
              <a:rPr lang="en-US" b="1" i="1" dirty="0">
                <a:solidFill>
                  <a:schemeClr val="bg2"/>
                </a:solidFill>
                <a:latin typeface="Calibri" pitchFamily="34" charset="0"/>
              </a:rPr>
              <a:t>Fundamental tests</a:t>
            </a:r>
          </a:p>
          <a:p>
            <a:r>
              <a:rPr lang="en-US" b="1" i="1" dirty="0">
                <a:solidFill>
                  <a:schemeClr val="bg2"/>
                </a:solidFill>
                <a:latin typeface="Calibri" pitchFamily="34" charset="0"/>
              </a:rPr>
              <a:t>Precision measurement</a:t>
            </a:r>
          </a:p>
        </p:txBody>
      </p:sp>
      <p:sp>
        <p:nvSpPr>
          <p:cNvPr id="21524" name="Text Box 51"/>
          <p:cNvSpPr txBox="1">
            <a:spLocks noChangeArrowheads="1"/>
          </p:cNvSpPr>
          <p:nvPr/>
        </p:nvSpPr>
        <p:spPr bwMode="auto">
          <a:xfrm>
            <a:off x="5167313" y="842963"/>
            <a:ext cx="3752850" cy="1006475"/>
          </a:xfrm>
          <a:prstGeom prst="rect">
            <a:avLst/>
          </a:prstGeom>
          <a:noFill/>
          <a:ln w="9525" algn="ctr">
            <a:noFill/>
            <a:miter lim="800000"/>
            <a:headEnd/>
            <a:tailEnd/>
          </a:ln>
        </p:spPr>
        <p:txBody>
          <a:bodyPr wrap="none" lIns="91438" tIns="45718" rIns="91438" bIns="45718">
            <a:spAutoFit/>
          </a:bodyPr>
          <a:lstStyle/>
          <a:p>
            <a:r>
              <a:rPr lang="en-US" sz="2000" dirty="0">
                <a:latin typeface="Comic Sans MS" pitchFamily="66" charset="0"/>
              </a:rPr>
              <a:t>Carr, </a:t>
            </a:r>
            <a:r>
              <a:rPr lang="en-US" sz="2000" dirty="0" err="1">
                <a:latin typeface="Comic Sans MS" pitchFamily="66" charset="0"/>
              </a:rPr>
              <a:t>DeMille</a:t>
            </a:r>
            <a:r>
              <a:rPr lang="en-US" sz="2000" dirty="0">
                <a:latin typeface="Comic Sans MS" pitchFamily="66" charset="0"/>
              </a:rPr>
              <a:t>, </a:t>
            </a:r>
            <a:r>
              <a:rPr lang="en-US" sz="2000" dirty="0" err="1">
                <a:latin typeface="Comic Sans MS" pitchFamily="66" charset="0"/>
              </a:rPr>
              <a:t>Krems</a:t>
            </a:r>
            <a:r>
              <a:rPr lang="en-US" sz="2000" dirty="0">
                <a:latin typeface="Comic Sans MS" pitchFamily="66" charset="0"/>
              </a:rPr>
              <a:t>, Ye,  </a:t>
            </a:r>
          </a:p>
          <a:p>
            <a:r>
              <a:rPr lang="en-US" sz="2000" dirty="0">
                <a:latin typeface="Comic Sans MS" pitchFamily="66" charset="0"/>
              </a:rPr>
              <a:t>New. J. Phys. (May 2009),</a:t>
            </a:r>
          </a:p>
          <a:p>
            <a:r>
              <a:rPr lang="en-US" sz="2000" dirty="0">
                <a:latin typeface="Comic Sans MS" pitchFamily="66" charset="0"/>
              </a:rPr>
              <a:t>Focus Issue on Cold Molecules</a:t>
            </a:r>
          </a:p>
        </p:txBody>
      </p:sp>
      <p:sp>
        <p:nvSpPr>
          <p:cNvPr id="25652" name="AutoShape 52"/>
          <p:cNvSpPr>
            <a:spLocks noChangeArrowheads="1"/>
          </p:cNvSpPr>
          <p:nvPr/>
        </p:nvSpPr>
        <p:spPr bwMode="auto">
          <a:xfrm rot="-8393243">
            <a:off x="3121025" y="2063750"/>
            <a:ext cx="4129088" cy="322263"/>
          </a:xfrm>
          <a:prstGeom prst="notchedRightArrow">
            <a:avLst>
              <a:gd name="adj1" fmla="val 50000"/>
              <a:gd name="adj2" fmla="val 320320"/>
            </a:avLst>
          </a:prstGeom>
          <a:solidFill>
            <a:schemeClr val="accent2">
              <a:lumMod val="75000"/>
            </a:schemeClr>
          </a:solidFill>
          <a:ln w="9525" algn="ctr">
            <a:solidFill>
              <a:schemeClr val="tx1"/>
            </a:solidFill>
            <a:miter lim="800000"/>
            <a:headEnd/>
            <a:tailEnd/>
          </a:ln>
        </p:spPr>
        <p:txBody>
          <a:bodyPr wrap="none" anchor="ctr"/>
          <a:lstStyle/>
          <a:p>
            <a:endParaRPr lang="en-US"/>
          </a:p>
        </p:txBody>
      </p:sp>
      <p:sp>
        <p:nvSpPr>
          <p:cNvPr id="53" name="Rectangle 52"/>
          <p:cNvSpPr/>
          <p:nvPr/>
        </p:nvSpPr>
        <p:spPr>
          <a:xfrm>
            <a:off x="144463" y="128193"/>
            <a:ext cx="8999537"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Science with cold molecules </a:t>
            </a:r>
            <a:endParaRPr lang="en-US" sz="4400"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500"/>
                                  </p:stCondLst>
                                  <p:childTnLst>
                                    <p:set>
                                      <p:cBhvr>
                                        <p:cTn id="13" dur="1" fill="hold">
                                          <p:stCondLst>
                                            <p:cond delay="0"/>
                                          </p:stCondLst>
                                        </p:cTn>
                                        <p:tgtEl>
                                          <p:spTgt spid="25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bwMode="auto">
          <a:xfrm>
            <a:off x="643738" y="2267712"/>
            <a:ext cx="7834579" cy="3116275"/>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4" name="Rectangle 3"/>
          <p:cNvSpPr txBox="1">
            <a:spLocks noChangeArrowheads="1"/>
          </p:cNvSpPr>
          <p:nvPr/>
        </p:nvSpPr>
        <p:spPr bwMode="auto">
          <a:xfrm>
            <a:off x="453784" y="2435962"/>
            <a:ext cx="9036050" cy="32406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12788" marR="0" lvl="0" indent="-458788" algn="l" defTabSz="914400" rtl="0" eaLnBrk="0" fontAlgn="base" latinLnBrk="0" hangingPunct="0">
              <a:lnSpc>
                <a:spcPct val="90000"/>
              </a:lnSpc>
              <a:spcBef>
                <a:spcPct val="0"/>
              </a:spcBef>
              <a:spcAft>
                <a:spcPct val="0"/>
              </a:spcAft>
              <a:buClrTx/>
              <a:buSzTx/>
              <a:buFont typeface="Wingdings" pitchFamily="2" charset="2"/>
              <a:buChar char="q"/>
              <a:tabLst/>
              <a:defRPr/>
            </a:pPr>
            <a:r>
              <a:rPr kumimoji="0" lang="en-US" sz="2600" b="0" i="0" u="none" strike="noStrike" kern="0" cap="none" spc="0" normalizeH="0" baseline="0" noProof="0" dirty="0" smtClean="0">
                <a:ln>
                  <a:noFill/>
                </a:ln>
                <a:effectLst/>
                <a:uLnTx/>
                <a:uFillTx/>
                <a:latin typeface="Verdana" pitchFamily="34" charset="0"/>
                <a:ea typeface="+mn-ea"/>
                <a:cs typeface="+mn-cs"/>
              </a:rPr>
              <a:t>A </a:t>
            </a:r>
            <a:r>
              <a:rPr kumimoji="0" lang="en-US" sz="2600" b="0" i="0" u="none" strike="noStrike" kern="0" cap="none" spc="0" normalizeH="0" baseline="0" noProof="0" dirty="0" smtClean="0">
                <a:ln>
                  <a:noFill/>
                </a:ln>
                <a:solidFill>
                  <a:srgbClr val="FF0000"/>
                </a:solidFill>
                <a:effectLst/>
                <a:uLnTx/>
                <a:uFillTx/>
                <a:latin typeface="Verdana" pitchFamily="34" charset="0"/>
                <a:ea typeface="+mn-ea"/>
                <a:cs typeface="+mn-cs"/>
              </a:rPr>
              <a:t>near</a:t>
            </a:r>
            <a:r>
              <a:rPr kumimoji="0" lang="en-US" sz="2600" b="0" i="0" u="none" strike="noStrike" kern="0" cap="none" spc="0" normalizeH="0" baseline="0" noProof="0" dirty="0" smtClean="0">
                <a:ln>
                  <a:noFill/>
                </a:ln>
                <a:effectLst/>
                <a:uLnTx/>
                <a:uFillTx/>
                <a:latin typeface="Verdana" pitchFamily="34" charset="0"/>
                <a:ea typeface="+mn-ea"/>
                <a:cs typeface="+mn-cs"/>
              </a:rPr>
              <a:t> </a:t>
            </a:r>
            <a:r>
              <a:rPr kumimoji="0" lang="en-US" sz="2600" b="0" i="0" u="none" strike="noStrike" kern="0" cap="none" spc="0" normalizeH="0" baseline="0" noProof="0" dirty="0" smtClean="0">
                <a:ln>
                  <a:noFill/>
                </a:ln>
                <a:solidFill>
                  <a:srgbClr val="FF0000"/>
                </a:solidFill>
                <a:effectLst/>
                <a:uLnTx/>
                <a:uFillTx/>
                <a:latin typeface="Verdana" pitchFamily="34" charset="0"/>
                <a:ea typeface="+mn-ea"/>
                <a:cs typeface="+mn-cs"/>
              </a:rPr>
              <a:t>quantum degenerate gas of</a:t>
            </a:r>
            <a:r>
              <a:rPr kumimoji="0" lang="en-US" sz="2600" b="0" i="0" u="none" strike="noStrike" kern="0" cap="none" spc="0" normalizeH="0" baseline="0" noProof="0" dirty="0" smtClean="0">
                <a:ln>
                  <a:noFill/>
                </a:ln>
                <a:solidFill>
                  <a:schemeClr val="bg2"/>
                </a:solidFill>
                <a:effectLst/>
                <a:uLnTx/>
                <a:uFillTx/>
                <a:latin typeface="Verdana" pitchFamily="34" charset="0"/>
                <a:ea typeface="+mn-ea"/>
                <a:cs typeface="+mn-cs"/>
              </a:rPr>
              <a:t> </a:t>
            </a:r>
            <a:r>
              <a:rPr kumimoji="0" lang="en-US" sz="2600" b="0" i="0" u="none" strike="noStrike" kern="0" cap="none" spc="0" normalizeH="0" baseline="0" noProof="0" dirty="0" smtClean="0">
                <a:ln>
                  <a:noFill/>
                </a:ln>
                <a:effectLst/>
                <a:uLnTx/>
                <a:uFillTx/>
                <a:latin typeface="Verdana" pitchFamily="34" charset="0"/>
                <a:ea typeface="+mn-ea"/>
                <a:cs typeface="+mn-cs"/>
              </a:rPr>
              <a:t>polar molecules</a:t>
            </a:r>
          </a:p>
          <a:p>
            <a:pPr marL="712788" marR="0" lvl="0" indent="-458788" algn="l" defTabSz="914400" rtl="0" eaLnBrk="0" fontAlgn="base" latinLnBrk="0" hangingPunct="0">
              <a:lnSpc>
                <a:spcPct val="90000"/>
              </a:lnSpc>
              <a:spcBef>
                <a:spcPts val="1200"/>
              </a:spcBef>
              <a:spcAft>
                <a:spcPct val="0"/>
              </a:spcAft>
              <a:buClrTx/>
              <a:buSzTx/>
              <a:buFont typeface="Wingdings" pitchFamily="2" charset="2"/>
              <a:buChar char="q"/>
              <a:tabLst/>
              <a:defRPr/>
            </a:pPr>
            <a:r>
              <a:rPr kumimoji="0" lang="en-US" sz="2600" b="0" i="0" u="none" strike="noStrike" kern="0" cap="none" spc="0" normalizeH="0" baseline="0" noProof="0" dirty="0" smtClean="0">
                <a:ln>
                  <a:noFill/>
                </a:ln>
                <a:effectLst/>
                <a:uLnTx/>
                <a:uFillTx/>
                <a:latin typeface="Verdana" pitchFamily="34" charset="0"/>
                <a:ea typeface="+mn-ea"/>
                <a:cs typeface="+mn-cs"/>
              </a:rPr>
              <a:t>Control the entire molecular degrees of freedom, including </a:t>
            </a:r>
            <a:r>
              <a:rPr kumimoji="0" lang="en-US" sz="2600" b="0" i="0" u="none" strike="noStrike" kern="0" cap="none" spc="0" normalizeH="0" baseline="0" noProof="0" dirty="0" smtClean="0">
                <a:ln>
                  <a:noFill/>
                </a:ln>
                <a:solidFill>
                  <a:srgbClr val="FF0000"/>
                </a:solidFill>
                <a:effectLst/>
                <a:uLnTx/>
                <a:uFillTx/>
                <a:latin typeface="Verdana" pitchFamily="34" charset="0"/>
                <a:ea typeface="+mn-ea"/>
                <a:cs typeface="+mn-cs"/>
              </a:rPr>
              <a:t>nuclear spins</a:t>
            </a:r>
          </a:p>
          <a:p>
            <a:pPr marL="712788" marR="0" lvl="0" indent="-458788" algn="l" defTabSz="914400" rtl="0" eaLnBrk="0" fontAlgn="base" latinLnBrk="0" hangingPunct="0">
              <a:lnSpc>
                <a:spcPct val="90000"/>
              </a:lnSpc>
              <a:spcBef>
                <a:spcPts val="1200"/>
              </a:spcBef>
              <a:spcAft>
                <a:spcPct val="0"/>
              </a:spcAft>
              <a:buClrTx/>
              <a:buSzTx/>
              <a:buFont typeface="Wingdings" pitchFamily="2" charset="2"/>
              <a:buChar char="q"/>
              <a:tabLst/>
              <a:defRPr/>
            </a:pPr>
            <a:r>
              <a:rPr kumimoji="0" lang="en-US" sz="2600" b="0" i="0" u="none" strike="noStrike" kern="0" cap="none" spc="0" normalizeH="0" baseline="0" noProof="0" dirty="0" smtClean="0">
                <a:ln>
                  <a:noFill/>
                </a:ln>
                <a:effectLst/>
                <a:uLnTx/>
                <a:uFillTx/>
                <a:latin typeface="Verdana" pitchFamily="34" charset="0"/>
                <a:ea typeface="+mn-ea"/>
                <a:cs typeface="+mn-cs"/>
              </a:rPr>
              <a:t>Ultra-cold</a:t>
            </a:r>
            <a:r>
              <a:rPr kumimoji="0" lang="en-US" sz="2600" b="0" i="0" u="none" strike="noStrike" kern="0" cap="none" spc="0" normalizeH="0" baseline="0" noProof="0" dirty="0" smtClean="0">
                <a:ln>
                  <a:noFill/>
                </a:ln>
                <a:solidFill>
                  <a:schemeClr val="tx1"/>
                </a:solidFill>
                <a:effectLst/>
                <a:uLnTx/>
                <a:uFillTx/>
                <a:latin typeface="Verdana" pitchFamily="34" charset="0"/>
                <a:ea typeface="+mn-ea"/>
                <a:cs typeface="+mn-cs"/>
              </a:rPr>
              <a:t> </a:t>
            </a:r>
            <a:r>
              <a:rPr kumimoji="0" lang="en-US" sz="2600" b="0" i="0" u="none" strike="noStrike" kern="0" cap="none" spc="0" normalizeH="0" baseline="0" noProof="0" dirty="0" smtClean="0">
                <a:ln>
                  <a:noFill/>
                </a:ln>
                <a:solidFill>
                  <a:srgbClr val="FF0000"/>
                </a:solidFill>
                <a:effectLst/>
                <a:uLnTx/>
                <a:uFillTx/>
                <a:latin typeface="Verdana" pitchFamily="34" charset="0"/>
                <a:ea typeface="+mn-ea"/>
                <a:cs typeface="+mn-cs"/>
              </a:rPr>
              <a:t>chemical reactions</a:t>
            </a:r>
            <a:endParaRPr kumimoji="0" lang="en-US" sz="2600" b="0" i="0" u="none" strike="noStrike" kern="0" cap="none" spc="0" normalizeH="0" baseline="0" noProof="0" dirty="0" smtClean="0">
              <a:ln>
                <a:noFill/>
              </a:ln>
              <a:solidFill>
                <a:schemeClr val="bg2"/>
              </a:solidFill>
              <a:effectLst/>
              <a:uLnTx/>
              <a:uFillTx/>
              <a:latin typeface="Verdana" pitchFamily="34" charset="0"/>
              <a:ea typeface="+mn-ea"/>
              <a:cs typeface="+mn-cs"/>
            </a:endParaRPr>
          </a:p>
          <a:p>
            <a:pPr marL="712788" marR="0" lvl="0" indent="-458788" algn="l" defTabSz="914400" rtl="0" eaLnBrk="0" fontAlgn="base" latinLnBrk="0" hangingPunct="0">
              <a:lnSpc>
                <a:spcPct val="90000"/>
              </a:lnSpc>
              <a:spcBef>
                <a:spcPts val="1200"/>
              </a:spcBef>
              <a:spcAft>
                <a:spcPct val="0"/>
              </a:spcAft>
              <a:buClrTx/>
              <a:buSzTx/>
              <a:buFont typeface="Wingdings" pitchFamily="2" charset="2"/>
              <a:buChar char="q"/>
              <a:tabLst/>
              <a:defRPr/>
            </a:pPr>
            <a:r>
              <a:rPr kumimoji="0" lang="en-US" sz="2600" b="0" i="0" u="none" strike="noStrike" kern="0" cap="none" spc="0" normalizeH="0" baseline="0" noProof="0" dirty="0" smtClean="0">
                <a:ln>
                  <a:noFill/>
                </a:ln>
                <a:effectLst/>
                <a:uLnTx/>
                <a:uFillTx/>
                <a:latin typeface="Verdana" pitchFamily="34" charset="0"/>
                <a:ea typeface="+mn-ea"/>
                <a:cs typeface="+mn-cs"/>
              </a:rPr>
              <a:t> </a:t>
            </a:r>
            <a:r>
              <a:rPr kumimoji="0" lang="en-US" sz="2600" b="0" i="0" u="none" strike="noStrike" kern="0" cap="none" spc="0" normalizeH="0" baseline="0" noProof="0" dirty="0" smtClean="0">
                <a:ln>
                  <a:noFill/>
                </a:ln>
                <a:solidFill>
                  <a:srgbClr val="FF0000"/>
                </a:solidFill>
                <a:effectLst/>
                <a:uLnTx/>
                <a:uFillTx/>
                <a:latin typeface="Verdana" pitchFamily="34" charset="0"/>
                <a:ea typeface="+mn-ea"/>
                <a:cs typeface="+mn-cs"/>
              </a:rPr>
              <a:t>Dipolar collisions</a:t>
            </a:r>
            <a:r>
              <a:rPr lang="en-US" sz="2600" b="1" kern="0" dirty="0" smtClean="0">
                <a:latin typeface="Verdana" pitchFamily="34" charset="0"/>
                <a:cs typeface="+mn-cs"/>
              </a:rPr>
              <a:t>:</a:t>
            </a:r>
            <a:r>
              <a:rPr kumimoji="0" lang="en-US" sz="2600" b="1" i="0" u="none" strike="noStrike" kern="0" cap="none" spc="0" normalizeH="0" baseline="0" noProof="0" dirty="0" smtClean="0">
                <a:ln>
                  <a:noFill/>
                </a:ln>
                <a:solidFill>
                  <a:schemeClr val="bg2"/>
                </a:solidFill>
                <a:effectLst/>
                <a:uLnTx/>
                <a:uFillTx/>
                <a:latin typeface="Verdana" pitchFamily="34" charset="0"/>
                <a:ea typeface="+mn-ea"/>
                <a:cs typeface="+mn-cs"/>
              </a:rPr>
              <a:t> </a:t>
            </a:r>
            <a:r>
              <a:rPr kumimoji="0" lang="en-US" sz="2600" i="0" u="none" strike="noStrike" kern="0" cap="none" spc="0" normalizeH="0" baseline="0" noProof="0" dirty="0" smtClean="0">
                <a:ln>
                  <a:noFill/>
                </a:ln>
                <a:effectLst/>
                <a:uLnTx/>
                <a:uFillTx/>
                <a:latin typeface="Verdana" pitchFamily="34" charset="0"/>
                <a:ea typeface="+mn-ea"/>
                <a:cs typeface="+mn-cs"/>
              </a:rPr>
              <a:t>control elastic/inelastic</a:t>
            </a:r>
          </a:p>
        </p:txBody>
      </p:sp>
      <p:sp>
        <p:nvSpPr>
          <p:cNvPr id="5" name="Rectangle 4"/>
          <p:cNvSpPr/>
          <p:nvPr/>
        </p:nvSpPr>
        <p:spPr>
          <a:xfrm>
            <a:off x="144463" y="234086"/>
            <a:ext cx="8999537" cy="1446550"/>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Experimental achievements at JILA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slide(fromTop)">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1"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slide(fromTop)">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slide(fromTop)">
                                      <p:cBhvr>
                                        <p:cTn id="2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a:blip r:embed="rId3" cstate="print"/>
          <a:srcRect/>
          <a:stretch>
            <a:fillRect/>
          </a:stretch>
        </p:blipFill>
        <p:spPr bwMode="auto">
          <a:xfrm>
            <a:off x="4737574" y="1410378"/>
            <a:ext cx="3666652" cy="3466248"/>
          </a:xfrm>
          <a:prstGeom prst="rect">
            <a:avLst/>
          </a:prstGeom>
          <a:noFill/>
          <a:ln w="9525">
            <a:noFill/>
            <a:miter lim="800000"/>
            <a:headEnd/>
            <a:tailEnd/>
          </a:ln>
        </p:spPr>
      </p:pic>
      <p:sp>
        <p:nvSpPr>
          <p:cNvPr id="24583" name="Text Box 12"/>
          <p:cNvSpPr txBox="1">
            <a:spLocks noChangeArrowheads="1"/>
          </p:cNvSpPr>
          <p:nvPr/>
        </p:nvSpPr>
        <p:spPr bwMode="auto">
          <a:xfrm>
            <a:off x="5411788" y="5181540"/>
            <a:ext cx="2992437" cy="884238"/>
          </a:xfrm>
          <a:prstGeom prst="rect">
            <a:avLst/>
          </a:prstGeom>
          <a:noFill/>
          <a:ln w="9525" algn="ctr">
            <a:noFill/>
            <a:miter lim="800000"/>
            <a:headEnd/>
            <a:tailEnd/>
          </a:ln>
        </p:spPr>
        <p:txBody>
          <a:bodyPr wrap="none" lIns="91438" tIns="45718" rIns="91438" bIns="45718">
            <a:spAutoFit/>
          </a:bodyPr>
          <a:lstStyle/>
          <a:p>
            <a:r>
              <a:rPr lang="en-US" sz="2800">
                <a:solidFill>
                  <a:schemeClr val="bg1"/>
                </a:solidFill>
                <a:latin typeface="Comic Sans MS" pitchFamily="66" charset="0"/>
              </a:rPr>
              <a:t>KRb molecules</a:t>
            </a:r>
          </a:p>
          <a:p>
            <a:r>
              <a:rPr lang="en-US" sz="2400">
                <a:solidFill>
                  <a:schemeClr val="bg1"/>
                </a:solidFill>
                <a:latin typeface="Comic Sans MS" pitchFamily="66" charset="0"/>
              </a:rPr>
              <a:t>(Dipole ~0.5 Debye)</a:t>
            </a:r>
          </a:p>
        </p:txBody>
      </p:sp>
      <p:sp>
        <p:nvSpPr>
          <p:cNvPr id="32786" name="Text Box 18"/>
          <p:cNvSpPr txBox="1">
            <a:spLocks noChangeArrowheads="1"/>
          </p:cNvSpPr>
          <p:nvPr/>
        </p:nvSpPr>
        <p:spPr bwMode="auto">
          <a:xfrm>
            <a:off x="4457700" y="4583875"/>
            <a:ext cx="4605744" cy="2394498"/>
          </a:xfrm>
          <a:prstGeom prst="rect">
            <a:avLst/>
          </a:prstGeom>
          <a:noFill/>
          <a:ln w="22225" algn="ctr">
            <a:noFill/>
            <a:miter lim="800000"/>
            <a:headEnd/>
            <a:tailEnd/>
          </a:ln>
        </p:spPr>
        <p:txBody>
          <a:bodyPr wrap="none" lIns="91438" tIns="45718" rIns="91438" bIns="45718">
            <a:spAutoFit/>
          </a:bodyPr>
          <a:lstStyle/>
          <a:p>
            <a:pPr>
              <a:lnSpc>
                <a:spcPct val="120000"/>
              </a:lnSpc>
              <a:buClr>
                <a:schemeClr val="folHlink"/>
              </a:buClr>
              <a:buFont typeface="Wingdings" pitchFamily="2" charset="2"/>
              <a:buChar char="§"/>
            </a:pPr>
            <a:r>
              <a:rPr lang="en-US" sz="2200" dirty="0">
                <a:latin typeface="Verdana" pitchFamily="34" charset="0"/>
              </a:rPr>
              <a:t> Temperature ~ </a:t>
            </a:r>
            <a:r>
              <a:rPr lang="en-US" sz="2200" dirty="0" smtClean="0">
                <a:latin typeface="Verdana" pitchFamily="34" charset="0"/>
              </a:rPr>
              <a:t>160 </a:t>
            </a:r>
            <a:r>
              <a:rPr lang="en-US" sz="2200" dirty="0" err="1">
                <a:latin typeface="Verdana" pitchFamily="34" charset="0"/>
              </a:rPr>
              <a:t>nK</a:t>
            </a:r>
            <a:endParaRPr lang="en-US" sz="2200" dirty="0">
              <a:latin typeface="Verdana" pitchFamily="34" charset="0"/>
            </a:endParaRPr>
          </a:p>
          <a:p>
            <a:pPr>
              <a:lnSpc>
                <a:spcPct val="120000"/>
              </a:lnSpc>
              <a:buClr>
                <a:schemeClr val="folHlink"/>
              </a:buClr>
              <a:buFont typeface="Wingdings" pitchFamily="2" charset="2"/>
              <a:buChar char="§"/>
            </a:pPr>
            <a:r>
              <a:rPr lang="en-US" sz="2200" dirty="0">
                <a:latin typeface="Verdana" pitchFamily="34" charset="0"/>
              </a:rPr>
              <a:t> T/T</a:t>
            </a:r>
            <a:r>
              <a:rPr lang="en-US" sz="2200" baseline="-25000" dirty="0">
                <a:latin typeface="Verdana" pitchFamily="34" charset="0"/>
              </a:rPr>
              <a:t>F </a:t>
            </a:r>
            <a:r>
              <a:rPr lang="en-US" sz="2200" dirty="0">
                <a:latin typeface="Verdana" pitchFamily="34" charset="0"/>
              </a:rPr>
              <a:t>= </a:t>
            </a:r>
            <a:r>
              <a:rPr lang="en-US" sz="2200" dirty="0" smtClean="0">
                <a:latin typeface="Verdana" pitchFamily="34" charset="0"/>
              </a:rPr>
              <a:t>1.4</a:t>
            </a:r>
            <a:endParaRPr lang="en-US" sz="2200" dirty="0">
              <a:latin typeface="Verdana" pitchFamily="34" charset="0"/>
            </a:endParaRPr>
          </a:p>
          <a:p>
            <a:pPr>
              <a:lnSpc>
                <a:spcPct val="120000"/>
              </a:lnSpc>
              <a:buClr>
                <a:schemeClr val="folHlink"/>
              </a:buClr>
              <a:buFont typeface="Wingdings" pitchFamily="2" charset="2"/>
              <a:buChar char="§"/>
            </a:pPr>
            <a:r>
              <a:rPr lang="en-US" sz="2200" dirty="0">
                <a:latin typeface="Verdana" pitchFamily="34" charset="0"/>
              </a:rPr>
              <a:t> Density ~10</a:t>
            </a:r>
            <a:r>
              <a:rPr lang="en-US" sz="2200" baseline="30000" dirty="0">
                <a:latin typeface="Verdana" pitchFamily="34" charset="0"/>
              </a:rPr>
              <a:t>12</a:t>
            </a:r>
            <a:r>
              <a:rPr lang="en-US" sz="2200" dirty="0">
                <a:latin typeface="Verdana" pitchFamily="34" charset="0"/>
              </a:rPr>
              <a:t>/cm</a:t>
            </a:r>
            <a:r>
              <a:rPr lang="en-US" sz="2200" baseline="30000" dirty="0">
                <a:latin typeface="Verdana" pitchFamily="34" charset="0"/>
              </a:rPr>
              <a:t>3</a:t>
            </a:r>
          </a:p>
          <a:p>
            <a:pPr>
              <a:lnSpc>
                <a:spcPct val="120000"/>
              </a:lnSpc>
              <a:buClr>
                <a:schemeClr val="folHlink"/>
              </a:buClr>
              <a:buFont typeface="Wingdings" pitchFamily="2" charset="2"/>
              <a:buChar char="§"/>
            </a:pPr>
            <a:r>
              <a:rPr lang="en-US" sz="2200" dirty="0">
                <a:latin typeface="Verdana" pitchFamily="34" charset="0"/>
              </a:rPr>
              <a:t> </a:t>
            </a:r>
            <a:r>
              <a:rPr lang="en-US" sz="2200" dirty="0" smtClean="0">
                <a:latin typeface="Symbol" pitchFamily="18" charset="2"/>
              </a:rPr>
              <a:t>r</a:t>
            </a:r>
            <a:r>
              <a:rPr lang="en-US" sz="2200" dirty="0" smtClean="0">
                <a:latin typeface="Verdana" pitchFamily="34" charset="0"/>
              </a:rPr>
              <a:t>=0.06</a:t>
            </a:r>
          </a:p>
          <a:p>
            <a:pPr>
              <a:lnSpc>
                <a:spcPct val="120000"/>
              </a:lnSpc>
              <a:buClr>
                <a:schemeClr val="folHlink"/>
              </a:buClr>
              <a:buFont typeface="Wingdings" pitchFamily="2" charset="2"/>
              <a:buChar char="§"/>
            </a:pPr>
            <a:r>
              <a:rPr lang="en-US" sz="2200" dirty="0" smtClean="0">
                <a:latin typeface="Verdana" pitchFamily="34" charset="0"/>
              </a:rPr>
              <a:t> d~0.5 D (10</a:t>
            </a:r>
            <a:r>
              <a:rPr lang="en-US" sz="2200" baseline="30000" dirty="0" smtClean="0">
                <a:latin typeface="Verdana" pitchFamily="34" charset="0"/>
              </a:rPr>
              <a:t>11 </a:t>
            </a:r>
            <a:r>
              <a:rPr lang="en-US" sz="2200" dirty="0" smtClean="0">
                <a:latin typeface="Verdana" pitchFamily="34" charset="0"/>
              </a:rPr>
              <a:t>enhancement)</a:t>
            </a:r>
            <a:endParaRPr lang="en-US" sz="2200" baseline="-25000" dirty="0">
              <a:latin typeface="Verdana" pitchFamily="34" charset="0"/>
            </a:endParaRPr>
          </a:p>
          <a:p>
            <a:pPr>
              <a:lnSpc>
                <a:spcPct val="120000"/>
              </a:lnSpc>
              <a:buClr>
                <a:schemeClr val="folHlink"/>
              </a:buClr>
              <a:buFont typeface="Wingdings" pitchFamily="2" charset="2"/>
              <a:buNone/>
            </a:pPr>
            <a:endParaRPr lang="en-US" sz="2200" baseline="-25000" dirty="0">
              <a:solidFill>
                <a:srgbClr val="FFFF66"/>
              </a:solidFill>
              <a:latin typeface="Verdana" pitchFamily="34" charset="0"/>
            </a:endParaRPr>
          </a:p>
        </p:txBody>
      </p:sp>
      <p:sp>
        <p:nvSpPr>
          <p:cNvPr id="24588" name="Text Box 19"/>
          <p:cNvSpPr txBox="1">
            <a:spLocks noChangeArrowheads="1"/>
          </p:cNvSpPr>
          <p:nvPr/>
        </p:nvSpPr>
        <p:spPr bwMode="auto">
          <a:xfrm>
            <a:off x="344488" y="5252978"/>
            <a:ext cx="3398837" cy="701675"/>
          </a:xfrm>
          <a:prstGeom prst="rect">
            <a:avLst/>
          </a:prstGeom>
          <a:noFill/>
          <a:ln w="9525" algn="ctr">
            <a:noFill/>
            <a:miter lim="800000"/>
            <a:headEnd/>
            <a:tailEnd/>
          </a:ln>
        </p:spPr>
        <p:txBody>
          <a:bodyPr wrap="none" lIns="91438" tIns="45718" rIns="91438" bIns="45718">
            <a:spAutoFit/>
          </a:bodyPr>
          <a:lstStyle/>
          <a:p>
            <a:r>
              <a:rPr lang="en-US" sz="2000" b="1">
                <a:solidFill>
                  <a:schemeClr val="bg1"/>
                </a:solidFill>
                <a:latin typeface="Comic Sans MS" pitchFamily="66" charset="0"/>
              </a:rPr>
              <a:t>K. Ni </a:t>
            </a:r>
            <a:r>
              <a:rPr lang="en-US" sz="2000" b="1" i="1">
                <a:solidFill>
                  <a:schemeClr val="bg1"/>
                </a:solidFill>
                <a:latin typeface="Comic Sans MS" pitchFamily="66" charset="0"/>
              </a:rPr>
              <a:t>et al</a:t>
            </a:r>
            <a:r>
              <a:rPr lang="en-US" sz="2000" b="1">
                <a:solidFill>
                  <a:schemeClr val="bg1"/>
                </a:solidFill>
                <a:latin typeface="Comic Sans MS" pitchFamily="66" charset="0"/>
              </a:rPr>
              <a:t>., </a:t>
            </a:r>
          </a:p>
          <a:p>
            <a:r>
              <a:rPr lang="en-US" sz="2000" b="1">
                <a:solidFill>
                  <a:schemeClr val="bg1"/>
                </a:solidFill>
                <a:latin typeface="Comic Sans MS" pitchFamily="66" charset="0"/>
              </a:rPr>
              <a:t>Science 322, 231 (2008).</a:t>
            </a:r>
          </a:p>
        </p:txBody>
      </p:sp>
      <p:sp>
        <p:nvSpPr>
          <p:cNvPr id="21" name="Rectangle 20"/>
          <p:cNvSpPr/>
          <p:nvPr/>
        </p:nvSpPr>
        <p:spPr>
          <a:xfrm>
            <a:off x="144463" y="-107476"/>
            <a:ext cx="8999537"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Quantum Gas of polar molecules</a:t>
            </a:r>
          </a:p>
        </p:txBody>
      </p:sp>
      <p:sp>
        <p:nvSpPr>
          <p:cNvPr id="22" name="Rectangle 97"/>
          <p:cNvSpPr>
            <a:spLocks/>
          </p:cNvSpPr>
          <p:nvPr/>
        </p:nvSpPr>
        <p:spPr bwMode="auto">
          <a:xfrm>
            <a:off x="192827" y="520272"/>
            <a:ext cx="4967288" cy="512763"/>
          </a:xfrm>
          <a:prstGeom prst="rect">
            <a:avLst/>
          </a:prstGeom>
          <a:noFill/>
          <a:ln w="9525">
            <a:noFill/>
            <a:miter lim="800000"/>
            <a:headEnd/>
            <a:tailEnd/>
          </a:ln>
        </p:spPr>
        <p:txBody>
          <a:bodyPr lIns="0" tIns="0" rIns="0" bIns="0" anchor="ctr"/>
          <a:lstStyle/>
          <a:p>
            <a:pPr defTabSz="822325">
              <a:lnSpc>
                <a:spcPct val="135000"/>
              </a:lnSpc>
            </a:pPr>
            <a:r>
              <a:rPr lang="en-US" sz="1800" dirty="0" err="1">
                <a:solidFill>
                  <a:srgbClr val="000099"/>
                </a:solidFill>
                <a:latin typeface="Comic Sans MS" pitchFamily="66" charset="0"/>
                <a:cs typeface="Times New Roman" pitchFamily="18" charset="0"/>
                <a:sym typeface="Times New Roman" pitchFamily="18" charset="0"/>
              </a:rPr>
              <a:t>Ospelkaus</a:t>
            </a:r>
            <a:r>
              <a:rPr lang="en-US" sz="1800" dirty="0">
                <a:solidFill>
                  <a:srgbClr val="000099"/>
                </a:solidFill>
                <a:latin typeface="Comic Sans MS" pitchFamily="66" charset="0"/>
                <a:cs typeface="Times New Roman" pitchFamily="18" charset="0"/>
                <a:sym typeface="Times New Roman" pitchFamily="18" charset="0"/>
              </a:rPr>
              <a:t> et al., Nature Phys. </a:t>
            </a:r>
            <a:r>
              <a:rPr lang="en-US" sz="1800" b="1" dirty="0">
                <a:solidFill>
                  <a:srgbClr val="000099"/>
                </a:solidFill>
                <a:latin typeface="Comic Sans MS" pitchFamily="66" charset="0"/>
                <a:cs typeface="Times New Roman" pitchFamily="18" charset="0"/>
                <a:sym typeface="Times New Roman" pitchFamily="18" charset="0"/>
              </a:rPr>
              <a:t>4</a:t>
            </a:r>
            <a:r>
              <a:rPr lang="en-US" sz="1800" dirty="0">
                <a:solidFill>
                  <a:srgbClr val="000099"/>
                </a:solidFill>
                <a:latin typeface="Comic Sans MS" pitchFamily="66" charset="0"/>
                <a:cs typeface="Times New Roman" pitchFamily="18" charset="0"/>
                <a:sym typeface="Times New Roman" pitchFamily="18" charset="0"/>
              </a:rPr>
              <a:t>, 622 (2008)</a:t>
            </a:r>
          </a:p>
        </p:txBody>
      </p:sp>
      <p:sp>
        <p:nvSpPr>
          <p:cNvPr id="23" name="Rectangle 96"/>
          <p:cNvSpPr>
            <a:spLocks/>
          </p:cNvSpPr>
          <p:nvPr/>
        </p:nvSpPr>
        <p:spPr bwMode="auto">
          <a:xfrm>
            <a:off x="5041900" y="610760"/>
            <a:ext cx="4102100" cy="422275"/>
          </a:xfrm>
          <a:prstGeom prst="rect">
            <a:avLst/>
          </a:prstGeom>
          <a:noFill/>
          <a:ln w="9525">
            <a:noFill/>
            <a:miter lim="800000"/>
            <a:headEnd/>
            <a:tailEnd/>
          </a:ln>
        </p:spPr>
        <p:txBody>
          <a:bodyPr lIns="0" tIns="0" rIns="0" bIns="0" anchor="ctr"/>
          <a:lstStyle/>
          <a:p>
            <a:pPr defTabSz="822325"/>
            <a:r>
              <a:rPr lang="en-US" sz="1800" dirty="0">
                <a:solidFill>
                  <a:srgbClr val="000099"/>
                </a:solidFill>
                <a:latin typeface="Comic Sans MS" pitchFamily="66" charset="0"/>
                <a:cs typeface="Times New Roman" pitchFamily="18" charset="0"/>
                <a:sym typeface="Times New Roman" pitchFamily="18" charset="0"/>
              </a:rPr>
              <a:t>   Ni et al., Science </a:t>
            </a:r>
            <a:r>
              <a:rPr lang="en-US" sz="1800" b="1" dirty="0">
                <a:solidFill>
                  <a:srgbClr val="000099"/>
                </a:solidFill>
                <a:latin typeface="Comic Sans MS" pitchFamily="66" charset="0"/>
                <a:cs typeface="Times New Roman" pitchFamily="18" charset="0"/>
                <a:sym typeface="Times New Roman" pitchFamily="18" charset="0"/>
              </a:rPr>
              <a:t>322</a:t>
            </a:r>
            <a:r>
              <a:rPr lang="en-US" sz="1800" dirty="0">
                <a:solidFill>
                  <a:srgbClr val="000099"/>
                </a:solidFill>
                <a:latin typeface="Comic Sans MS" pitchFamily="66" charset="0"/>
                <a:cs typeface="Times New Roman" pitchFamily="18" charset="0"/>
                <a:sym typeface="Times New Roman" pitchFamily="18" charset="0"/>
              </a:rPr>
              <a:t>, 231 (2008)</a:t>
            </a:r>
          </a:p>
        </p:txBody>
      </p:sp>
      <p:grpSp>
        <p:nvGrpSpPr>
          <p:cNvPr id="18" name="Group 17"/>
          <p:cNvGrpSpPr/>
          <p:nvPr/>
        </p:nvGrpSpPr>
        <p:grpSpPr>
          <a:xfrm>
            <a:off x="144463" y="1033035"/>
            <a:ext cx="4313237" cy="5741487"/>
            <a:chOff x="144463" y="1033035"/>
            <a:chExt cx="4313237" cy="5741487"/>
          </a:xfrm>
        </p:grpSpPr>
        <p:pic>
          <p:nvPicPr>
            <p:cNvPr id="24580" name="Picture 4" descr="Figure1"/>
            <p:cNvPicPr>
              <a:picLocks noChangeAspect="1" noChangeArrowheads="1"/>
            </p:cNvPicPr>
            <p:nvPr/>
          </p:nvPicPr>
          <p:blipFill>
            <a:blip r:embed="rId4" cstate="print"/>
            <a:srcRect l="53375" r="-214" b="57256"/>
            <a:stretch>
              <a:fillRect/>
            </a:stretch>
          </p:blipFill>
          <p:spPr bwMode="auto">
            <a:xfrm>
              <a:off x="2470040" y="1410378"/>
              <a:ext cx="1778934" cy="1302106"/>
            </a:xfrm>
            <a:prstGeom prst="rect">
              <a:avLst/>
            </a:prstGeom>
            <a:noFill/>
            <a:ln w="9525">
              <a:noFill/>
              <a:miter lim="800000"/>
              <a:headEnd/>
              <a:tailEnd/>
            </a:ln>
          </p:spPr>
        </p:pic>
        <p:pic>
          <p:nvPicPr>
            <p:cNvPr id="24581" name="Picture 5" descr="Figure1"/>
            <p:cNvPicPr>
              <a:picLocks noChangeAspect="1" noChangeArrowheads="1"/>
            </p:cNvPicPr>
            <p:nvPr/>
          </p:nvPicPr>
          <p:blipFill>
            <a:blip r:embed="rId4" cstate="print"/>
            <a:srcRect l="2124" r="51888" b="57256"/>
            <a:stretch>
              <a:fillRect/>
            </a:stretch>
          </p:blipFill>
          <p:spPr bwMode="auto">
            <a:xfrm>
              <a:off x="209440" y="1033035"/>
              <a:ext cx="1930400" cy="1439642"/>
            </a:xfrm>
            <a:prstGeom prst="rect">
              <a:avLst/>
            </a:prstGeom>
            <a:noFill/>
            <a:ln w="9525">
              <a:noFill/>
              <a:miter lim="800000"/>
              <a:headEnd/>
              <a:tailEnd/>
            </a:ln>
          </p:spPr>
        </p:pic>
        <p:sp>
          <p:nvSpPr>
            <p:cNvPr id="24585" name="Text Box 16"/>
            <p:cNvSpPr txBox="1">
              <a:spLocks noChangeArrowheads="1"/>
            </p:cNvSpPr>
            <p:nvPr/>
          </p:nvSpPr>
          <p:spPr bwMode="auto">
            <a:xfrm>
              <a:off x="144463" y="1033035"/>
              <a:ext cx="2087563" cy="457200"/>
            </a:xfrm>
            <a:prstGeom prst="rect">
              <a:avLst/>
            </a:prstGeom>
            <a:noFill/>
            <a:ln w="9525" algn="ctr">
              <a:noFill/>
              <a:miter lim="800000"/>
              <a:headEnd/>
              <a:tailEnd/>
            </a:ln>
          </p:spPr>
          <p:txBody>
            <a:bodyPr wrap="none" lIns="91438" tIns="45718" rIns="91438" bIns="45718">
              <a:spAutoFit/>
            </a:bodyPr>
            <a:lstStyle/>
            <a:p>
              <a:r>
                <a:rPr lang="en-US" sz="2400" baseline="30000" dirty="0">
                  <a:latin typeface="Comic Sans MS" pitchFamily="66" charset="0"/>
                </a:rPr>
                <a:t>40</a:t>
              </a:r>
              <a:r>
                <a:rPr lang="en-US" sz="2400" dirty="0">
                  <a:latin typeface="Comic Sans MS" pitchFamily="66" charset="0"/>
                </a:rPr>
                <a:t>K Fermions </a:t>
              </a:r>
            </a:p>
          </p:txBody>
        </p:sp>
        <p:sp>
          <p:nvSpPr>
            <p:cNvPr id="24586" name="Text Box 17"/>
            <p:cNvSpPr txBox="1">
              <a:spLocks noChangeArrowheads="1"/>
            </p:cNvSpPr>
            <p:nvPr/>
          </p:nvSpPr>
          <p:spPr bwMode="auto">
            <a:xfrm>
              <a:off x="2578948" y="1033035"/>
              <a:ext cx="1878752" cy="377343"/>
            </a:xfrm>
            <a:prstGeom prst="rect">
              <a:avLst/>
            </a:prstGeom>
            <a:noFill/>
            <a:ln w="9525" algn="ctr">
              <a:noFill/>
              <a:miter lim="800000"/>
              <a:headEnd/>
              <a:tailEnd/>
            </a:ln>
          </p:spPr>
          <p:txBody>
            <a:bodyPr wrap="square" lIns="91438" tIns="45718" rIns="91438" bIns="45718">
              <a:spAutoFit/>
            </a:bodyPr>
            <a:lstStyle/>
            <a:p>
              <a:pPr>
                <a:lnSpc>
                  <a:spcPct val="75000"/>
                </a:lnSpc>
              </a:pPr>
              <a:r>
                <a:rPr lang="en-US" sz="2400" baseline="30000" dirty="0" smtClean="0">
                  <a:latin typeface="Comic Sans MS" pitchFamily="66" charset="0"/>
                </a:rPr>
                <a:t>87</a:t>
              </a:r>
              <a:r>
                <a:rPr lang="en-US" sz="2400" dirty="0" smtClean="0">
                  <a:latin typeface="Comic Sans MS" pitchFamily="66" charset="0"/>
                </a:rPr>
                <a:t>Rb Bosons </a:t>
              </a:r>
              <a:endParaRPr lang="en-US" sz="2400" dirty="0">
                <a:latin typeface="Comic Sans MS" pitchFamily="66" charset="0"/>
              </a:endParaRPr>
            </a:p>
          </p:txBody>
        </p:sp>
        <p:pic>
          <p:nvPicPr>
            <p:cNvPr id="64514" name="Picture 2"/>
            <p:cNvPicPr>
              <a:picLocks noChangeAspect="1" noChangeArrowheads="1"/>
            </p:cNvPicPr>
            <p:nvPr/>
          </p:nvPicPr>
          <p:blipFill>
            <a:blip r:embed="rId5" cstate="print"/>
            <a:srcRect/>
            <a:stretch>
              <a:fillRect/>
            </a:stretch>
          </p:blipFill>
          <p:spPr bwMode="auto">
            <a:xfrm>
              <a:off x="567909" y="3226650"/>
              <a:ext cx="2258483" cy="3547872"/>
            </a:xfrm>
            <a:prstGeom prst="rect">
              <a:avLst/>
            </a:prstGeom>
            <a:noFill/>
            <a:ln w="9525">
              <a:noFill/>
              <a:miter lim="800000"/>
              <a:headEnd/>
              <a:tailEnd/>
            </a:ln>
          </p:spPr>
        </p:pic>
        <p:grpSp>
          <p:nvGrpSpPr>
            <p:cNvPr id="25" name="Group 13"/>
            <p:cNvGrpSpPr>
              <a:grpSpLocks/>
            </p:cNvGrpSpPr>
            <p:nvPr/>
          </p:nvGrpSpPr>
          <p:grpSpPr bwMode="auto">
            <a:xfrm>
              <a:off x="567909" y="2617390"/>
              <a:ext cx="2603500" cy="572038"/>
              <a:chOff x="2048" y="2032"/>
              <a:chExt cx="1640" cy="984"/>
            </a:xfrm>
          </p:grpSpPr>
          <p:sp>
            <p:nvSpPr>
              <p:cNvPr id="26" name="Arc 14"/>
              <p:cNvSpPr>
                <a:spLocks/>
              </p:cNvSpPr>
              <p:nvPr/>
            </p:nvSpPr>
            <p:spPr bwMode="auto">
              <a:xfrm>
                <a:off x="2048" y="2032"/>
                <a:ext cx="824" cy="9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type="triangle" w="lg" len="lg"/>
              </a:ln>
              <a:effectLst/>
            </p:spPr>
            <p:txBody>
              <a:bodyPr wrap="none" anchor="ctr"/>
              <a:lstStyle/>
              <a:p>
                <a:endParaRPr lang="en-US"/>
              </a:p>
            </p:txBody>
          </p:sp>
          <p:sp>
            <p:nvSpPr>
              <p:cNvPr id="27" name="Arc 15"/>
              <p:cNvSpPr>
                <a:spLocks/>
              </p:cNvSpPr>
              <p:nvPr/>
            </p:nvSpPr>
            <p:spPr bwMode="auto">
              <a:xfrm flipH="1">
                <a:off x="2864" y="2032"/>
                <a:ext cx="824" cy="98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type="triangle" w="lg" len="lg"/>
              </a:ln>
              <a:effectLst/>
            </p:spPr>
            <p:txBody>
              <a:bodyPr wrap="none" anchor="ctr"/>
              <a:lstStyle/>
              <a:p>
                <a:endParaRPr lang="en-US"/>
              </a:p>
            </p:txBody>
          </p:sp>
        </p:grpSp>
      </p:grpSp>
      <p:sp>
        <p:nvSpPr>
          <p:cNvPr id="29" name="TextBox 28"/>
          <p:cNvSpPr txBox="1"/>
          <p:nvPr/>
        </p:nvSpPr>
        <p:spPr>
          <a:xfrm>
            <a:off x="7117690" y="2121408"/>
            <a:ext cx="1286536" cy="400110"/>
          </a:xfrm>
          <a:prstGeom prst="rect">
            <a:avLst/>
          </a:prstGeom>
          <a:noFill/>
        </p:spPr>
        <p:txBody>
          <a:bodyPr wrap="square" rtlCol="0">
            <a:spAutoFit/>
          </a:bodyPr>
          <a:lstStyle/>
          <a:p>
            <a:r>
              <a:rPr lang="en-US" dirty="0" smtClean="0"/>
              <a:t>STIRAP</a:t>
            </a:r>
          </a:p>
        </p:txBody>
      </p:sp>
      <p:sp>
        <p:nvSpPr>
          <p:cNvPr id="19" name="TextBox 18"/>
          <p:cNvSpPr txBox="1"/>
          <p:nvPr/>
        </p:nvSpPr>
        <p:spPr>
          <a:xfrm>
            <a:off x="5041900" y="1371485"/>
            <a:ext cx="3092697" cy="461665"/>
          </a:xfrm>
          <a:prstGeom prst="rect">
            <a:avLst/>
          </a:prstGeom>
          <a:solidFill>
            <a:schemeClr val="bg1"/>
          </a:solidFill>
        </p:spPr>
        <p:txBody>
          <a:bodyPr wrap="square" rtlCol="0">
            <a:spAutoFit/>
          </a:bodyPr>
          <a:lstStyle/>
          <a:p>
            <a:r>
              <a:rPr lang="en-US" sz="2400" dirty="0" smtClean="0"/>
              <a:t>Coherent Transfer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6" grpId="0"/>
      <p:bldP spid="29"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2"/>
          <p:cNvSpPr>
            <a:spLocks noChangeShapeType="1"/>
          </p:cNvSpPr>
          <p:nvPr/>
        </p:nvSpPr>
        <p:spPr bwMode="auto">
          <a:xfrm rot="10800000" flipH="1">
            <a:off x="2679700" y="3746500"/>
            <a:ext cx="0" cy="635000"/>
          </a:xfrm>
          <a:prstGeom prst="line">
            <a:avLst/>
          </a:prstGeom>
          <a:noFill/>
          <a:ln w="25400">
            <a:solidFill>
              <a:srgbClr val="000000"/>
            </a:solidFill>
            <a:round/>
            <a:headEnd/>
            <a:tailEnd/>
          </a:ln>
        </p:spPr>
        <p:txBody>
          <a:bodyPr/>
          <a:lstStyle/>
          <a:p>
            <a:endParaRPr lang="en-US"/>
          </a:p>
        </p:txBody>
      </p:sp>
      <p:sp>
        <p:nvSpPr>
          <p:cNvPr id="26628" name="Line 4"/>
          <p:cNvSpPr>
            <a:spLocks noChangeShapeType="1"/>
          </p:cNvSpPr>
          <p:nvPr/>
        </p:nvSpPr>
        <p:spPr bwMode="auto">
          <a:xfrm rot="10800000">
            <a:off x="496888" y="3746500"/>
            <a:ext cx="0" cy="635000"/>
          </a:xfrm>
          <a:prstGeom prst="line">
            <a:avLst/>
          </a:prstGeom>
          <a:noFill/>
          <a:ln w="25400">
            <a:solidFill>
              <a:srgbClr val="000000"/>
            </a:solidFill>
            <a:round/>
            <a:headEnd/>
            <a:tailEnd/>
          </a:ln>
        </p:spPr>
        <p:txBody>
          <a:bodyPr/>
          <a:lstStyle/>
          <a:p>
            <a:endParaRPr lang="en-US"/>
          </a:p>
        </p:txBody>
      </p:sp>
      <p:sp>
        <p:nvSpPr>
          <p:cNvPr id="26629" name="Line 5"/>
          <p:cNvSpPr>
            <a:spLocks noChangeShapeType="1"/>
          </p:cNvSpPr>
          <p:nvPr/>
        </p:nvSpPr>
        <p:spPr bwMode="auto">
          <a:xfrm rot="10800000" flipH="1">
            <a:off x="4279900" y="3746500"/>
            <a:ext cx="0" cy="635000"/>
          </a:xfrm>
          <a:prstGeom prst="line">
            <a:avLst/>
          </a:prstGeom>
          <a:noFill/>
          <a:ln w="25400">
            <a:solidFill>
              <a:srgbClr val="000000"/>
            </a:solidFill>
            <a:round/>
            <a:headEnd/>
            <a:tailEnd/>
          </a:ln>
        </p:spPr>
        <p:txBody>
          <a:bodyPr/>
          <a:lstStyle/>
          <a:p>
            <a:endParaRPr lang="en-US"/>
          </a:p>
        </p:txBody>
      </p:sp>
      <p:sp>
        <p:nvSpPr>
          <p:cNvPr id="26630" name="Line 6"/>
          <p:cNvSpPr>
            <a:spLocks noChangeShapeType="1"/>
          </p:cNvSpPr>
          <p:nvPr/>
        </p:nvSpPr>
        <p:spPr bwMode="auto">
          <a:xfrm rot="10800000" flipH="1">
            <a:off x="5857875" y="3746500"/>
            <a:ext cx="0" cy="635000"/>
          </a:xfrm>
          <a:prstGeom prst="line">
            <a:avLst/>
          </a:prstGeom>
          <a:noFill/>
          <a:ln w="25400">
            <a:solidFill>
              <a:srgbClr val="000000"/>
            </a:solidFill>
            <a:round/>
            <a:headEnd/>
            <a:tailEnd/>
          </a:ln>
        </p:spPr>
        <p:txBody>
          <a:bodyPr/>
          <a:lstStyle/>
          <a:p>
            <a:endParaRPr lang="en-US"/>
          </a:p>
        </p:txBody>
      </p:sp>
      <p:sp>
        <p:nvSpPr>
          <p:cNvPr id="26631" name="Line 7"/>
          <p:cNvSpPr>
            <a:spLocks noChangeShapeType="1"/>
          </p:cNvSpPr>
          <p:nvPr/>
        </p:nvSpPr>
        <p:spPr bwMode="auto">
          <a:xfrm rot="10800000" flipH="1">
            <a:off x="7137400" y="3746500"/>
            <a:ext cx="0" cy="635000"/>
          </a:xfrm>
          <a:prstGeom prst="line">
            <a:avLst/>
          </a:prstGeom>
          <a:noFill/>
          <a:ln w="25400">
            <a:solidFill>
              <a:srgbClr val="000000"/>
            </a:solidFill>
            <a:round/>
            <a:headEnd/>
            <a:tailEnd/>
          </a:ln>
        </p:spPr>
        <p:txBody>
          <a:bodyPr/>
          <a:lstStyle/>
          <a:p>
            <a:endParaRPr lang="en-US"/>
          </a:p>
        </p:txBody>
      </p:sp>
      <p:sp>
        <p:nvSpPr>
          <p:cNvPr id="26632" name="Line 8"/>
          <p:cNvSpPr>
            <a:spLocks noChangeShapeType="1"/>
          </p:cNvSpPr>
          <p:nvPr/>
        </p:nvSpPr>
        <p:spPr bwMode="auto">
          <a:xfrm rot="10800000" flipH="1">
            <a:off x="8154988" y="3746500"/>
            <a:ext cx="0" cy="635000"/>
          </a:xfrm>
          <a:prstGeom prst="line">
            <a:avLst/>
          </a:prstGeom>
          <a:noFill/>
          <a:ln w="25400">
            <a:solidFill>
              <a:srgbClr val="000000"/>
            </a:solidFill>
            <a:round/>
            <a:headEnd/>
            <a:tailEnd/>
          </a:ln>
        </p:spPr>
        <p:txBody>
          <a:bodyPr/>
          <a:lstStyle/>
          <a:p>
            <a:endParaRPr lang="en-US"/>
          </a:p>
        </p:txBody>
      </p:sp>
      <p:sp>
        <p:nvSpPr>
          <p:cNvPr id="26633" name="Rectangle 9"/>
          <p:cNvSpPr>
            <a:spLocks/>
          </p:cNvSpPr>
          <p:nvPr/>
        </p:nvSpPr>
        <p:spPr bwMode="auto">
          <a:xfrm rot="-5400000">
            <a:off x="4170363" y="-534988"/>
            <a:ext cx="617538" cy="8196263"/>
          </a:xfrm>
          <a:prstGeom prst="rect">
            <a:avLst/>
          </a:prstGeom>
          <a:gradFill rotWithShape="0">
            <a:gsLst>
              <a:gs pos="0">
                <a:srgbClr val="FF0000"/>
              </a:gs>
              <a:gs pos="100000">
                <a:srgbClr val="1800FF"/>
              </a:gs>
            </a:gsLst>
            <a:lin ang="0" scaled="1"/>
          </a:gradFill>
          <a:ln w="25400">
            <a:solidFill>
              <a:srgbClr val="000000"/>
            </a:solidFill>
            <a:miter lim="800000"/>
            <a:headEnd/>
            <a:tailEnd/>
          </a:ln>
        </p:spPr>
        <p:txBody>
          <a:bodyPr/>
          <a:lstStyle/>
          <a:p>
            <a:endParaRPr lang="en-US"/>
          </a:p>
        </p:txBody>
      </p:sp>
      <p:sp>
        <p:nvSpPr>
          <p:cNvPr id="26634" name="Rectangle 10"/>
          <p:cNvSpPr>
            <a:spLocks/>
          </p:cNvSpPr>
          <p:nvPr/>
        </p:nvSpPr>
        <p:spPr bwMode="auto">
          <a:xfrm rot="-2700000">
            <a:off x="4695825" y="1849438"/>
            <a:ext cx="2857500" cy="411162"/>
          </a:xfrm>
          <a:prstGeom prst="rect">
            <a:avLst/>
          </a:prstGeom>
          <a:noFill/>
          <a:ln w="9525">
            <a:noFill/>
            <a:miter lim="800000"/>
            <a:headEnd/>
            <a:tailEnd/>
          </a:ln>
        </p:spPr>
        <p:txBody>
          <a:bodyPr wrap="none" lIns="0" tIns="0" rIns="0" bIns="0" anchor="ctr">
            <a:spAutoFit/>
          </a:bodyPr>
          <a:lstStyle/>
          <a:p>
            <a:pPr algn="ctr" defTabSz="822325"/>
            <a:r>
              <a:rPr lang="en-US" sz="2700">
                <a:solidFill>
                  <a:schemeClr val="bg2"/>
                </a:solidFill>
                <a:latin typeface="Marker Felt"/>
                <a:sym typeface="Marker Felt"/>
              </a:rPr>
              <a:t>hyperfine(zeeman)</a:t>
            </a:r>
          </a:p>
        </p:txBody>
      </p:sp>
      <p:sp>
        <p:nvSpPr>
          <p:cNvPr id="26635" name="Rectangle 11"/>
          <p:cNvSpPr>
            <a:spLocks/>
          </p:cNvSpPr>
          <p:nvPr/>
        </p:nvSpPr>
        <p:spPr bwMode="auto">
          <a:xfrm rot="-2700000">
            <a:off x="6659563" y="2319338"/>
            <a:ext cx="1543050" cy="411162"/>
          </a:xfrm>
          <a:prstGeom prst="rect">
            <a:avLst/>
          </a:prstGeom>
          <a:noFill/>
          <a:ln w="9525">
            <a:noFill/>
            <a:miter lim="800000"/>
            <a:headEnd/>
            <a:tailEnd/>
          </a:ln>
        </p:spPr>
        <p:txBody>
          <a:bodyPr wrap="none" lIns="0" tIns="0" rIns="0" bIns="0" anchor="ctr">
            <a:spAutoFit/>
          </a:bodyPr>
          <a:lstStyle/>
          <a:p>
            <a:pPr algn="ctr" defTabSz="822325"/>
            <a:r>
              <a:rPr lang="en-US" sz="2700">
                <a:solidFill>
                  <a:schemeClr val="bg2"/>
                </a:solidFill>
                <a:latin typeface="Marker Felt"/>
                <a:sym typeface="Marker Felt"/>
              </a:rPr>
              <a:t>trap depth</a:t>
            </a:r>
          </a:p>
        </p:txBody>
      </p:sp>
      <p:sp>
        <p:nvSpPr>
          <p:cNvPr id="26636" name="Rectangle 12"/>
          <p:cNvSpPr>
            <a:spLocks/>
          </p:cNvSpPr>
          <p:nvPr/>
        </p:nvSpPr>
        <p:spPr bwMode="auto">
          <a:xfrm rot="-2700000">
            <a:off x="7375525" y="2189163"/>
            <a:ext cx="1931988" cy="446087"/>
          </a:xfrm>
          <a:prstGeom prst="rect">
            <a:avLst/>
          </a:prstGeom>
          <a:noFill/>
          <a:ln w="9525">
            <a:noFill/>
            <a:miter lim="800000"/>
            <a:headEnd/>
            <a:tailEnd/>
          </a:ln>
        </p:spPr>
        <p:txBody>
          <a:bodyPr lIns="0" tIns="0" rIns="0" bIns="0" anchor="ctr"/>
          <a:lstStyle/>
          <a:p>
            <a:pPr algn="ctr" defTabSz="822325"/>
            <a:r>
              <a:rPr lang="en-US" sz="2700">
                <a:solidFill>
                  <a:schemeClr val="bg2"/>
                </a:solidFill>
                <a:latin typeface="Marker Felt"/>
                <a:sym typeface="Marker Felt"/>
              </a:rPr>
              <a:t>translational</a:t>
            </a:r>
          </a:p>
        </p:txBody>
      </p:sp>
      <p:sp>
        <p:nvSpPr>
          <p:cNvPr id="26637" name="Rectangle 13"/>
          <p:cNvSpPr>
            <a:spLocks/>
          </p:cNvSpPr>
          <p:nvPr/>
        </p:nvSpPr>
        <p:spPr bwMode="auto">
          <a:xfrm rot="-2609554">
            <a:off x="-442913" y="4703763"/>
            <a:ext cx="2490788" cy="446087"/>
          </a:xfrm>
          <a:prstGeom prst="rect">
            <a:avLst/>
          </a:prstGeom>
          <a:noFill/>
          <a:ln w="9525">
            <a:noFill/>
            <a:miter lim="800000"/>
            <a:headEnd/>
            <a:tailEnd/>
          </a:ln>
        </p:spPr>
        <p:txBody>
          <a:bodyPr lIns="0" tIns="0" rIns="0" bIns="0" anchor="ctr"/>
          <a:lstStyle/>
          <a:p>
            <a:pPr algn="ctr" defTabSz="822325"/>
            <a:r>
              <a:rPr lang="en-US" sz="2700">
                <a:solidFill>
                  <a:srgbClr val="FF0000"/>
                </a:solidFill>
                <a:latin typeface="Marker Felt"/>
                <a:sym typeface="Marker Felt"/>
              </a:rPr>
              <a:t>125 THz</a:t>
            </a:r>
          </a:p>
          <a:p>
            <a:pPr algn="ctr" defTabSz="822325"/>
            <a:r>
              <a:rPr lang="en-US" sz="2700">
                <a:solidFill>
                  <a:srgbClr val="FF0000"/>
                </a:solidFill>
                <a:latin typeface="Marker Felt"/>
                <a:sym typeface="Marker Felt"/>
              </a:rPr>
              <a:t>(6000K)</a:t>
            </a:r>
          </a:p>
        </p:txBody>
      </p:sp>
      <p:sp>
        <p:nvSpPr>
          <p:cNvPr id="26638" name="Rectangle 14"/>
          <p:cNvSpPr>
            <a:spLocks/>
          </p:cNvSpPr>
          <p:nvPr/>
        </p:nvSpPr>
        <p:spPr bwMode="auto">
          <a:xfrm rot="-2609554">
            <a:off x="2755900" y="4703763"/>
            <a:ext cx="2492375" cy="446087"/>
          </a:xfrm>
          <a:prstGeom prst="rect">
            <a:avLst/>
          </a:prstGeom>
          <a:noFill/>
          <a:ln w="9525">
            <a:noFill/>
            <a:miter lim="800000"/>
            <a:headEnd/>
            <a:tailEnd/>
          </a:ln>
        </p:spPr>
        <p:txBody>
          <a:bodyPr lIns="0" tIns="0" rIns="0" bIns="0" anchor="ctr"/>
          <a:lstStyle/>
          <a:p>
            <a:pPr algn="ctr" defTabSz="822325"/>
            <a:r>
              <a:rPr lang="en-US" sz="2700">
                <a:solidFill>
                  <a:srgbClr val="CC0099"/>
                </a:solidFill>
                <a:latin typeface="Marker Felt"/>
                <a:sym typeface="Marker Felt"/>
              </a:rPr>
              <a:t>2.2 GHz (0.1K)</a:t>
            </a:r>
          </a:p>
        </p:txBody>
      </p:sp>
      <p:sp>
        <p:nvSpPr>
          <p:cNvPr id="26639" name="Rectangle 15"/>
          <p:cNvSpPr>
            <a:spLocks/>
          </p:cNvSpPr>
          <p:nvPr/>
        </p:nvSpPr>
        <p:spPr bwMode="auto">
          <a:xfrm rot="-2609554">
            <a:off x="4352925" y="4767263"/>
            <a:ext cx="2492375" cy="446087"/>
          </a:xfrm>
          <a:prstGeom prst="rect">
            <a:avLst/>
          </a:prstGeom>
          <a:noFill/>
          <a:ln w="9525">
            <a:noFill/>
            <a:miter lim="800000"/>
            <a:headEnd/>
            <a:tailEnd/>
          </a:ln>
        </p:spPr>
        <p:txBody>
          <a:bodyPr lIns="0" tIns="0" rIns="0" bIns="0" anchor="ctr"/>
          <a:lstStyle/>
          <a:p>
            <a:pPr algn="ctr" defTabSz="822325"/>
            <a:r>
              <a:rPr lang="en-US" sz="2700">
                <a:solidFill>
                  <a:srgbClr val="6600CC"/>
                </a:solidFill>
                <a:latin typeface="Marker Felt"/>
                <a:sym typeface="Marker Felt"/>
              </a:rPr>
              <a:t> 800 kHz (38μK)</a:t>
            </a:r>
          </a:p>
        </p:txBody>
      </p:sp>
      <p:sp>
        <p:nvSpPr>
          <p:cNvPr id="26640" name="Rectangle 16"/>
          <p:cNvSpPr>
            <a:spLocks/>
          </p:cNvSpPr>
          <p:nvPr/>
        </p:nvSpPr>
        <p:spPr bwMode="auto">
          <a:xfrm rot="-2609554">
            <a:off x="6550025" y="4675188"/>
            <a:ext cx="984250" cy="446087"/>
          </a:xfrm>
          <a:prstGeom prst="rect">
            <a:avLst/>
          </a:prstGeom>
          <a:noFill/>
          <a:ln w="9525">
            <a:noFill/>
            <a:miter lim="800000"/>
            <a:headEnd/>
            <a:tailEnd/>
          </a:ln>
        </p:spPr>
        <p:txBody>
          <a:bodyPr lIns="0" tIns="0" rIns="0" bIns="0" anchor="ctr"/>
          <a:lstStyle/>
          <a:p>
            <a:pPr algn="ctr" defTabSz="822325"/>
            <a:r>
              <a:rPr lang="en-US" sz="2700">
                <a:solidFill>
                  <a:srgbClr val="0000FF"/>
                </a:solidFill>
                <a:latin typeface="Marker Felt"/>
                <a:sym typeface="Marker Felt"/>
              </a:rPr>
              <a:t>5μK</a:t>
            </a:r>
          </a:p>
        </p:txBody>
      </p:sp>
      <p:sp>
        <p:nvSpPr>
          <p:cNvPr id="26641" name="Rectangle 17"/>
          <p:cNvSpPr>
            <a:spLocks/>
          </p:cNvSpPr>
          <p:nvPr/>
        </p:nvSpPr>
        <p:spPr bwMode="auto">
          <a:xfrm rot="-2609554">
            <a:off x="7645400" y="4670425"/>
            <a:ext cx="1096963" cy="446088"/>
          </a:xfrm>
          <a:prstGeom prst="rect">
            <a:avLst/>
          </a:prstGeom>
          <a:noFill/>
          <a:ln w="9525">
            <a:noFill/>
            <a:miter lim="800000"/>
            <a:headEnd/>
            <a:tailEnd/>
          </a:ln>
        </p:spPr>
        <p:txBody>
          <a:bodyPr lIns="0" tIns="0" rIns="0" bIns="0" anchor="ctr"/>
          <a:lstStyle/>
          <a:p>
            <a:pPr algn="ctr" defTabSz="822325"/>
            <a:r>
              <a:rPr lang="en-US" sz="2700">
                <a:solidFill>
                  <a:srgbClr val="000099"/>
                </a:solidFill>
                <a:latin typeface="Marker Felt"/>
                <a:sym typeface="Marker Felt"/>
              </a:rPr>
              <a:t>350nK</a:t>
            </a:r>
          </a:p>
        </p:txBody>
      </p:sp>
      <p:sp>
        <p:nvSpPr>
          <p:cNvPr id="26642" name="Rectangle 18"/>
          <p:cNvSpPr>
            <a:spLocks/>
          </p:cNvSpPr>
          <p:nvPr/>
        </p:nvSpPr>
        <p:spPr bwMode="auto">
          <a:xfrm rot="-2700000">
            <a:off x="3878263" y="2205038"/>
            <a:ext cx="1409700" cy="411162"/>
          </a:xfrm>
          <a:prstGeom prst="rect">
            <a:avLst/>
          </a:prstGeom>
          <a:noFill/>
          <a:ln w="9525">
            <a:noFill/>
            <a:miter lim="800000"/>
            <a:headEnd/>
            <a:tailEnd/>
          </a:ln>
        </p:spPr>
        <p:txBody>
          <a:bodyPr wrap="none" lIns="0" tIns="0" rIns="0" bIns="0" anchor="ctr">
            <a:spAutoFit/>
          </a:bodyPr>
          <a:lstStyle/>
          <a:p>
            <a:pPr algn="ctr" defTabSz="822325"/>
            <a:r>
              <a:rPr lang="en-US" sz="2700">
                <a:solidFill>
                  <a:schemeClr val="bg2"/>
                </a:solidFill>
                <a:latin typeface="Marker Felt"/>
                <a:sym typeface="Marker Felt"/>
              </a:rPr>
              <a:t>rotational</a:t>
            </a:r>
          </a:p>
        </p:txBody>
      </p:sp>
      <p:sp>
        <p:nvSpPr>
          <p:cNvPr id="26643" name="Rectangle 19"/>
          <p:cNvSpPr>
            <a:spLocks/>
          </p:cNvSpPr>
          <p:nvPr/>
        </p:nvSpPr>
        <p:spPr bwMode="auto">
          <a:xfrm rot="-2700000">
            <a:off x="2032000" y="2319338"/>
            <a:ext cx="1562100" cy="411162"/>
          </a:xfrm>
          <a:prstGeom prst="rect">
            <a:avLst/>
          </a:prstGeom>
          <a:noFill/>
          <a:ln w="9525">
            <a:noFill/>
            <a:miter lim="800000"/>
            <a:headEnd/>
            <a:tailEnd/>
          </a:ln>
        </p:spPr>
        <p:txBody>
          <a:bodyPr wrap="none" lIns="0" tIns="0" rIns="0" bIns="0" anchor="ctr">
            <a:spAutoFit/>
          </a:bodyPr>
          <a:lstStyle/>
          <a:p>
            <a:pPr algn="ctr" defTabSz="822325"/>
            <a:r>
              <a:rPr lang="en-US" sz="2700" dirty="0" err="1">
                <a:solidFill>
                  <a:schemeClr val="bg2"/>
                </a:solidFill>
                <a:latin typeface="Marker Felt"/>
                <a:sym typeface="Marker Felt"/>
              </a:rPr>
              <a:t>vibrational</a:t>
            </a:r>
            <a:endParaRPr lang="en-US" sz="2700" dirty="0">
              <a:solidFill>
                <a:schemeClr val="bg2"/>
              </a:solidFill>
              <a:latin typeface="Marker Felt"/>
              <a:sym typeface="Marker Felt"/>
            </a:endParaRPr>
          </a:p>
        </p:txBody>
      </p:sp>
      <p:sp>
        <p:nvSpPr>
          <p:cNvPr id="26644" name="Rectangle 20"/>
          <p:cNvSpPr>
            <a:spLocks/>
          </p:cNvSpPr>
          <p:nvPr/>
        </p:nvSpPr>
        <p:spPr bwMode="auto">
          <a:xfrm rot="-2700000">
            <a:off x="42863" y="2101850"/>
            <a:ext cx="2247900" cy="411163"/>
          </a:xfrm>
          <a:prstGeom prst="rect">
            <a:avLst/>
          </a:prstGeom>
          <a:noFill/>
          <a:ln w="9525">
            <a:noFill/>
            <a:miter lim="800000"/>
            <a:headEnd/>
            <a:tailEnd/>
          </a:ln>
        </p:spPr>
        <p:txBody>
          <a:bodyPr wrap="none" lIns="0" tIns="0" rIns="0" bIns="0" anchor="ctr">
            <a:spAutoFit/>
          </a:bodyPr>
          <a:lstStyle/>
          <a:p>
            <a:pPr algn="ctr" defTabSz="822325"/>
            <a:r>
              <a:rPr lang="en-US" sz="2700">
                <a:solidFill>
                  <a:schemeClr val="bg2"/>
                </a:solidFill>
                <a:latin typeface="Marker Felt"/>
                <a:sym typeface="Marker Felt"/>
              </a:rPr>
              <a:t>binding energy</a:t>
            </a:r>
          </a:p>
        </p:txBody>
      </p:sp>
      <p:sp>
        <p:nvSpPr>
          <p:cNvPr id="26645" name="Rectangle 21"/>
          <p:cNvSpPr>
            <a:spLocks/>
          </p:cNvSpPr>
          <p:nvPr/>
        </p:nvSpPr>
        <p:spPr bwMode="auto">
          <a:xfrm rot="-2609554">
            <a:off x="1109663" y="4818063"/>
            <a:ext cx="2492375" cy="446087"/>
          </a:xfrm>
          <a:prstGeom prst="rect">
            <a:avLst/>
          </a:prstGeom>
          <a:noFill/>
          <a:ln w="9525">
            <a:noFill/>
            <a:miter lim="800000"/>
            <a:headEnd/>
            <a:tailEnd/>
          </a:ln>
        </p:spPr>
        <p:txBody>
          <a:bodyPr lIns="0" tIns="0" rIns="0" bIns="0" anchor="ctr"/>
          <a:lstStyle/>
          <a:p>
            <a:pPr algn="ctr" defTabSz="822325"/>
            <a:r>
              <a:rPr lang="en-US" sz="2700">
                <a:solidFill>
                  <a:srgbClr val="FF0066"/>
                </a:solidFill>
                <a:latin typeface="Marker Felt"/>
                <a:sym typeface="Marker Felt"/>
              </a:rPr>
              <a:t>2 THz (100K)</a:t>
            </a:r>
          </a:p>
        </p:txBody>
      </p:sp>
      <p:sp>
        <p:nvSpPr>
          <p:cNvPr id="22" name="Rectangle 21"/>
          <p:cNvSpPr/>
          <p:nvPr/>
        </p:nvSpPr>
        <p:spPr>
          <a:xfrm>
            <a:off x="144463" y="212998"/>
            <a:ext cx="8999537" cy="769441"/>
          </a:xfrm>
          <a:prstGeom prst="rect">
            <a:avLst/>
          </a:prstGeom>
        </p:spPr>
        <p:txBody>
          <a:bodyPr wrap="square">
            <a:spAutoFit/>
          </a:bodyPr>
          <a:lstStyle/>
          <a:p>
            <a:pPr algn="ctr">
              <a:defRPr/>
            </a:pPr>
            <a:r>
              <a:rPr lang="en-US" sz="44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KRb</a:t>
            </a: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 Energy Scale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1262" y="515134"/>
            <a:ext cx="8241476" cy="584775"/>
          </a:xfrm>
          <a:prstGeom prst="rect">
            <a:avLst/>
          </a:prstGeom>
          <a:noFill/>
        </p:spPr>
        <p:txBody>
          <a:bodyPr wrap="square" rtlCol="0">
            <a:spAutoFit/>
          </a:bodyPr>
          <a:lstStyle/>
          <a:p>
            <a:r>
              <a:rPr lang="en-US" sz="3200" b="1" dirty="0" smtClean="0">
                <a:solidFill>
                  <a:schemeClr val="accent6">
                    <a:lumMod val="75000"/>
                  </a:schemeClr>
                </a:solidFill>
                <a:latin typeface="+mn-lt"/>
              </a:rPr>
              <a:t>This  TALK:  JILA Research Efforts </a:t>
            </a:r>
          </a:p>
        </p:txBody>
      </p:sp>
      <p:pic>
        <p:nvPicPr>
          <p:cNvPr id="29701" name="Picture 5"/>
          <p:cNvPicPr>
            <a:picLocks noChangeAspect="1" noChangeArrowheads="1"/>
          </p:cNvPicPr>
          <p:nvPr/>
        </p:nvPicPr>
        <p:blipFill>
          <a:blip r:embed="rId3" cstate="print"/>
          <a:srcRect/>
          <a:stretch>
            <a:fillRect/>
          </a:stretch>
        </p:blipFill>
        <p:spPr bwMode="auto">
          <a:xfrm>
            <a:off x="0" y="5023263"/>
            <a:ext cx="9144000" cy="1834738"/>
          </a:xfrm>
          <a:prstGeom prst="rect">
            <a:avLst/>
          </a:prstGeom>
          <a:noFill/>
          <a:ln w="9525">
            <a:noFill/>
            <a:miter lim="800000"/>
            <a:headEnd/>
            <a:tailEnd/>
          </a:ln>
        </p:spPr>
      </p:pic>
      <p:pic>
        <p:nvPicPr>
          <p:cNvPr id="11" name="Picture 1"/>
          <p:cNvPicPr>
            <a:picLocks noChangeAspect="1" noChangeArrowheads="1"/>
          </p:cNvPicPr>
          <p:nvPr/>
        </p:nvPicPr>
        <p:blipFill>
          <a:blip r:embed="rId4" cstate="print"/>
          <a:srcRect/>
          <a:stretch>
            <a:fillRect/>
          </a:stretch>
        </p:blipFill>
        <p:spPr bwMode="auto">
          <a:xfrm>
            <a:off x="7114217" y="222747"/>
            <a:ext cx="2029783" cy="877162"/>
          </a:xfrm>
          <a:prstGeom prst="rect">
            <a:avLst/>
          </a:prstGeom>
          <a:noFill/>
          <a:ln w="9525">
            <a:noFill/>
            <a:miter lim="800000"/>
            <a:headEnd/>
            <a:tailEnd/>
          </a:ln>
        </p:spPr>
      </p:pic>
      <p:sp>
        <p:nvSpPr>
          <p:cNvPr id="12" name="TextBox 11"/>
          <p:cNvSpPr txBox="1"/>
          <p:nvPr/>
        </p:nvSpPr>
        <p:spPr>
          <a:xfrm>
            <a:off x="451262" y="2422566"/>
            <a:ext cx="5216281" cy="400110"/>
          </a:xfrm>
          <a:prstGeom prst="rect">
            <a:avLst/>
          </a:prstGeom>
          <a:noFill/>
        </p:spPr>
        <p:txBody>
          <a:bodyPr wrap="square" rtlCol="0">
            <a:spAutoFit/>
          </a:bodyPr>
          <a:lstStyle/>
          <a:p>
            <a:endParaRPr lang="en-US" dirty="0" err="1" smtClean="0">
              <a:latin typeface="+mn-lt"/>
            </a:endParaRPr>
          </a:p>
        </p:txBody>
      </p:sp>
      <p:sp>
        <p:nvSpPr>
          <p:cNvPr id="14" name="TextBox 13"/>
          <p:cNvSpPr txBox="1"/>
          <p:nvPr/>
        </p:nvSpPr>
        <p:spPr>
          <a:xfrm>
            <a:off x="21342" y="1299181"/>
            <a:ext cx="7092875" cy="2246769"/>
          </a:xfrm>
          <a:prstGeom prst="rect">
            <a:avLst/>
          </a:prstGeom>
          <a:noFill/>
        </p:spPr>
        <p:txBody>
          <a:bodyPr wrap="square" rtlCol="0">
            <a:spAutoFit/>
          </a:bodyPr>
          <a:lstStyle/>
          <a:p>
            <a:pPr marL="457200" indent="-457200">
              <a:buAutoNum type="arabicParenBoth"/>
            </a:pPr>
            <a:r>
              <a:rPr lang="en-US" dirty="0" smtClean="0">
                <a:latin typeface="+mn-lt"/>
              </a:rPr>
              <a:t>  Simulated  Quantum Hall </a:t>
            </a:r>
            <a:r>
              <a:rPr lang="en-US" dirty="0" smtClean="0">
                <a:solidFill>
                  <a:srgbClr val="000000"/>
                </a:solidFill>
                <a:latin typeface="Times New Roman"/>
              </a:rPr>
              <a:t>Systems</a:t>
            </a:r>
            <a:endParaRPr lang="en-US" dirty="0" smtClean="0">
              <a:latin typeface="+mn-lt"/>
            </a:endParaRPr>
          </a:p>
          <a:p>
            <a:pPr marL="457200" indent="-457200"/>
            <a:endParaRPr lang="en-US" dirty="0" smtClean="0">
              <a:latin typeface="+mn-lt"/>
            </a:endParaRPr>
          </a:p>
          <a:p>
            <a:pPr marL="457200" indent="-457200"/>
            <a:endParaRPr lang="en-US" dirty="0" smtClean="0">
              <a:latin typeface="+mn-lt"/>
            </a:endParaRPr>
          </a:p>
          <a:p>
            <a:pPr marL="457200" indent="-457200">
              <a:buFontTx/>
              <a:buAutoNum type="arabicParenBoth" startAt="2"/>
            </a:pPr>
            <a:r>
              <a:rPr lang="en-US" dirty="0" smtClean="0">
                <a:solidFill>
                  <a:srgbClr val="000000"/>
                </a:solidFill>
                <a:latin typeface="Times New Roman"/>
              </a:rPr>
              <a:t>Magnetic ordering in </a:t>
            </a:r>
            <a:r>
              <a:rPr lang="en-US" dirty="0" err="1" smtClean="0">
                <a:solidFill>
                  <a:srgbClr val="000000"/>
                </a:solidFill>
                <a:latin typeface="Times New Roman"/>
              </a:rPr>
              <a:t>multicomponent</a:t>
            </a:r>
            <a:r>
              <a:rPr lang="en-US" dirty="0" smtClean="0">
                <a:solidFill>
                  <a:srgbClr val="000000"/>
                </a:solidFill>
                <a:latin typeface="Times New Roman"/>
              </a:rPr>
              <a:t> optical lattices</a:t>
            </a:r>
            <a:endParaRPr lang="en-US" dirty="0" smtClean="0">
              <a:latin typeface="+mn-lt"/>
            </a:endParaRPr>
          </a:p>
          <a:p>
            <a:pPr marL="457200" indent="-457200"/>
            <a:endParaRPr lang="en-US" dirty="0" smtClean="0">
              <a:latin typeface="+mn-lt"/>
            </a:endParaRPr>
          </a:p>
          <a:p>
            <a:pPr marL="457200" indent="-457200"/>
            <a:endParaRPr lang="en-US" dirty="0" smtClean="0">
              <a:latin typeface="+mn-lt"/>
            </a:endParaRPr>
          </a:p>
          <a:p>
            <a:pPr marL="457200" indent="-457200"/>
            <a:r>
              <a:rPr lang="en-US" dirty="0" smtClean="0">
                <a:latin typeface="+mn-lt"/>
              </a:rPr>
              <a:t>(3) </a:t>
            </a:r>
            <a:r>
              <a:rPr lang="en-US" dirty="0" smtClean="0">
                <a:solidFill>
                  <a:srgbClr val="000000"/>
                </a:solidFill>
                <a:latin typeface="Times New Roman"/>
              </a:rPr>
              <a:t>Quantum magnetism with long range interactions</a:t>
            </a:r>
            <a:endParaRPr lang="en-US" dirty="0" smtClean="0">
              <a:latin typeface="+mn-lt"/>
            </a:endParaRPr>
          </a:p>
        </p:txBody>
      </p:sp>
      <p:sp>
        <p:nvSpPr>
          <p:cNvPr id="15" name="TextBox 14"/>
          <p:cNvSpPr txBox="1"/>
          <p:nvPr/>
        </p:nvSpPr>
        <p:spPr>
          <a:xfrm>
            <a:off x="2504979" y="3678404"/>
            <a:ext cx="4857008" cy="400110"/>
          </a:xfrm>
          <a:prstGeom prst="rect">
            <a:avLst/>
          </a:prstGeom>
          <a:noFill/>
        </p:spPr>
        <p:txBody>
          <a:bodyPr wrap="square" rtlCol="0">
            <a:spAutoFit/>
          </a:bodyPr>
          <a:lstStyle/>
          <a:p>
            <a:r>
              <a:rPr lang="en-US" b="1" dirty="0" smtClean="0">
                <a:solidFill>
                  <a:schemeClr val="accent6">
                    <a:lumMod val="75000"/>
                  </a:schemeClr>
                </a:solidFill>
                <a:latin typeface="+mn-lt"/>
              </a:rPr>
              <a:t>Polar molecules </a:t>
            </a:r>
          </a:p>
        </p:txBody>
      </p:sp>
      <p:sp>
        <p:nvSpPr>
          <p:cNvPr id="16" name="TextBox 15"/>
          <p:cNvSpPr txBox="1"/>
          <p:nvPr/>
        </p:nvSpPr>
        <p:spPr>
          <a:xfrm>
            <a:off x="2257209" y="2622621"/>
            <a:ext cx="4857008" cy="400110"/>
          </a:xfrm>
          <a:prstGeom prst="rect">
            <a:avLst/>
          </a:prstGeom>
          <a:noFill/>
        </p:spPr>
        <p:txBody>
          <a:bodyPr wrap="square" rtlCol="0">
            <a:spAutoFit/>
          </a:bodyPr>
          <a:lstStyle/>
          <a:p>
            <a:r>
              <a:rPr lang="en-US" b="1" dirty="0" smtClean="0">
                <a:solidFill>
                  <a:schemeClr val="accent6">
                    <a:lumMod val="75000"/>
                  </a:schemeClr>
                </a:solidFill>
                <a:latin typeface="+mn-lt"/>
              </a:rPr>
              <a:t>Alkaline earth atoms </a:t>
            </a:r>
          </a:p>
        </p:txBody>
      </p:sp>
      <p:pic>
        <p:nvPicPr>
          <p:cNvPr id="17" name="Picture 16" descr="pic.png"/>
          <p:cNvPicPr>
            <a:picLocks noChangeAspect="1"/>
          </p:cNvPicPr>
          <p:nvPr/>
        </p:nvPicPr>
        <p:blipFill>
          <a:blip r:embed="rId5" cstate="print"/>
          <a:stretch>
            <a:fillRect/>
          </a:stretch>
        </p:blipFill>
        <p:spPr>
          <a:xfrm>
            <a:off x="6115074" y="2422566"/>
            <a:ext cx="2862667" cy="2035948"/>
          </a:xfrm>
          <a:prstGeom prst="ellipse">
            <a:avLst/>
          </a:prstGeom>
          <a:ln>
            <a:noFill/>
          </a:ln>
          <a:effectLst>
            <a:outerShdw blurRad="76200" dist="12700" dir="8100000" sy="-23000" kx="800400" algn="br" rotWithShape="0">
              <a:prstClr val="black">
                <a:alpha val="20000"/>
              </a:prstClr>
            </a:outerShdw>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Top)">
                                      <p:cBhvr>
                                        <p:cTn id="11" dur="500"/>
                                        <p:tgtEl>
                                          <p:spTgt spid="16"/>
                                        </p:tgtEl>
                                      </p:cBhvr>
                                    </p:animEffect>
                                  </p:childTnLst>
                                </p:cTn>
                              </p:par>
                              <p:par>
                                <p:cTn id="12" presetID="4" presetClass="emph" presetSubtype="2" fill="hold" grpId="1" nodeType="withEffect">
                                  <p:stCondLst>
                                    <p:cond delay="0"/>
                                  </p:stCondLst>
                                  <p:childTnLst>
                                    <p:anim to="1.5" calcmode="lin" valueType="num">
                                      <p:cBhvr override="childStyle">
                                        <p:cTn id="13" dur="1000" fill="hold"/>
                                        <p:tgtEl>
                                          <p:spTgt spid="16"/>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lide(fromTop)">
                                      <p:cBhvr>
                                        <p:cTn id="18" dur="500"/>
                                        <p:tgtEl>
                                          <p:spTgt spid="15"/>
                                        </p:tgtEl>
                                      </p:cBhvr>
                                    </p:animEffect>
                                  </p:childTnLst>
                                </p:cTn>
                              </p:par>
                              <p:par>
                                <p:cTn id="19" presetID="4" presetClass="emph" presetSubtype="2" fill="hold" grpId="2" nodeType="withEffect">
                                  <p:stCondLst>
                                    <p:cond delay="0"/>
                                  </p:stCondLst>
                                  <p:childTnLst>
                                    <p:anim to="1.5" calcmode="lin" valueType="num">
                                      <p:cBhvr override="childStyle">
                                        <p:cTn id="20" dur="1000" fill="hold"/>
                                        <p:tgtEl>
                                          <p:spTgt spid="1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2"/>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p:cNvSpPr>
          <p:nvPr/>
        </p:nvSpPr>
        <p:spPr bwMode="auto">
          <a:xfrm>
            <a:off x="982663" y="842963"/>
            <a:ext cx="7191375" cy="822325"/>
          </a:xfrm>
          <a:prstGeom prst="rect">
            <a:avLst/>
          </a:prstGeom>
          <a:noFill/>
          <a:ln w="9525">
            <a:noFill/>
            <a:miter lim="800000"/>
            <a:headEnd/>
            <a:tailEnd/>
          </a:ln>
        </p:spPr>
        <p:txBody>
          <a:bodyPr wrap="none" lIns="0" tIns="0" rIns="0" bIns="0" anchor="ctr">
            <a:spAutoFit/>
          </a:bodyPr>
          <a:lstStyle/>
          <a:p>
            <a:pPr algn="ctr" defTabSz="822325"/>
            <a:r>
              <a:rPr lang="en-US" sz="2700">
                <a:solidFill>
                  <a:srgbClr val="000099"/>
                </a:solidFill>
                <a:latin typeface="Marker Felt"/>
                <a:sym typeface="Marker Felt"/>
              </a:rPr>
              <a:t>vibration = 0, rotation = 0,</a:t>
            </a:r>
          </a:p>
          <a:p>
            <a:pPr algn="ctr" defTabSz="822325"/>
            <a:r>
              <a:rPr lang="en-US" sz="2700">
                <a:solidFill>
                  <a:srgbClr val="000099"/>
                </a:solidFill>
                <a:latin typeface="Marker Felt"/>
                <a:sym typeface="Marker Felt"/>
              </a:rPr>
              <a:t>total electronic spin = 0, but with nuclear spins!!</a:t>
            </a:r>
          </a:p>
        </p:txBody>
      </p:sp>
      <p:pic>
        <p:nvPicPr>
          <p:cNvPr id="38916" name="Picture 4"/>
          <p:cNvPicPr>
            <a:picLocks noChangeAspect="1" noChangeArrowheads="1"/>
          </p:cNvPicPr>
          <p:nvPr/>
        </p:nvPicPr>
        <p:blipFill>
          <a:blip r:embed="rId3" cstate="print"/>
          <a:srcRect l="4861" t="5594" r="7021" b="6055"/>
          <a:stretch>
            <a:fillRect/>
          </a:stretch>
        </p:blipFill>
        <p:spPr bwMode="auto">
          <a:xfrm>
            <a:off x="247650" y="1746250"/>
            <a:ext cx="5676900" cy="4816475"/>
          </a:xfrm>
          <a:prstGeom prst="rect">
            <a:avLst/>
          </a:prstGeom>
          <a:noFill/>
          <a:ln w="9525">
            <a:noFill/>
            <a:miter lim="800000"/>
            <a:headEnd/>
            <a:tailEnd/>
          </a:ln>
        </p:spPr>
      </p:pic>
      <p:grpSp>
        <p:nvGrpSpPr>
          <p:cNvPr id="2" name="Group 5"/>
          <p:cNvGrpSpPr>
            <a:grpSpLocks/>
          </p:cNvGrpSpPr>
          <p:nvPr/>
        </p:nvGrpSpPr>
        <p:grpSpPr bwMode="auto">
          <a:xfrm>
            <a:off x="1563688" y="2101850"/>
            <a:ext cx="2641600" cy="941388"/>
            <a:chOff x="829" y="1270"/>
            <a:chExt cx="1664" cy="593"/>
          </a:xfrm>
        </p:grpSpPr>
        <p:sp>
          <p:nvSpPr>
            <p:cNvPr id="25614" name="Line 6"/>
            <p:cNvSpPr>
              <a:spLocks noChangeShapeType="1"/>
            </p:cNvSpPr>
            <p:nvPr/>
          </p:nvSpPr>
          <p:spPr bwMode="auto">
            <a:xfrm rot="10800000" flipH="1">
              <a:off x="829" y="1270"/>
              <a:ext cx="1664" cy="593"/>
            </a:xfrm>
            <a:prstGeom prst="line">
              <a:avLst/>
            </a:prstGeom>
            <a:noFill/>
            <a:ln w="25400">
              <a:solidFill>
                <a:srgbClr val="000099"/>
              </a:solidFill>
              <a:round/>
              <a:headEnd type="stealth" w="med" len="med"/>
              <a:tailEnd type="stealth" w="med" len="med"/>
            </a:ln>
          </p:spPr>
          <p:txBody>
            <a:bodyPr/>
            <a:lstStyle/>
            <a:p>
              <a:endParaRPr lang="en-US"/>
            </a:p>
          </p:txBody>
        </p:sp>
        <p:sp>
          <p:nvSpPr>
            <p:cNvPr id="25615" name="Rectangle 7"/>
            <p:cNvSpPr>
              <a:spLocks/>
            </p:cNvSpPr>
            <p:nvPr/>
          </p:nvSpPr>
          <p:spPr bwMode="auto">
            <a:xfrm rot="-1187932">
              <a:off x="901" y="1391"/>
              <a:ext cx="1006" cy="211"/>
            </a:xfrm>
            <a:prstGeom prst="rect">
              <a:avLst/>
            </a:prstGeom>
            <a:noFill/>
            <a:ln w="9525">
              <a:noFill/>
              <a:miter lim="800000"/>
              <a:headEnd/>
              <a:tailEnd/>
            </a:ln>
          </p:spPr>
          <p:txBody>
            <a:bodyPr wrap="none" lIns="0" tIns="0" rIns="0" bIns="0" anchor="ctr">
              <a:spAutoFit/>
            </a:bodyPr>
            <a:lstStyle/>
            <a:p>
              <a:pPr algn="ctr" defTabSz="822325"/>
              <a:r>
                <a:rPr lang="en-US" sz="2200" dirty="0">
                  <a:solidFill>
                    <a:srgbClr val="000099"/>
                  </a:solidFill>
                  <a:latin typeface="Marker Felt"/>
                  <a:sym typeface="Marker Felt"/>
                </a:rPr>
                <a:t>-4</a:t>
              </a:r>
              <a:r>
                <a:rPr lang="en-US" sz="2200" dirty="0">
                  <a:latin typeface="Marker Felt"/>
                  <a:sym typeface="Marker Felt"/>
                </a:rPr>
                <a:t> </a:t>
              </a:r>
              <a:r>
                <a:rPr lang="en-US" sz="2200" dirty="0">
                  <a:solidFill>
                    <a:schemeClr val="bg2"/>
                  </a:solidFill>
                  <a:latin typeface="Marker Felt"/>
                  <a:sym typeface="Wingdings" pitchFamily="2" charset="2"/>
                </a:rPr>
                <a:t></a:t>
              </a:r>
              <a:r>
                <a:rPr lang="en-US" sz="2200" dirty="0">
                  <a:latin typeface="Marker Felt"/>
                  <a:sym typeface="Wingdings" pitchFamily="2" charset="2"/>
                </a:rPr>
                <a:t> </a:t>
              </a:r>
              <a:r>
                <a:rPr lang="en-US" sz="2200" dirty="0" err="1">
                  <a:solidFill>
                    <a:srgbClr val="1800FF"/>
                  </a:solidFill>
                  <a:latin typeface="Marker Felt"/>
                  <a:sym typeface="Marker Felt"/>
                </a:rPr>
                <a:t>m</a:t>
              </a:r>
              <a:r>
                <a:rPr lang="en-US" sz="2200" baseline="-6000" dirty="0" err="1">
                  <a:solidFill>
                    <a:srgbClr val="1800FF"/>
                  </a:solidFill>
                  <a:latin typeface="Marker Felt"/>
                  <a:sym typeface="Marker Felt"/>
                </a:rPr>
                <a:t>K</a:t>
              </a:r>
              <a:r>
                <a:rPr lang="en-US" sz="2200" baseline="-6000" dirty="0">
                  <a:solidFill>
                    <a:srgbClr val="1800FF"/>
                  </a:solidFill>
                  <a:latin typeface="Marker Felt"/>
                  <a:sym typeface="Marker Felt"/>
                </a:rPr>
                <a:t> </a:t>
              </a:r>
              <a:r>
                <a:rPr lang="en-US" sz="2200" dirty="0">
                  <a:solidFill>
                    <a:schemeClr val="bg2"/>
                  </a:solidFill>
                  <a:latin typeface="Marker Felt"/>
                  <a:sym typeface="Wingdings" pitchFamily="2" charset="2"/>
                </a:rPr>
                <a:t></a:t>
              </a:r>
              <a:r>
                <a:rPr lang="en-US" sz="2200" dirty="0">
                  <a:latin typeface="Marker Felt"/>
                  <a:sym typeface="Marker Felt"/>
                </a:rPr>
                <a:t> </a:t>
              </a:r>
              <a:r>
                <a:rPr lang="en-US" sz="2200" dirty="0">
                  <a:solidFill>
                    <a:srgbClr val="000099"/>
                  </a:solidFill>
                  <a:latin typeface="Marker Felt"/>
                  <a:sym typeface="Marker Felt"/>
                </a:rPr>
                <a:t>4</a:t>
              </a:r>
            </a:p>
          </p:txBody>
        </p:sp>
      </p:grpSp>
      <p:grpSp>
        <p:nvGrpSpPr>
          <p:cNvPr id="3" name="Group 8"/>
          <p:cNvGrpSpPr>
            <a:grpSpLocks/>
          </p:cNvGrpSpPr>
          <p:nvPr/>
        </p:nvGrpSpPr>
        <p:grpSpPr bwMode="auto">
          <a:xfrm>
            <a:off x="4457700" y="2108200"/>
            <a:ext cx="985838" cy="2216150"/>
            <a:chOff x="2652" y="1274"/>
            <a:chExt cx="621" cy="1396"/>
          </a:xfrm>
        </p:grpSpPr>
        <p:sp>
          <p:nvSpPr>
            <p:cNvPr id="25612" name="Rectangle 9"/>
            <p:cNvSpPr>
              <a:spLocks/>
            </p:cNvSpPr>
            <p:nvPr/>
          </p:nvSpPr>
          <p:spPr bwMode="auto">
            <a:xfrm rot="3900000">
              <a:off x="2396" y="1868"/>
              <a:ext cx="1380" cy="192"/>
            </a:xfrm>
            <a:prstGeom prst="rect">
              <a:avLst/>
            </a:prstGeom>
            <a:noFill/>
            <a:ln w="9525">
              <a:noFill/>
              <a:miter lim="800000"/>
              <a:headEnd/>
              <a:tailEnd/>
            </a:ln>
          </p:spPr>
          <p:txBody>
            <a:bodyPr wrap="none" lIns="0" tIns="0" rIns="0" bIns="0" anchor="ctr">
              <a:spAutoFit/>
            </a:bodyPr>
            <a:lstStyle/>
            <a:p>
              <a:pPr algn="ctr" defTabSz="822325"/>
              <a:r>
                <a:rPr lang="en-US" sz="2000" dirty="0">
                  <a:solidFill>
                    <a:srgbClr val="FF0000"/>
                  </a:solidFill>
                  <a:latin typeface="Comic Sans MS" pitchFamily="66" charset="0"/>
                  <a:sym typeface="Marker Felt"/>
                </a:rPr>
                <a:t>-3/2 </a:t>
              </a:r>
              <a:r>
                <a:rPr lang="en-US" sz="2000" dirty="0">
                  <a:solidFill>
                    <a:schemeClr val="bg2"/>
                  </a:solidFill>
                  <a:latin typeface="Comic Sans MS" pitchFamily="66" charset="0"/>
                  <a:sym typeface="Wingdings" pitchFamily="2" charset="2"/>
                </a:rPr>
                <a:t></a:t>
              </a:r>
              <a:r>
                <a:rPr lang="en-US" sz="2000" dirty="0">
                  <a:latin typeface="Comic Sans MS" pitchFamily="66" charset="0"/>
                  <a:sym typeface="Wingdings" pitchFamily="2" charset="2"/>
                </a:rPr>
                <a:t> </a:t>
              </a:r>
              <a:r>
                <a:rPr lang="en-US" sz="2000" dirty="0" err="1">
                  <a:solidFill>
                    <a:srgbClr val="FF0000"/>
                  </a:solidFill>
                  <a:latin typeface="Comic Sans MS" pitchFamily="66" charset="0"/>
                  <a:sym typeface="Marker Felt"/>
                </a:rPr>
                <a:t>m</a:t>
              </a:r>
              <a:r>
                <a:rPr lang="en-US" sz="2000" baseline="-6000" dirty="0" err="1">
                  <a:solidFill>
                    <a:srgbClr val="FF0000"/>
                  </a:solidFill>
                  <a:latin typeface="Comic Sans MS" pitchFamily="66" charset="0"/>
                  <a:sym typeface="Marker Felt"/>
                </a:rPr>
                <a:t>Rb</a:t>
              </a:r>
              <a:r>
                <a:rPr lang="en-US" sz="2000" dirty="0">
                  <a:latin typeface="Comic Sans MS" pitchFamily="66" charset="0"/>
                  <a:sym typeface="Marker Felt"/>
                </a:rPr>
                <a:t> </a:t>
              </a:r>
              <a:r>
                <a:rPr lang="en-US" sz="2000" dirty="0">
                  <a:solidFill>
                    <a:schemeClr val="bg2"/>
                  </a:solidFill>
                  <a:latin typeface="Comic Sans MS" pitchFamily="66" charset="0"/>
                  <a:sym typeface="Wingdings" pitchFamily="2" charset="2"/>
                </a:rPr>
                <a:t></a:t>
              </a:r>
              <a:r>
                <a:rPr lang="en-US" sz="2000" dirty="0">
                  <a:latin typeface="Comic Sans MS" pitchFamily="66" charset="0"/>
                  <a:sym typeface="Marker Felt"/>
                </a:rPr>
                <a:t> </a:t>
              </a:r>
              <a:r>
                <a:rPr lang="en-US" sz="2000" dirty="0">
                  <a:solidFill>
                    <a:srgbClr val="FF0000"/>
                  </a:solidFill>
                  <a:latin typeface="Comic Sans MS" pitchFamily="66" charset="0"/>
                  <a:sym typeface="Marker Felt"/>
                </a:rPr>
                <a:t>3/2</a:t>
              </a:r>
            </a:p>
          </p:txBody>
        </p:sp>
        <p:sp>
          <p:nvSpPr>
            <p:cNvPr id="25613" name="Line 10"/>
            <p:cNvSpPr>
              <a:spLocks noChangeShapeType="1"/>
            </p:cNvSpPr>
            <p:nvPr/>
          </p:nvSpPr>
          <p:spPr bwMode="auto">
            <a:xfrm>
              <a:off x="2652" y="1349"/>
              <a:ext cx="621" cy="1321"/>
            </a:xfrm>
            <a:prstGeom prst="line">
              <a:avLst/>
            </a:prstGeom>
            <a:noFill/>
            <a:ln w="25400">
              <a:solidFill>
                <a:srgbClr val="FF0000"/>
              </a:solidFill>
              <a:round/>
              <a:headEnd type="arrow" w="med" len="med"/>
              <a:tailEnd type="arrow" w="med" len="med"/>
            </a:ln>
          </p:spPr>
          <p:txBody>
            <a:bodyPr/>
            <a:lstStyle/>
            <a:p>
              <a:endParaRPr lang="en-US"/>
            </a:p>
          </p:txBody>
        </p:sp>
      </p:grpSp>
      <p:sp>
        <p:nvSpPr>
          <p:cNvPr id="38923" name="Rectangle 11"/>
          <p:cNvSpPr>
            <a:spLocks/>
          </p:cNvSpPr>
          <p:nvPr/>
        </p:nvSpPr>
        <p:spPr bwMode="auto">
          <a:xfrm rot="-5400000">
            <a:off x="2103437" y="4562476"/>
            <a:ext cx="479425" cy="228600"/>
          </a:xfrm>
          <a:prstGeom prst="rect">
            <a:avLst/>
          </a:prstGeom>
          <a:noFill/>
          <a:ln w="25400">
            <a:solidFill>
              <a:srgbClr val="FF0000"/>
            </a:solidFill>
            <a:miter lim="800000"/>
            <a:headEnd/>
            <a:tailEnd/>
          </a:ln>
        </p:spPr>
        <p:txBody>
          <a:bodyPr/>
          <a:lstStyle/>
          <a:p>
            <a:endParaRPr lang="en-US"/>
          </a:p>
        </p:txBody>
      </p:sp>
      <p:sp>
        <p:nvSpPr>
          <p:cNvPr id="38924" name="AutoShape 12"/>
          <p:cNvSpPr>
            <a:spLocks noChangeArrowheads="1"/>
          </p:cNvSpPr>
          <p:nvPr/>
        </p:nvSpPr>
        <p:spPr bwMode="auto">
          <a:xfrm rot="-1769736">
            <a:off x="1909763" y="4799013"/>
            <a:ext cx="382587" cy="849312"/>
          </a:xfrm>
          <a:prstGeom prst="curvedRightArrow">
            <a:avLst>
              <a:gd name="adj1" fmla="val 28304"/>
              <a:gd name="adj2" fmla="val 88797"/>
              <a:gd name="adj3" fmla="val 33333"/>
            </a:avLst>
          </a:prstGeom>
          <a:solidFill>
            <a:srgbClr val="0033CC"/>
          </a:solidFill>
          <a:ln w="9525">
            <a:solidFill>
              <a:schemeClr val="tx1"/>
            </a:solidFill>
            <a:miter lim="800000"/>
            <a:headEnd/>
            <a:tailEnd/>
          </a:ln>
        </p:spPr>
        <p:txBody>
          <a:bodyPr wrap="none" anchor="ctr"/>
          <a:lstStyle/>
          <a:p>
            <a:endParaRPr lang="en-US"/>
          </a:p>
        </p:txBody>
      </p:sp>
      <p:sp>
        <p:nvSpPr>
          <p:cNvPr id="38925" name="Oval 13"/>
          <p:cNvSpPr>
            <a:spLocks noChangeArrowheads="1"/>
          </p:cNvSpPr>
          <p:nvPr/>
        </p:nvSpPr>
        <p:spPr bwMode="auto">
          <a:xfrm>
            <a:off x="2393950" y="5141913"/>
            <a:ext cx="514350" cy="476250"/>
          </a:xfrm>
          <a:prstGeom prst="ellipse">
            <a:avLst/>
          </a:prstGeom>
          <a:noFill/>
          <a:ln w="28575" algn="ctr">
            <a:solidFill>
              <a:srgbClr val="FF0000"/>
            </a:solidFill>
            <a:round/>
            <a:headEnd/>
            <a:tailEnd/>
          </a:ln>
        </p:spPr>
        <p:txBody>
          <a:bodyPr wrap="none" anchor="ctr"/>
          <a:lstStyle/>
          <a:p>
            <a:endParaRPr lang="en-US"/>
          </a:p>
        </p:txBody>
      </p:sp>
      <p:sp>
        <p:nvSpPr>
          <p:cNvPr id="25610" name="Text Box 14"/>
          <p:cNvSpPr txBox="1">
            <a:spLocks noChangeArrowheads="1"/>
          </p:cNvSpPr>
          <p:nvPr/>
        </p:nvSpPr>
        <p:spPr bwMode="auto">
          <a:xfrm>
            <a:off x="6530975" y="1865313"/>
            <a:ext cx="2439988" cy="701675"/>
          </a:xfrm>
          <a:prstGeom prst="rect">
            <a:avLst/>
          </a:prstGeom>
          <a:noFill/>
          <a:ln w="9525" algn="ctr">
            <a:noFill/>
            <a:miter lim="800000"/>
            <a:headEnd/>
            <a:tailEnd/>
          </a:ln>
        </p:spPr>
        <p:txBody>
          <a:bodyPr wrap="none">
            <a:spAutoFit/>
          </a:bodyPr>
          <a:lstStyle/>
          <a:p>
            <a:r>
              <a:rPr lang="en-US" sz="2000">
                <a:solidFill>
                  <a:srgbClr val="0000FF"/>
                </a:solidFill>
                <a:latin typeface="Comic Sans MS" pitchFamily="66" charset="0"/>
              </a:rPr>
              <a:t>S. Ospelkaus et al.,</a:t>
            </a:r>
          </a:p>
          <a:p>
            <a:r>
              <a:rPr lang="en-US" sz="2000">
                <a:solidFill>
                  <a:srgbClr val="0000FF"/>
                </a:solidFill>
                <a:latin typeface="Comic Sans MS" pitchFamily="66" charset="0"/>
              </a:rPr>
              <a:t>arXiv 0908.3931</a:t>
            </a:r>
          </a:p>
        </p:txBody>
      </p:sp>
      <p:sp>
        <p:nvSpPr>
          <p:cNvPr id="25611" name="Rectangle 15"/>
          <p:cNvSpPr>
            <a:spLocks/>
          </p:cNvSpPr>
          <p:nvPr/>
        </p:nvSpPr>
        <p:spPr bwMode="auto">
          <a:xfrm>
            <a:off x="4287838" y="6249988"/>
            <a:ext cx="4776787" cy="536575"/>
          </a:xfrm>
          <a:prstGeom prst="rect">
            <a:avLst/>
          </a:prstGeom>
          <a:noFill/>
          <a:ln w="9525">
            <a:noFill/>
            <a:miter lim="800000"/>
            <a:headEnd/>
            <a:tailEnd/>
          </a:ln>
        </p:spPr>
        <p:txBody>
          <a:bodyPr lIns="0" tIns="0" rIns="0" bIns="0" anchor="ctr"/>
          <a:lstStyle/>
          <a:p>
            <a:pPr algn="r" defTabSz="822325">
              <a:lnSpc>
                <a:spcPts val="2000"/>
              </a:lnSpc>
            </a:pPr>
            <a:r>
              <a:rPr lang="en-US">
                <a:solidFill>
                  <a:srgbClr val="000000"/>
                </a:solidFill>
                <a:sym typeface="Arial" pitchFamily="34" charset="0"/>
              </a:rPr>
              <a:t>J. Aldegunde </a:t>
            </a:r>
            <a:r>
              <a:rPr lang="en-US" i="1">
                <a:solidFill>
                  <a:srgbClr val="000000"/>
                </a:solidFill>
                <a:sym typeface="Arial" pitchFamily="34" charset="0"/>
              </a:rPr>
              <a:t>et al</a:t>
            </a:r>
            <a:r>
              <a:rPr lang="en-US">
                <a:solidFill>
                  <a:srgbClr val="000000"/>
                </a:solidFill>
                <a:sym typeface="Arial" pitchFamily="34" charset="0"/>
              </a:rPr>
              <a:t>. PRA 78, 033434 (2008)</a:t>
            </a:r>
          </a:p>
          <a:p>
            <a:pPr algn="r" defTabSz="822325">
              <a:lnSpc>
                <a:spcPts val="2000"/>
              </a:lnSpc>
            </a:pPr>
            <a:r>
              <a:rPr lang="en-US">
                <a:solidFill>
                  <a:srgbClr val="000000"/>
                </a:solidFill>
                <a:sym typeface="Arial" pitchFamily="34" charset="0"/>
              </a:rPr>
              <a:t>P. Julienne, arXiv:0812.1233 (2008)</a:t>
            </a:r>
          </a:p>
          <a:p>
            <a:pPr algn="r" defTabSz="822325">
              <a:lnSpc>
                <a:spcPts val="2000"/>
              </a:lnSpc>
            </a:pPr>
            <a:r>
              <a:rPr lang="en-US">
                <a:solidFill>
                  <a:srgbClr val="000000"/>
                </a:solidFill>
                <a:sym typeface="Arial" pitchFamily="34" charset="0"/>
              </a:rPr>
              <a:t> </a:t>
            </a:r>
          </a:p>
        </p:txBody>
      </p:sp>
      <p:sp>
        <p:nvSpPr>
          <p:cNvPr id="16" name="Rectangle 15"/>
          <p:cNvSpPr/>
          <p:nvPr/>
        </p:nvSpPr>
        <p:spPr>
          <a:xfrm>
            <a:off x="-168250" y="0"/>
            <a:ext cx="9795053" cy="646331"/>
          </a:xfrm>
          <a:prstGeom prst="rect">
            <a:avLst/>
          </a:prstGeom>
        </p:spPr>
        <p:txBody>
          <a:bodyPr wrap="square">
            <a:spAutoFit/>
          </a:bodyPr>
          <a:lstStyle/>
          <a:p>
            <a:pPr algn="ctr">
              <a:defRPr/>
            </a:pPr>
            <a:r>
              <a:rPr lang="en-US" sz="36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Hyperfine structure for 1</a:t>
            </a:r>
            <a:r>
              <a:rPr lang="en-US" sz="36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latin typeface="Symbol" pitchFamily="18" charset="2"/>
                <a:cs typeface="Arial" pitchFamily="34" charset="0"/>
              </a:rPr>
              <a:t>S</a:t>
            </a:r>
            <a:r>
              <a:rPr lang="en-US" sz="36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 (v=0, N=0)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9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92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38925"/>
                                        </p:tgtEl>
                                        <p:attrNameLst>
                                          <p:attrName>style.visibility</p:attrName>
                                        </p:attrNameLst>
                                      </p:cBhvr>
                                      <p:to>
                                        <p:strVal val="visible"/>
                                      </p:to>
                                    </p:set>
                                  </p:childTnLst>
                                </p:cTn>
                              </p:par>
                            </p:childTnLst>
                          </p:cTn>
                        </p:par>
                        <p:par>
                          <p:cTn id="25" fill="hold">
                            <p:stCondLst>
                              <p:cond delay="1000"/>
                            </p:stCondLst>
                            <p:childTnLst>
                              <p:par>
                                <p:cTn id="26" presetID="10" presetClass="exit" presetSubtype="0" fill="hold" grpId="1" nodeType="afterEffect">
                                  <p:stCondLst>
                                    <p:cond delay="1000"/>
                                  </p:stCondLst>
                                  <p:childTnLst>
                                    <p:animEffect transition="out" filter="fade">
                                      <p:cBhvr>
                                        <p:cTn id="27" dur="2000"/>
                                        <p:tgtEl>
                                          <p:spTgt spid="38923"/>
                                        </p:tgtEl>
                                      </p:cBhvr>
                                    </p:animEffect>
                                    <p:set>
                                      <p:cBhvr>
                                        <p:cTn id="28" dur="1" fill="hold">
                                          <p:stCondLst>
                                            <p:cond delay="1999"/>
                                          </p:stCondLst>
                                        </p:cTn>
                                        <p:tgtEl>
                                          <p:spTgt spid="38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animBg="1"/>
      <p:bldP spid="38923" grpId="1" animBg="1"/>
      <p:bldP spid="38924" grpId="0" animBg="1"/>
      <p:bldP spid="389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idx="4294967295"/>
          </p:nvPr>
        </p:nvSpPr>
        <p:spPr>
          <a:xfrm>
            <a:off x="1311275" y="3308350"/>
            <a:ext cx="3532188" cy="766763"/>
          </a:xfrm>
        </p:spPr>
        <p:txBody>
          <a:bodyPr/>
          <a:lstStyle/>
          <a:p>
            <a:pPr marL="254000" indent="0" eaLnBrk="1" hangingPunct="1">
              <a:buFontTx/>
              <a:buNone/>
            </a:pPr>
            <a:r>
              <a:rPr lang="en-US" smtClean="0">
                <a:solidFill>
                  <a:schemeClr val="bg2"/>
                </a:solidFill>
              </a:rPr>
              <a:t>can they decay?</a:t>
            </a:r>
          </a:p>
        </p:txBody>
      </p:sp>
      <p:pic>
        <p:nvPicPr>
          <p:cNvPr id="2053" name="Picture 4"/>
          <p:cNvPicPr>
            <a:picLocks noChangeAspect="1" noChangeArrowheads="1"/>
          </p:cNvPicPr>
          <p:nvPr/>
        </p:nvPicPr>
        <p:blipFill>
          <a:blip r:embed="rId4" cstate="print"/>
          <a:srcRect/>
          <a:stretch>
            <a:fillRect/>
          </a:stretch>
        </p:blipFill>
        <p:spPr bwMode="auto">
          <a:xfrm>
            <a:off x="4437063" y="2592388"/>
            <a:ext cx="3405187" cy="2332037"/>
          </a:xfrm>
          <a:prstGeom prst="rect">
            <a:avLst/>
          </a:prstGeom>
          <a:noFill/>
          <a:ln w="9525">
            <a:noFill/>
            <a:miter lim="800000"/>
            <a:headEnd/>
            <a:tailEnd/>
          </a:ln>
        </p:spPr>
      </p:pic>
      <p:sp>
        <p:nvSpPr>
          <p:cNvPr id="2054" name="Rectangle 5"/>
          <p:cNvSpPr>
            <a:spLocks/>
          </p:cNvSpPr>
          <p:nvPr/>
        </p:nvSpPr>
        <p:spPr bwMode="auto">
          <a:xfrm>
            <a:off x="0" y="1111910"/>
            <a:ext cx="9144000" cy="446087"/>
          </a:xfrm>
          <a:prstGeom prst="rect">
            <a:avLst/>
          </a:prstGeom>
          <a:noFill/>
          <a:ln w="9525">
            <a:noFill/>
            <a:miter lim="800000"/>
            <a:headEnd/>
            <a:tailEnd/>
          </a:ln>
        </p:spPr>
        <p:txBody>
          <a:bodyPr lIns="0" tIns="0" rIns="0" bIns="0" anchor="ctr"/>
          <a:lstStyle/>
          <a:p>
            <a:pPr algn="ctr" defTabSz="822325"/>
            <a:r>
              <a:rPr lang="en-US" sz="2700" dirty="0">
                <a:solidFill>
                  <a:srgbClr val="000099"/>
                </a:solidFill>
                <a:latin typeface="Verdana" pitchFamily="34" charset="0"/>
                <a:sym typeface="Marker Felt"/>
              </a:rPr>
              <a:t>(electronic, </a:t>
            </a:r>
            <a:r>
              <a:rPr lang="en-US" sz="2700" dirty="0" err="1">
                <a:solidFill>
                  <a:srgbClr val="000099"/>
                </a:solidFill>
                <a:latin typeface="Verdana" pitchFamily="34" charset="0"/>
                <a:sym typeface="Marker Felt"/>
              </a:rPr>
              <a:t>vibrational</a:t>
            </a:r>
            <a:r>
              <a:rPr lang="en-US" sz="2700" dirty="0">
                <a:solidFill>
                  <a:srgbClr val="000099"/>
                </a:solidFill>
                <a:latin typeface="Verdana" pitchFamily="34" charset="0"/>
                <a:sym typeface="Marker Felt"/>
              </a:rPr>
              <a:t>, rotational, and hyperfine)</a:t>
            </a:r>
          </a:p>
        </p:txBody>
      </p:sp>
      <p:grpSp>
        <p:nvGrpSpPr>
          <p:cNvPr id="2" name="Group 31"/>
          <p:cNvGrpSpPr>
            <a:grpSpLocks/>
          </p:cNvGrpSpPr>
          <p:nvPr/>
        </p:nvGrpSpPr>
        <p:grpSpPr bwMode="auto">
          <a:xfrm>
            <a:off x="852488" y="1685925"/>
            <a:ext cx="6972300" cy="5172075"/>
            <a:chOff x="546" y="1136"/>
            <a:chExt cx="4392" cy="3258"/>
          </a:xfrm>
        </p:grpSpPr>
        <p:sp>
          <p:nvSpPr>
            <p:cNvPr id="2057" name="AutoShape 15"/>
            <p:cNvSpPr>
              <a:spLocks/>
            </p:cNvSpPr>
            <p:nvPr/>
          </p:nvSpPr>
          <p:spPr bwMode="auto">
            <a:xfrm rot="-5400000">
              <a:off x="-586" y="2372"/>
              <a:ext cx="2619" cy="356"/>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close/>
                  <a:moveTo>
                    <a:pt x="0" y="0"/>
                  </a:moveTo>
                </a:path>
              </a:pathLst>
            </a:custGeom>
            <a:noFill/>
            <a:ln w="9525">
              <a:noFill/>
              <a:miter lim="800000"/>
              <a:headEnd/>
              <a:tailEnd/>
            </a:ln>
          </p:spPr>
          <p:txBody>
            <a:bodyPr lIns="0" tIns="0" rIns="0" bIns="0"/>
            <a:lstStyle/>
            <a:p>
              <a:pPr algn="ctr"/>
              <a:r>
                <a:rPr lang="en-US" sz="2200">
                  <a:solidFill>
                    <a:srgbClr val="000000"/>
                  </a:solidFill>
                  <a:latin typeface="Verdana" pitchFamily="34" charset="0"/>
                  <a:sym typeface="Helvetica"/>
                </a:rPr>
                <a:t>Molecule Density (10</a:t>
              </a:r>
              <a:r>
                <a:rPr lang="en-US" sz="2200" baseline="32000">
                  <a:solidFill>
                    <a:srgbClr val="000000"/>
                  </a:solidFill>
                  <a:latin typeface="Verdana" pitchFamily="34" charset="0"/>
                  <a:sym typeface="Helvetica"/>
                </a:rPr>
                <a:t>12 </a:t>
              </a:r>
              <a:r>
                <a:rPr lang="en-US" sz="2200">
                  <a:solidFill>
                    <a:srgbClr val="000000"/>
                  </a:solidFill>
                  <a:latin typeface="Verdana" pitchFamily="34" charset="0"/>
                  <a:sym typeface="Helvetica"/>
                </a:rPr>
                <a:t>cm</a:t>
              </a:r>
              <a:r>
                <a:rPr lang="en-US" sz="2200" baseline="32000">
                  <a:solidFill>
                    <a:srgbClr val="000000"/>
                  </a:solidFill>
                  <a:latin typeface="Verdana" pitchFamily="34" charset="0"/>
                  <a:sym typeface="Helvetica"/>
                </a:rPr>
                <a:t>-3</a:t>
              </a:r>
              <a:r>
                <a:rPr lang="en-US" sz="2200">
                  <a:solidFill>
                    <a:srgbClr val="000000"/>
                  </a:solidFill>
                  <a:latin typeface="Verdana" pitchFamily="34" charset="0"/>
                  <a:sym typeface="Helvetica"/>
                </a:rPr>
                <a:t>)</a:t>
              </a:r>
            </a:p>
          </p:txBody>
        </p:sp>
        <p:pic>
          <p:nvPicPr>
            <p:cNvPr id="2058" name="Picture 16"/>
            <p:cNvPicPr>
              <a:picLocks noChangeAspect="1" noChangeArrowheads="1"/>
            </p:cNvPicPr>
            <p:nvPr/>
          </p:nvPicPr>
          <p:blipFill>
            <a:blip r:embed="rId5" cstate="print"/>
            <a:srcRect l="3555" t="8353" r="7625" b="7671"/>
            <a:stretch>
              <a:fillRect/>
            </a:stretch>
          </p:blipFill>
          <p:spPr bwMode="auto">
            <a:xfrm>
              <a:off x="966" y="1136"/>
              <a:ext cx="3972" cy="2956"/>
            </a:xfrm>
            <a:prstGeom prst="rect">
              <a:avLst/>
            </a:prstGeom>
            <a:solidFill>
              <a:srgbClr val="FFFFFF"/>
            </a:solidFill>
            <a:ln w="9525">
              <a:noFill/>
              <a:miter lim="800000"/>
              <a:headEnd/>
              <a:tailEnd/>
            </a:ln>
          </p:spPr>
        </p:pic>
        <p:graphicFrame>
          <p:nvGraphicFramePr>
            <p:cNvPr id="2050" name="Object 10"/>
            <p:cNvGraphicFramePr>
              <a:graphicFrameLocks noChangeAspect="1"/>
            </p:cNvGraphicFramePr>
            <p:nvPr/>
          </p:nvGraphicFramePr>
          <p:xfrm>
            <a:off x="2805" y="1770"/>
            <a:ext cx="1701" cy="1118"/>
          </p:xfrm>
          <a:graphic>
            <a:graphicData uri="http://schemas.openxmlformats.org/presentationml/2006/ole">
              <p:oleObj spid="_x0000_s58370" name="Equation" r:id="rId6" imgW="914400" imgH="761760" progId="Equation.3">
                <p:embed/>
              </p:oleObj>
            </a:graphicData>
          </a:graphic>
        </p:graphicFrame>
        <p:sp>
          <p:nvSpPr>
            <p:cNvPr id="2059" name="Text Box 10"/>
            <p:cNvSpPr txBox="1">
              <a:spLocks noChangeArrowheads="1"/>
            </p:cNvSpPr>
            <p:nvPr/>
          </p:nvSpPr>
          <p:spPr bwMode="auto">
            <a:xfrm>
              <a:off x="2899" y="1434"/>
              <a:ext cx="1514" cy="288"/>
            </a:xfrm>
            <a:prstGeom prst="rect">
              <a:avLst/>
            </a:prstGeom>
            <a:solidFill>
              <a:srgbClr val="FFFFFF"/>
            </a:solidFill>
            <a:ln w="9525">
              <a:noFill/>
              <a:miter lim="800000"/>
              <a:headEnd/>
              <a:tailEnd/>
            </a:ln>
          </p:spPr>
          <p:txBody>
            <a:bodyPr lIns="91438" tIns="45718" rIns="91438" bIns="45718">
              <a:spAutoFit/>
            </a:bodyPr>
            <a:lstStyle/>
            <a:p>
              <a:pPr algn="ctr"/>
              <a:r>
                <a:rPr lang="en-US" sz="2400" dirty="0">
                  <a:solidFill>
                    <a:srgbClr val="0033CC"/>
                  </a:solidFill>
                  <a:latin typeface="Verdana" pitchFamily="34" charset="0"/>
                </a:rPr>
                <a:t>Two-body loss</a:t>
              </a:r>
            </a:p>
          </p:txBody>
        </p:sp>
        <p:sp>
          <p:nvSpPr>
            <p:cNvPr id="2060" name="Rectangle 13"/>
            <p:cNvSpPr>
              <a:spLocks/>
            </p:cNvSpPr>
            <p:nvPr/>
          </p:nvSpPr>
          <p:spPr bwMode="auto">
            <a:xfrm>
              <a:off x="3012" y="4037"/>
              <a:ext cx="843" cy="357"/>
            </a:xfrm>
            <a:prstGeom prst="rect">
              <a:avLst/>
            </a:prstGeom>
            <a:noFill/>
            <a:ln w="9525">
              <a:noFill/>
              <a:miter lim="800000"/>
              <a:headEnd/>
              <a:tailEnd/>
            </a:ln>
          </p:spPr>
          <p:txBody>
            <a:bodyPr lIns="0" tIns="0" rIns="0" bIns="0"/>
            <a:lstStyle/>
            <a:p>
              <a:pPr algn="ctr"/>
              <a:r>
                <a:rPr lang="en-US" sz="2200">
                  <a:solidFill>
                    <a:srgbClr val="000000"/>
                  </a:solidFill>
                  <a:latin typeface="Verdana" pitchFamily="34" charset="0"/>
                  <a:sym typeface="Helvetica"/>
                </a:rPr>
                <a:t>Time (s)</a:t>
              </a:r>
            </a:p>
          </p:txBody>
        </p:sp>
      </p:grpSp>
      <p:sp>
        <p:nvSpPr>
          <p:cNvPr id="3353614" name="Rectangle 14"/>
          <p:cNvSpPr>
            <a:spLocks/>
          </p:cNvSpPr>
          <p:nvPr/>
        </p:nvSpPr>
        <p:spPr bwMode="auto">
          <a:xfrm>
            <a:off x="4008438" y="3605213"/>
            <a:ext cx="3643312" cy="820737"/>
          </a:xfrm>
          <a:prstGeom prst="rect">
            <a:avLst/>
          </a:prstGeom>
          <a:solidFill>
            <a:srgbClr val="FFFFFF"/>
          </a:solidFill>
          <a:ln w="9525">
            <a:noFill/>
            <a:miter lim="800000"/>
            <a:headEnd/>
            <a:tailEnd/>
          </a:ln>
        </p:spPr>
        <p:txBody>
          <a:bodyPr lIns="0" tIns="0" rIns="0" bIns="0"/>
          <a:lstStyle/>
          <a:p>
            <a:pPr algn="ctr"/>
            <a:r>
              <a:rPr lang="en-US" sz="2400">
                <a:solidFill>
                  <a:srgbClr val="FF0000"/>
                </a:solidFill>
                <a:latin typeface="Verdana" pitchFamily="34" charset="0"/>
                <a:sym typeface="Helvetica"/>
              </a:rPr>
              <a:t>T = 230 nK</a:t>
            </a:r>
          </a:p>
          <a:p>
            <a:pPr algn="ctr"/>
            <a:r>
              <a:rPr lang="en-US" sz="2400" i="1">
                <a:solidFill>
                  <a:srgbClr val="FF0000"/>
                </a:solidFill>
                <a:latin typeface="Verdana" pitchFamily="34" charset="0"/>
                <a:sym typeface="Helvetica"/>
              </a:rPr>
              <a:t>β</a:t>
            </a:r>
            <a:r>
              <a:rPr lang="en-US" sz="2400">
                <a:solidFill>
                  <a:srgbClr val="FF0000"/>
                </a:solidFill>
                <a:latin typeface="Verdana" pitchFamily="34" charset="0"/>
                <a:sym typeface="Helvetica"/>
              </a:rPr>
              <a:t> = 4.0(8)x10</a:t>
            </a:r>
            <a:r>
              <a:rPr lang="en-US" sz="2400" baseline="32000">
                <a:solidFill>
                  <a:srgbClr val="FF0000"/>
                </a:solidFill>
                <a:latin typeface="Verdana" pitchFamily="34" charset="0"/>
                <a:sym typeface="Helvetica"/>
              </a:rPr>
              <a:t>-12</a:t>
            </a:r>
            <a:r>
              <a:rPr lang="en-US" sz="2400">
                <a:solidFill>
                  <a:srgbClr val="FF0000"/>
                </a:solidFill>
                <a:latin typeface="Verdana" pitchFamily="34" charset="0"/>
                <a:sym typeface="Helvetica"/>
              </a:rPr>
              <a:t> cm</a:t>
            </a:r>
            <a:r>
              <a:rPr lang="en-US" sz="2400" baseline="32000">
                <a:solidFill>
                  <a:srgbClr val="FF0000"/>
                </a:solidFill>
                <a:latin typeface="Verdana" pitchFamily="34" charset="0"/>
                <a:sym typeface="Helvetica"/>
              </a:rPr>
              <a:t>3</a:t>
            </a:r>
            <a:r>
              <a:rPr lang="en-US" sz="2400">
                <a:solidFill>
                  <a:srgbClr val="FF0000"/>
                </a:solidFill>
                <a:latin typeface="Verdana" pitchFamily="34" charset="0"/>
                <a:sym typeface="Helvetica"/>
              </a:rPr>
              <a:t>/s</a:t>
            </a:r>
          </a:p>
        </p:txBody>
      </p:sp>
      <p:sp>
        <p:nvSpPr>
          <p:cNvPr id="13" name="Rectangle 12"/>
          <p:cNvSpPr/>
          <p:nvPr/>
        </p:nvSpPr>
        <p:spPr>
          <a:xfrm>
            <a:off x="-168249" y="0"/>
            <a:ext cx="9003492" cy="1200329"/>
          </a:xfrm>
          <a:prstGeom prst="rect">
            <a:avLst/>
          </a:prstGeom>
        </p:spPr>
        <p:txBody>
          <a:bodyPr wrap="square">
            <a:spAutoFit/>
          </a:bodyPr>
          <a:lstStyle/>
          <a:p>
            <a:pPr algn="ctr">
              <a:defRPr/>
            </a:pPr>
            <a:r>
              <a:rPr lang="en-US" sz="360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Pure gas of </a:t>
            </a:r>
            <a:r>
              <a:rPr lang="en-US" sz="3600"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molecules in the lowest energy state</a:t>
            </a:r>
            <a:endParaRPr lang="en-US" sz="36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53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36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734376" y="1242792"/>
            <a:ext cx="434975" cy="188913"/>
          </a:xfrm>
          <a:prstGeom prst="rect">
            <a:avLst/>
          </a:prstGeom>
          <a:solidFill>
            <a:srgbClr val="FFFFFF"/>
          </a:solidFill>
          <a:ln w="9525">
            <a:noFill/>
            <a:miter lim="800000"/>
            <a:headEnd/>
            <a:tailEnd/>
          </a:ln>
        </p:spPr>
        <p:txBody>
          <a:bodyPr wrap="none" anchor="ctr"/>
          <a:lstStyle/>
          <a:p>
            <a:pPr algn="ctr"/>
            <a:endParaRPr lang="en-US" sz="2400">
              <a:latin typeface="Verdana" pitchFamily="34" charset="0"/>
            </a:endParaRPr>
          </a:p>
        </p:txBody>
      </p:sp>
      <p:sp>
        <p:nvSpPr>
          <p:cNvPr id="3076" name="Line 4"/>
          <p:cNvSpPr>
            <a:spLocks noChangeShapeType="1"/>
          </p:cNvSpPr>
          <p:nvPr/>
        </p:nvSpPr>
        <p:spPr bwMode="auto">
          <a:xfrm flipH="1" flipV="1">
            <a:off x="3036828" y="1075513"/>
            <a:ext cx="0" cy="365760"/>
          </a:xfrm>
          <a:prstGeom prst="line">
            <a:avLst/>
          </a:prstGeom>
          <a:noFill/>
          <a:ln w="19050">
            <a:solidFill>
              <a:schemeClr val="bg2"/>
            </a:solidFill>
            <a:round/>
            <a:headEnd/>
            <a:tailEnd type="triangle" w="med" len="med"/>
          </a:ln>
        </p:spPr>
        <p:txBody>
          <a:bodyPr/>
          <a:lstStyle/>
          <a:p>
            <a:endParaRPr lang="en-US"/>
          </a:p>
        </p:txBody>
      </p:sp>
      <p:sp>
        <p:nvSpPr>
          <p:cNvPr id="3077" name="Line 5"/>
          <p:cNvSpPr>
            <a:spLocks noChangeShapeType="1"/>
          </p:cNvSpPr>
          <p:nvPr/>
        </p:nvSpPr>
        <p:spPr bwMode="auto">
          <a:xfrm flipH="1" flipV="1">
            <a:off x="3854651" y="1103092"/>
            <a:ext cx="0" cy="328613"/>
          </a:xfrm>
          <a:prstGeom prst="line">
            <a:avLst/>
          </a:prstGeom>
          <a:noFill/>
          <a:ln w="19050">
            <a:solidFill>
              <a:schemeClr val="bg2"/>
            </a:solidFill>
            <a:round/>
            <a:headEnd/>
            <a:tailEnd type="triangle" w="med" len="med"/>
          </a:ln>
        </p:spPr>
        <p:txBody>
          <a:bodyPr/>
          <a:lstStyle/>
          <a:p>
            <a:endParaRPr lang="en-US"/>
          </a:p>
        </p:txBody>
      </p:sp>
      <p:sp>
        <p:nvSpPr>
          <p:cNvPr id="3078" name="Freeform 6"/>
          <p:cNvSpPr>
            <a:spLocks/>
          </p:cNvSpPr>
          <p:nvPr/>
        </p:nvSpPr>
        <p:spPr bwMode="auto">
          <a:xfrm>
            <a:off x="656589" y="1012605"/>
            <a:ext cx="3425285" cy="2414587"/>
          </a:xfrm>
          <a:custGeom>
            <a:avLst/>
            <a:gdLst>
              <a:gd name="T0" fmla="*/ 0 w 1504"/>
              <a:gd name="T1" fmla="*/ 0 h 1090"/>
              <a:gd name="T2" fmla="*/ 2147483647 w 1504"/>
              <a:gd name="T3" fmla="*/ 2147483647 h 1090"/>
              <a:gd name="T4" fmla="*/ 2147483647 w 1504"/>
              <a:gd name="T5" fmla="*/ 2147483647 h 1090"/>
              <a:gd name="T6" fmla="*/ 2147483647 w 1504"/>
              <a:gd name="T7" fmla="*/ 2147483647 h 1090"/>
              <a:gd name="T8" fmla="*/ 2147483647 w 1504"/>
              <a:gd name="T9" fmla="*/ 2147483647 h 1090"/>
              <a:gd name="T10" fmla="*/ 0 60000 65536"/>
              <a:gd name="T11" fmla="*/ 0 60000 65536"/>
              <a:gd name="T12" fmla="*/ 0 60000 65536"/>
              <a:gd name="T13" fmla="*/ 0 60000 65536"/>
              <a:gd name="T14" fmla="*/ 0 60000 65536"/>
              <a:gd name="T15" fmla="*/ 0 w 1504"/>
              <a:gd name="T16" fmla="*/ 0 h 1090"/>
              <a:gd name="T17" fmla="*/ 1504 w 1504"/>
              <a:gd name="T18" fmla="*/ 1090 h 1090"/>
            </a:gdLst>
            <a:ahLst/>
            <a:cxnLst>
              <a:cxn ang="T10">
                <a:pos x="T0" y="T1"/>
              </a:cxn>
              <a:cxn ang="T11">
                <a:pos x="T2" y="T3"/>
              </a:cxn>
              <a:cxn ang="T12">
                <a:pos x="T4" y="T5"/>
              </a:cxn>
              <a:cxn ang="T13">
                <a:pos x="T6" y="T7"/>
              </a:cxn>
              <a:cxn ang="T14">
                <a:pos x="T8" y="T9"/>
              </a:cxn>
            </a:cxnLst>
            <a:rect l="T15" t="T16" r="T17" b="T18"/>
            <a:pathLst>
              <a:path w="1504" h="1090">
                <a:moveTo>
                  <a:pt x="0" y="0"/>
                </a:moveTo>
                <a:cubicBezTo>
                  <a:pt x="21" y="177"/>
                  <a:pt x="45" y="1028"/>
                  <a:pt x="128" y="1059"/>
                </a:cubicBezTo>
                <a:cubicBezTo>
                  <a:pt x="211" y="1090"/>
                  <a:pt x="373" y="295"/>
                  <a:pt x="496" y="184"/>
                </a:cubicBezTo>
                <a:cubicBezTo>
                  <a:pt x="619" y="73"/>
                  <a:pt x="696" y="356"/>
                  <a:pt x="864" y="392"/>
                </a:cubicBezTo>
                <a:cubicBezTo>
                  <a:pt x="1032" y="428"/>
                  <a:pt x="1371" y="398"/>
                  <a:pt x="1504" y="400"/>
                </a:cubicBezTo>
              </a:path>
            </a:pathLst>
          </a:custGeom>
          <a:noFill/>
          <a:ln w="31750">
            <a:solidFill>
              <a:schemeClr val="tx1"/>
            </a:solidFill>
            <a:round/>
            <a:headEnd/>
            <a:tailEnd/>
          </a:ln>
        </p:spPr>
        <p:txBody>
          <a:bodyPr/>
          <a:lstStyle/>
          <a:p>
            <a:pPr algn="ctr"/>
            <a:endParaRPr lang="en-US" sz="2400">
              <a:latin typeface="Verdana" pitchFamily="34" charset="0"/>
            </a:endParaRPr>
          </a:p>
        </p:txBody>
      </p:sp>
      <p:sp>
        <p:nvSpPr>
          <p:cNvPr id="3079" name="Line 7"/>
          <p:cNvSpPr>
            <a:spLocks noChangeShapeType="1"/>
          </p:cNvSpPr>
          <p:nvPr/>
        </p:nvSpPr>
        <p:spPr bwMode="auto">
          <a:xfrm flipH="1">
            <a:off x="724851" y="1925417"/>
            <a:ext cx="2703513" cy="1588"/>
          </a:xfrm>
          <a:prstGeom prst="line">
            <a:avLst/>
          </a:prstGeom>
          <a:noFill/>
          <a:ln w="28575" cap="rnd">
            <a:solidFill>
              <a:schemeClr val="tx1"/>
            </a:solidFill>
            <a:prstDash val="sysDot"/>
            <a:round/>
            <a:headEnd/>
            <a:tailEnd/>
          </a:ln>
        </p:spPr>
        <p:txBody>
          <a:bodyPr wrap="none"/>
          <a:lstStyle/>
          <a:p>
            <a:endParaRPr lang="en-US"/>
          </a:p>
        </p:txBody>
      </p:sp>
      <p:grpSp>
        <p:nvGrpSpPr>
          <p:cNvPr id="2" name="Group 23"/>
          <p:cNvGrpSpPr>
            <a:grpSpLocks/>
          </p:cNvGrpSpPr>
          <p:nvPr/>
        </p:nvGrpSpPr>
        <p:grpSpPr bwMode="auto">
          <a:xfrm rot="-1993902">
            <a:off x="2706069" y="1460202"/>
            <a:ext cx="538163" cy="325438"/>
            <a:chOff x="4343" y="1120"/>
            <a:chExt cx="338" cy="205"/>
          </a:xfrm>
        </p:grpSpPr>
        <p:sp>
          <p:nvSpPr>
            <p:cNvPr id="3086" name="Oval 8"/>
            <p:cNvSpPr>
              <a:spLocks noChangeAspect="1" noChangeArrowheads="1"/>
            </p:cNvSpPr>
            <p:nvPr/>
          </p:nvSpPr>
          <p:spPr bwMode="auto">
            <a:xfrm rot="-5347064">
              <a:off x="4343" y="1163"/>
              <a:ext cx="154" cy="154"/>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sp>
          <p:nvSpPr>
            <p:cNvPr id="3087" name="Oval 9"/>
            <p:cNvSpPr>
              <a:spLocks noChangeAspect="1" noChangeArrowheads="1"/>
            </p:cNvSpPr>
            <p:nvPr/>
          </p:nvSpPr>
          <p:spPr bwMode="auto">
            <a:xfrm rot="-5347064">
              <a:off x="4476" y="1120"/>
              <a:ext cx="205" cy="20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grpSp>
      <p:grpSp>
        <p:nvGrpSpPr>
          <p:cNvPr id="3" name="Group 22"/>
          <p:cNvGrpSpPr>
            <a:grpSpLocks/>
          </p:cNvGrpSpPr>
          <p:nvPr/>
        </p:nvGrpSpPr>
        <p:grpSpPr bwMode="auto">
          <a:xfrm rot="1221696">
            <a:off x="3574732" y="1461548"/>
            <a:ext cx="536575" cy="325438"/>
            <a:chOff x="5318" y="1120"/>
            <a:chExt cx="338" cy="205"/>
          </a:xfrm>
        </p:grpSpPr>
        <p:sp>
          <p:nvSpPr>
            <p:cNvPr id="3084" name="Oval 10"/>
            <p:cNvSpPr>
              <a:spLocks noChangeAspect="1" noChangeArrowheads="1"/>
            </p:cNvSpPr>
            <p:nvPr/>
          </p:nvSpPr>
          <p:spPr bwMode="auto">
            <a:xfrm rot="-5347064">
              <a:off x="5318" y="1163"/>
              <a:ext cx="154" cy="154"/>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sp>
          <p:nvSpPr>
            <p:cNvPr id="3085" name="Oval 11"/>
            <p:cNvSpPr>
              <a:spLocks noChangeAspect="1" noChangeArrowheads="1"/>
            </p:cNvSpPr>
            <p:nvPr/>
          </p:nvSpPr>
          <p:spPr bwMode="auto">
            <a:xfrm rot="-5347064">
              <a:off x="5451" y="1120"/>
              <a:ext cx="205" cy="20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grpSp>
      <p:pic>
        <p:nvPicPr>
          <p:cNvPr id="3082" name="Picture 12" descr="MMj02836960000[1]"/>
          <p:cNvPicPr>
            <a:picLocks noChangeAspect="1" noChangeArrowheads="1" noCrop="1"/>
          </p:cNvPicPr>
          <p:nvPr/>
        </p:nvPicPr>
        <p:blipFill>
          <a:blip r:embed="rId3" cstate="print"/>
          <a:srcRect/>
          <a:stretch>
            <a:fillRect/>
          </a:stretch>
        </p:blipFill>
        <p:spPr bwMode="auto">
          <a:xfrm>
            <a:off x="583564" y="1141192"/>
            <a:ext cx="945305" cy="1023970"/>
          </a:xfrm>
          <a:prstGeom prst="rect">
            <a:avLst/>
          </a:prstGeom>
          <a:noFill/>
          <a:ln w="9525">
            <a:noFill/>
            <a:miter lim="800000"/>
            <a:headEnd/>
            <a:tailEnd/>
          </a:ln>
        </p:spPr>
      </p:pic>
      <p:sp>
        <p:nvSpPr>
          <p:cNvPr id="16" name="Rectangle 15"/>
          <p:cNvSpPr/>
          <p:nvPr/>
        </p:nvSpPr>
        <p:spPr>
          <a:xfrm>
            <a:off x="1660599" y="0"/>
            <a:ext cx="6046013"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Ultra-cold Chemistry</a:t>
            </a:r>
          </a:p>
        </p:txBody>
      </p:sp>
      <p:sp>
        <p:nvSpPr>
          <p:cNvPr id="17" name="Rectangle 2"/>
          <p:cNvSpPr>
            <a:spLocks noChangeArrowheads="1"/>
          </p:cNvSpPr>
          <p:nvPr/>
        </p:nvSpPr>
        <p:spPr bwMode="auto">
          <a:xfrm>
            <a:off x="1820436" y="3273784"/>
            <a:ext cx="387440" cy="161454"/>
          </a:xfrm>
          <a:prstGeom prst="rect">
            <a:avLst/>
          </a:prstGeom>
          <a:solidFill>
            <a:srgbClr val="FFFFFF"/>
          </a:solidFill>
          <a:ln w="9525">
            <a:noFill/>
            <a:miter lim="800000"/>
            <a:headEnd/>
            <a:tailEnd/>
          </a:ln>
        </p:spPr>
        <p:txBody>
          <a:bodyPr wrap="none" anchor="ctr"/>
          <a:lstStyle/>
          <a:p>
            <a:pPr algn="ctr"/>
            <a:endParaRPr lang="en-US" sz="2400">
              <a:latin typeface="Verdana" pitchFamily="34" charset="0"/>
            </a:endParaRPr>
          </a:p>
        </p:txBody>
      </p:sp>
      <p:sp>
        <p:nvSpPr>
          <p:cNvPr id="18" name="Line 3"/>
          <p:cNvSpPr>
            <a:spLocks noChangeShapeType="1"/>
          </p:cNvSpPr>
          <p:nvPr/>
        </p:nvSpPr>
        <p:spPr bwMode="auto">
          <a:xfrm flipH="1" flipV="1">
            <a:off x="7702687" y="1037850"/>
            <a:ext cx="1588" cy="233363"/>
          </a:xfrm>
          <a:prstGeom prst="line">
            <a:avLst/>
          </a:prstGeom>
          <a:noFill/>
          <a:ln w="19050">
            <a:solidFill>
              <a:schemeClr val="bg2"/>
            </a:solidFill>
            <a:round/>
            <a:headEnd/>
            <a:tailEnd type="triangle" w="med" len="med"/>
          </a:ln>
        </p:spPr>
        <p:txBody>
          <a:bodyPr/>
          <a:lstStyle/>
          <a:p>
            <a:endParaRPr lang="en-US"/>
          </a:p>
        </p:txBody>
      </p:sp>
      <p:sp>
        <p:nvSpPr>
          <p:cNvPr id="19" name="Line 4"/>
          <p:cNvSpPr>
            <a:spLocks noChangeShapeType="1"/>
          </p:cNvSpPr>
          <p:nvPr/>
        </p:nvSpPr>
        <p:spPr bwMode="auto">
          <a:xfrm flipH="1">
            <a:off x="8271012" y="1047375"/>
            <a:ext cx="7938" cy="250825"/>
          </a:xfrm>
          <a:prstGeom prst="line">
            <a:avLst/>
          </a:prstGeom>
          <a:noFill/>
          <a:ln w="19050">
            <a:solidFill>
              <a:schemeClr val="bg2"/>
            </a:solidFill>
            <a:round/>
            <a:headEnd/>
            <a:tailEnd type="triangle" w="med" len="med"/>
          </a:ln>
        </p:spPr>
        <p:txBody>
          <a:bodyPr/>
          <a:lstStyle/>
          <a:p>
            <a:endParaRPr lang="en-US"/>
          </a:p>
        </p:txBody>
      </p:sp>
      <p:sp>
        <p:nvSpPr>
          <p:cNvPr id="20" name="Freeform 5"/>
          <p:cNvSpPr>
            <a:spLocks/>
          </p:cNvSpPr>
          <p:nvPr/>
        </p:nvSpPr>
        <p:spPr bwMode="auto">
          <a:xfrm>
            <a:off x="5011811" y="894164"/>
            <a:ext cx="2692464" cy="2525713"/>
          </a:xfrm>
          <a:custGeom>
            <a:avLst/>
            <a:gdLst>
              <a:gd name="T0" fmla="*/ 0 w 2480"/>
              <a:gd name="T1" fmla="*/ 0 h 1591"/>
              <a:gd name="T2" fmla="*/ 2147483647 w 2480"/>
              <a:gd name="T3" fmla="*/ 2147483647 h 1591"/>
              <a:gd name="T4" fmla="*/ 2147483647 w 2480"/>
              <a:gd name="T5" fmla="*/ 2147483647 h 1591"/>
              <a:gd name="T6" fmla="*/ 2147483647 w 2480"/>
              <a:gd name="T7" fmla="*/ 2147483647 h 1591"/>
              <a:gd name="T8" fmla="*/ 2147483647 w 2480"/>
              <a:gd name="T9" fmla="*/ 2147483647 h 1591"/>
              <a:gd name="T10" fmla="*/ 0 60000 65536"/>
              <a:gd name="T11" fmla="*/ 0 60000 65536"/>
              <a:gd name="T12" fmla="*/ 0 60000 65536"/>
              <a:gd name="T13" fmla="*/ 0 60000 65536"/>
              <a:gd name="T14" fmla="*/ 0 60000 65536"/>
              <a:gd name="T15" fmla="*/ 0 w 2480"/>
              <a:gd name="T16" fmla="*/ 0 h 1591"/>
              <a:gd name="T17" fmla="*/ 2480 w 2480"/>
              <a:gd name="T18" fmla="*/ 1591 h 1591"/>
            </a:gdLst>
            <a:ahLst/>
            <a:cxnLst>
              <a:cxn ang="T10">
                <a:pos x="T0" y="T1"/>
              </a:cxn>
              <a:cxn ang="T11">
                <a:pos x="T2" y="T3"/>
              </a:cxn>
              <a:cxn ang="T12">
                <a:pos x="T4" y="T5"/>
              </a:cxn>
              <a:cxn ang="T13">
                <a:pos x="T6" y="T7"/>
              </a:cxn>
              <a:cxn ang="T14">
                <a:pos x="T8" y="T9"/>
              </a:cxn>
            </a:cxnLst>
            <a:rect l="T15" t="T16" r="T17" b="T18"/>
            <a:pathLst>
              <a:path w="2480" h="1591">
                <a:moveTo>
                  <a:pt x="0" y="0"/>
                </a:moveTo>
                <a:cubicBezTo>
                  <a:pt x="40" y="247"/>
                  <a:pt x="89" y="1365"/>
                  <a:pt x="245" y="1478"/>
                </a:cubicBezTo>
                <a:cubicBezTo>
                  <a:pt x="401" y="1591"/>
                  <a:pt x="697" y="831"/>
                  <a:pt x="936" y="681"/>
                </a:cubicBezTo>
                <a:cubicBezTo>
                  <a:pt x="1175" y="531"/>
                  <a:pt x="1423" y="593"/>
                  <a:pt x="1680" y="577"/>
                </a:cubicBezTo>
                <a:cubicBezTo>
                  <a:pt x="1937" y="561"/>
                  <a:pt x="2313" y="583"/>
                  <a:pt x="2480" y="585"/>
                </a:cubicBezTo>
              </a:path>
            </a:pathLst>
          </a:custGeom>
          <a:noFill/>
          <a:ln w="31750">
            <a:solidFill>
              <a:schemeClr val="tx1"/>
            </a:solidFill>
            <a:round/>
            <a:headEnd/>
            <a:tailEnd/>
          </a:ln>
        </p:spPr>
        <p:txBody>
          <a:bodyPr/>
          <a:lstStyle/>
          <a:p>
            <a:pPr algn="ctr"/>
            <a:endParaRPr lang="en-US" sz="2400">
              <a:latin typeface="Verdana" pitchFamily="34" charset="0"/>
            </a:endParaRPr>
          </a:p>
        </p:txBody>
      </p:sp>
      <p:sp>
        <p:nvSpPr>
          <p:cNvPr id="21" name="Line 6"/>
          <p:cNvSpPr>
            <a:spLocks noChangeShapeType="1"/>
          </p:cNvSpPr>
          <p:nvPr/>
        </p:nvSpPr>
        <p:spPr bwMode="auto">
          <a:xfrm flipH="1">
            <a:off x="5130873" y="1830789"/>
            <a:ext cx="1585913" cy="1588"/>
          </a:xfrm>
          <a:prstGeom prst="line">
            <a:avLst/>
          </a:prstGeom>
          <a:noFill/>
          <a:ln w="28575" cap="rnd">
            <a:solidFill>
              <a:schemeClr val="tx1"/>
            </a:solidFill>
            <a:prstDash val="sysDot"/>
            <a:round/>
            <a:headEnd/>
            <a:tailEnd/>
          </a:ln>
        </p:spPr>
        <p:txBody>
          <a:bodyPr wrap="none"/>
          <a:lstStyle/>
          <a:p>
            <a:endParaRPr lang="en-US"/>
          </a:p>
        </p:txBody>
      </p:sp>
      <p:grpSp>
        <p:nvGrpSpPr>
          <p:cNvPr id="22" name="Group 22"/>
          <p:cNvGrpSpPr>
            <a:grpSpLocks/>
          </p:cNvGrpSpPr>
          <p:nvPr/>
        </p:nvGrpSpPr>
        <p:grpSpPr bwMode="auto">
          <a:xfrm>
            <a:off x="7308987" y="1347413"/>
            <a:ext cx="536575" cy="325437"/>
            <a:chOff x="1755" y="1281"/>
            <a:chExt cx="338" cy="205"/>
          </a:xfrm>
        </p:grpSpPr>
        <p:sp>
          <p:nvSpPr>
            <p:cNvPr id="23" name="Oval 7"/>
            <p:cNvSpPr>
              <a:spLocks noChangeAspect="1" noChangeArrowheads="1"/>
            </p:cNvSpPr>
            <p:nvPr/>
          </p:nvSpPr>
          <p:spPr bwMode="auto">
            <a:xfrm rot="-5347064">
              <a:off x="1755" y="1324"/>
              <a:ext cx="154" cy="154"/>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sp>
          <p:nvSpPr>
            <p:cNvPr id="24" name="Oval 8"/>
            <p:cNvSpPr>
              <a:spLocks noChangeAspect="1" noChangeArrowheads="1"/>
            </p:cNvSpPr>
            <p:nvPr/>
          </p:nvSpPr>
          <p:spPr bwMode="auto">
            <a:xfrm rot="-5347064">
              <a:off x="1888" y="1281"/>
              <a:ext cx="205" cy="20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grpSp>
      <p:pic>
        <p:nvPicPr>
          <p:cNvPr id="25" name="Picture 10" descr="MMj02836960000[1]"/>
          <p:cNvPicPr>
            <a:picLocks noChangeAspect="1" noChangeArrowheads="1" noCrop="1"/>
          </p:cNvPicPr>
          <p:nvPr/>
        </p:nvPicPr>
        <p:blipFill>
          <a:blip r:embed="rId3" cstate="print"/>
          <a:srcRect/>
          <a:stretch>
            <a:fillRect/>
          </a:stretch>
        </p:blipFill>
        <p:spPr bwMode="auto">
          <a:xfrm>
            <a:off x="4987998" y="1215832"/>
            <a:ext cx="969274" cy="1049932"/>
          </a:xfrm>
          <a:prstGeom prst="rect">
            <a:avLst/>
          </a:prstGeom>
          <a:noFill/>
          <a:ln w="9525">
            <a:noFill/>
            <a:miter lim="800000"/>
            <a:headEnd/>
            <a:tailEnd/>
          </a:ln>
        </p:spPr>
      </p:pic>
      <p:grpSp>
        <p:nvGrpSpPr>
          <p:cNvPr id="26" name="Group 26"/>
          <p:cNvGrpSpPr>
            <a:grpSpLocks/>
          </p:cNvGrpSpPr>
          <p:nvPr/>
        </p:nvGrpSpPr>
        <p:grpSpPr bwMode="auto">
          <a:xfrm>
            <a:off x="8134487" y="1331538"/>
            <a:ext cx="536575" cy="325437"/>
            <a:chOff x="1755" y="1281"/>
            <a:chExt cx="338" cy="205"/>
          </a:xfrm>
        </p:grpSpPr>
        <p:sp>
          <p:nvSpPr>
            <p:cNvPr id="27" name="Oval 27"/>
            <p:cNvSpPr>
              <a:spLocks noChangeAspect="1" noChangeArrowheads="1"/>
            </p:cNvSpPr>
            <p:nvPr/>
          </p:nvSpPr>
          <p:spPr bwMode="auto">
            <a:xfrm rot="-5347064">
              <a:off x="1755" y="1324"/>
              <a:ext cx="154" cy="154"/>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sp>
          <p:nvSpPr>
            <p:cNvPr id="28" name="Oval 28"/>
            <p:cNvSpPr>
              <a:spLocks noChangeAspect="1" noChangeArrowheads="1"/>
            </p:cNvSpPr>
            <p:nvPr/>
          </p:nvSpPr>
          <p:spPr bwMode="auto">
            <a:xfrm rot="-5347064">
              <a:off x="1888" y="1281"/>
              <a:ext cx="205" cy="205"/>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vert="eaVert" wrap="none" anchor="ctr"/>
            <a:lstStyle/>
            <a:p>
              <a:pPr algn="ctr"/>
              <a:endParaRPr lang="en-US" sz="2400">
                <a:latin typeface="Verdana" pitchFamily="34" charset="0"/>
              </a:endParaRPr>
            </a:p>
          </p:txBody>
        </p:sp>
      </p:grpSp>
      <p:sp>
        <p:nvSpPr>
          <p:cNvPr id="29" name="Rectangle 28"/>
          <p:cNvSpPr/>
          <p:nvPr/>
        </p:nvSpPr>
        <p:spPr>
          <a:xfrm>
            <a:off x="1679236" y="2103709"/>
            <a:ext cx="2365135" cy="400110"/>
          </a:xfrm>
          <a:prstGeom prst="rect">
            <a:avLst/>
          </a:prstGeom>
        </p:spPr>
        <p:txBody>
          <a:bodyPr wrap="none">
            <a:spAutoFit/>
          </a:bodyPr>
          <a:lstStyle/>
          <a:p>
            <a:r>
              <a:rPr lang="en-US" dirty="0" smtClean="0">
                <a:latin typeface="Verdana" pitchFamily="34" charset="0"/>
              </a:rPr>
              <a:t>p-wave collisions</a:t>
            </a:r>
            <a:endParaRPr lang="en-US" dirty="0"/>
          </a:p>
        </p:txBody>
      </p:sp>
      <p:sp>
        <p:nvSpPr>
          <p:cNvPr id="30" name="Rectangle 29"/>
          <p:cNvSpPr/>
          <p:nvPr/>
        </p:nvSpPr>
        <p:spPr>
          <a:xfrm>
            <a:off x="6533745" y="2103709"/>
            <a:ext cx="2337884" cy="400110"/>
          </a:xfrm>
          <a:prstGeom prst="rect">
            <a:avLst/>
          </a:prstGeom>
        </p:spPr>
        <p:txBody>
          <a:bodyPr wrap="none">
            <a:spAutoFit/>
          </a:bodyPr>
          <a:lstStyle/>
          <a:p>
            <a:r>
              <a:rPr lang="en-US" dirty="0" smtClean="0">
                <a:latin typeface="Verdana" pitchFamily="34" charset="0"/>
              </a:rPr>
              <a:t>s-wave collisions</a:t>
            </a:r>
            <a:endParaRPr lang="en-US" dirty="0"/>
          </a:p>
        </p:txBody>
      </p:sp>
      <p:sp>
        <p:nvSpPr>
          <p:cNvPr id="31" name="Text Box 11"/>
          <p:cNvSpPr txBox="1">
            <a:spLocks noChangeArrowheads="1"/>
          </p:cNvSpPr>
          <p:nvPr/>
        </p:nvSpPr>
        <p:spPr bwMode="auto">
          <a:xfrm>
            <a:off x="5960986" y="2795686"/>
            <a:ext cx="3188689" cy="1107992"/>
          </a:xfrm>
          <a:prstGeom prst="rect">
            <a:avLst/>
          </a:prstGeom>
          <a:noFill/>
          <a:ln w="9525">
            <a:noFill/>
            <a:miter lim="800000"/>
            <a:headEnd/>
            <a:tailEnd/>
          </a:ln>
        </p:spPr>
        <p:txBody>
          <a:bodyPr wrap="none" lIns="91438" tIns="45718" rIns="91438" bIns="45718">
            <a:spAutoFit/>
          </a:bodyPr>
          <a:lstStyle/>
          <a:p>
            <a:pPr marL="457200" indent="-457200" algn="ctr"/>
            <a:r>
              <a:rPr lang="en-US" sz="2200" dirty="0">
                <a:solidFill>
                  <a:srgbClr val="FF0000"/>
                </a:solidFill>
                <a:latin typeface="Verdana" pitchFamily="34" charset="0"/>
              </a:rPr>
              <a:t>No </a:t>
            </a:r>
            <a:r>
              <a:rPr lang="en-US" sz="2200" dirty="0" err="1">
                <a:solidFill>
                  <a:srgbClr val="FF0000"/>
                </a:solidFill>
                <a:latin typeface="Verdana" pitchFamily="34" charset="0"/>
              </a:rPr>
              <a:t>collisional</a:t>
            </a:r>
            <a:r>
              <a:rPr lang="en-US" sz="2200" dirty="0">
                <a:solidFill>
                  <a:srgbClr val="FF0000"/>
                </a:solidFill>
                <a:latin typeface="Verdana" pitchFamily="34" charset="0"/>
              </a:rPr>
              <a:t> barrier </a:t>
            </a:r>
          </a:p>
          <a:p>
            <a:pPr marL="457200" indent="-457200" algn="ctr"/>
            <a:r>
              <a:rPr lang="en-US" sz="2200" dirty="0">
                <a:solidFill>
                  <a:srgbClr val="FF0000"/>
                </a:solidFill>
                <a:latin typeface="Verdana" pitchFamily="34" charset="0"/>
              </a:rPr>
              <a:t>No </a:t>
            </a:r>
            <a:r>
              <a:rPr lang="en-US" sz="2200" dirty="0" smtClean="0">
                <a:solidFill>
                  <a:srgbClr val="FF0000"/>
                </a:solidFill>
                <a:latin typeface="Verdana" pitchFamily="34" charset="0"/>
              </a:rPr>
              <a:t>suppression</a:t>
            </a:r>
          </a:p>
          <a:p>
            <a:pPr marL="457200" indent="-457200" algn="ctr"/>
            <a:r>
              <a:rPr lang="en-US" sz="2200" dirty="0" smtClean="0">
                <a:solidFill>
                  <a:srgbClr val="FF0000"/>
                </a:solidFill>
                <a:latin typeface="Verdana" pitchFamily="34" charset="0"/>
              </a:rPr>
              <a:t>Independent of T</a:t>
            </a:r>
            <a:endParaRPr lang="en-US" sz="2200" dirty="0">
              <a:solidFill>
                <a:srgbClr val="FF0000"/>
              </a:solidFill>
              <a:latin typeface="Verdana" pitchFamily="34" charset="0"/>
            </a:endParaRPr>
          </a:p>
        </p:txBody>
      </p:sp>
      <p:sp>
        <p:nvSpPr>
          <p:cNvPr id="32" name="Text Box 11"/>
          <p:cNvSpPr txBox="1">
            <a:spLocks noChangeArrowheads="1"/>
          </p:cNvSpPr>
          <p:nvPr/>
        </p:nvSpPr>
        <p:spPr bwMode="auto">
          <a:xfrm>
            <a:off x="1510529" y="2604047"/>
            <a:ext cx="2656492" cy="769437"/>
          </a:xfrm>
          <a:prstGeom prst="rect">
            <a:avLst/>
          </a:prstGeom>
          <a:noFill/>
          <a:ln w="9525">
            <a:noFill/>
            <a:miter lim="800000"/>
            <a:headEnd/>
            <a:tailEnd/>
          </a:ln>
        </p:spPr>
        <p:txBody>
          <a:bodyPr wrap="none" lIns="91438" tIns="45718" rIns="91438" bIns="45718">
            <a:spAutoFit/>
          </a:bodyPr>
          <a:lstStyle/>
          <a:p>
            <a:pPr marL="457200" indent="-457200" algn="ctr"/>
            <a:r>
              <a:rPr lang="en-US" sz="2200" dirty="0" err="1" smtClean="0">
                <a:solidFill>
                  <a:srgbClr val="FF0000"/>
                </a:solidFill>
                <a:latin typeface="Verdana" pitchFamily="34" charset="0"/>
              </a:rPr>
              <a:t>Collisional</a:t>
            </a:r>
            <a:r>
              <a:rPr lang="en-US" sz="2200" dirty="0" smtClean="0">
                <a:solidFill>
                  <a:srgbClr val="FF0000"/>
                </a:solidFill>
                <a:latin typeface="Verdana" pitchFamily="34" charset="0"/>
              </a:rPr>
              <a:t> barrier</a:t>
            </a:r>
          </a:p>
          <a:p>
            <a:pPr marL="457200" indent="-457200" algn="ctr"/>
            <a:r>
              <a:rPr lang="en-US" sz="2200" dirty="0" smtClean="0">
                <a:solidFill>
                  <a:srgbClr val="FF0000"/>
                </a:solidFill>
                <a:latin typeface="Verdana" pitchFamily="34" charset="0"/>
              </a:rPr>
              <a:t> </a:t>
            </a:r>
            <a:endParaRPr lang="en-US" sz="2200" dirty="0">
              <a:solidFill>
                <a:srgbClr val="FF0000"/>
              </a:solidFill>
              <a:latin typeface="Verdana" pitchFamily="34" charset="0"/>
            </a:endParaRPr>
          </a:p>
        </p:txBody>
      </p:sp>
      <p:pic>
        <p:nvPicPr>
          <p:cNvPr id="59396" name="Picture 4"/>
          <p:cNvPicPr>
            <a:picLocks noChangeAspect="1" noChangeArrowheads="1"/>
          </p:cNvPicPr>
          <p:nvPr/>
        </p:nvPicPr>
        <p:blipFill>
          <a:blip r:embed="rId4" cstate="print"/>
          <a:srcRect/>
          <a:stretch>
            <a:fillRect/>
          </a:stretch>
        </p:blipFill>
        <p:spPr bwMode="auto">
          <a:xfrm>
            <a:off x="1528869" y="3426016"/>
            <a:ext cx="4360826" cy="3300314"/>
          </a:xfrm>
          <a:prstGeom prst="rect">
            <a:avLst/>
          </a:prstGeom>
          <a:noFill/>
          <a:ln w="9525">
            <a:noFill/>
            <a:miter lim="800000"/>
            <a:headEnd/>
            <a:tailEnd/>
          </a:ln>
        </p:spPr>
      </p:pic>
      <p:grpSp>
        <p:nvGrpSpPr>
          <p:cNvPr id="43" name="Group 42"/>
          <p:cNvGrpSpPr/>
          <p:nvPr/>
        </p:nvGrpSpPr>
        <p:grpSpPr>
          <a:xfrm>
            <a:off x="2230198" y="3578267"/>
            <a:ext cx="3376671" cy="1113216"/>
            <a:chOff x="5733276" y="3797717"/>
            <a:chExt cx="3376671" cy="1113216"/>
          </a:xfrm>
        </p:grpSpPr>
        <p:sp>
          <p:nvSpPr>
            <p:cNvPr id="37" name="Rectangle 33"/>
            <p:cNvSpPr>
              <a:spLocks/>
            </p:cNvSpPr>
            <p:nvPr/>
          </p:nvSpPr>
          <p:spPr bwMode="auto">
            <a:xfrm>
              <a:off x="6198581" y="4450993"/>
              <a:ext cx="2713497" cy="459940"/>
            </a:xfrm>
            <a:prstGeom prst="rect">
              <a:avLst/>
            </a:prstGeom>
            <a:noFill/>
            <a:ln w="9525">
              <a:noFill/>
              <a:miter lim="800000"/>
              <a:headEnd/>
              <a:tailEnd/>
            </a:ln>
          </p:spPr>
          <p:txBody>
            <a:bodyPr lIns="0" tIns="0" rIns="0" bIns="0" anchor="ctr"/>
            <a:lstStyle/>
            <a:p>
              <a:pPr algn="ctr" defTabSz="822325"/>
              <a:r>
                <a:rPr lang="en-US" sz="2200" dirty="0">
                  <a:solidFill>
                    <a:srgbClr val="006600"/>
                  </a:solidFill>
                  <a:latin typeface="Marker Felt"/>
                  <a:sym typeface="Marker Felt"/>
                </a:rPr>
                <a:t>β (s-wave) </a:t>
              </a:r>
              <a:r>
                <a:rPr lang="en-US" sz="3200" dirty="0">
                  <a:solidFill>
                    <a:srgbClr val="006600"/>
                  </a:solidFill>
                  <a:latin typeface="Marker Felt"/>
                  <a:sym typeface="Marker Felt"/>
                </a:rPr>
                <a:t>∝ </a:t>
              </a:r>
              <a:r>
                <a:rPr lang="en-US" sz="2200" dirty="0">
                  <a:solidFill>
                    <a:srgbClr val="006600"/>
                  </a:solidFill>
                  <a:latin typeface="Marker Felt"/>
                  <a:sym typeface="Marker Felt"/>
                </a:rPr>
                <a:t>const</a:t>
              </a:r>
            </a:p>
          </p:txBody>
        </p:sp>
        <p:pic>
          <p:nvPicPr>
            <p:cNvPr id="59395" name="Picture 3"/>
            <p:cNvPicPr>
              <a:picLocks noChangeAspect="1" noChangeArrowheads="1"/>
            </p:cNvPicPr>
            <p:nvPr/>
          </p:nvPicPr>
          <p:blipFill>
            <a:blip r:embed="rId5" cstate="print"/>
            <a:srcRect/>
            <a:stretch>
              <a:fillRect/>
            </a:stretch>
          </p:blipFill>
          <p:spPr bwMode="auto">
            <a:xfrm>
              <a:off x="5733276" y="3797717"/>
              <a:ext cx="3376671" cy="653276"/>
            </a:xfrm>
            <a:prstGeom prst="rect">
              <a:avLst/>
            </a:prstGeom>
            <a:noFill/>
            <a:ln w="9525">
              <a:noFill/>
              <a:miter lim="800000"/>
              <a:headEnd/>
              <a:tailEnd/>
            </a:ln>
          </p:spPr>
        </p:pic>
      </p:grpSp>
      <p:sp>
        <p:nvSpPr>
          <p:cNvPr id="44" name="Text Box 31"/>
          <p:cNvSpPr txBox="1">
            <a:spLocks noChangeArrowheads="1"/>
          </p:cNvSpPr>
          <p:nvPr/>
        </p:nvSpPr>
        <p:spPr bwMode="auto">
          <a:xfrm>
            <a:off x="3094891" y="6496593"/>
            <a:ext cx="1519520" cy="430887"/>
          </a:xfrm>
          <a:prstGeom prst="rect">
            <a:avLst/>
          </a:prstGeom>
          <a:noFill/>
          <a:ln w="9525">
            <a:noFill/>
            <a:miter lim="800000"/>
            <a:headEnd/>
            <a:tailEnd/>
          </a:ln>
        </p:spPr>
        <p:txBody>
          <a:bodyPr wrap="none">
            <a:spAutoFit/>
          </a:bodyPr>
          <a:lstStyle/>
          <a:p>
            <a:pPr algn="ctr"/>
            <a:r>
              <a:rPr lang="en-US" sz="2200" dirty="0">
                <a:latin typeface="+mj-lt"/>
                <a:ea typeface="SimSun" pitchFamily="2" charset="-122"/>
              </a:rPr>
              <a:t>Temp. </a:t>
            </a:r>
            <a:r>
              <a:rPr lang="en-US" sz="2200" dirty="0" smtClean="0">
                <a:latin typeface="+mj-lt"/>
                <a:ea typeface="SimSun" pitchFamily="2" charset="-122"/>
              </a:rPr>
              <a:t>(</a:t>
            </a:r>
            <a:r>
              <a:rPr lang="en-US" sz="2200" dirty="0" err="1">
                <a:latin typeface="Symbol" pitchFamily="18" charset="2"/>
                <a:ea typeface="SimSun" pitchFamily="2" charset="-122"/>
              </a:rPr>
              <a:t>m</a:t>
            </a:r>
            <a:r>
              <a:rPr lang="en-US" sz="2200" dirty="0" err="1" smtClean="0">
                <a:latin typeface="+mj-lt"/>
                <a:ea typeface="SimSun" pitchFamily="2" charset="-122"/>
              </a:rPr>
              <a:t>K</a:t>
            </a:r>
            <a:r>
              <a:rPr lang="en-US" sz="2200" dirty="0">
                <a:latin typeface="+mj-lt"/>
                <a:ea typeface="SimSun" pitchFamily="2" charset="-122"/>
              </a:rPr>
              <a:t>)</a:t>
            </a:r>
          </a:p>
        </p:txBody>
      </p:sp>
      <p:sp>
        <p:nvSpPr>
          <p:cNvPr id="36" name="Rectangle 32"/>
          <p:cNvSpPr>
            <a:spLocks/>
          </p:cNvSpPr>
          <p:nvPr/>
        </p:nvSpPr>
        <p:spPr bwMode="auto">
          <a:xfrm>
            <a:off x="1820436" y="2927752"/>
            <a:ext cx="2057400" cy="492125"/>
          </a:xfrm>
          <a:prstGeom prst="rect">
            <a:avLst/>
          </a:prstGeom>
          <a:solidFill>
            <a:srgbClr val="FFFFFF"/>
          </a:solidFill>
          <a:ln w="9525">
            <a:noFill/>
            <a:miter lim="800000"/>
            <a:headEnd/>
            <a:tailEnd/>
          </a:ln>
        </p:spPr>
        <p:txBody>
          <a:bodyPr lIns="0" tIns="0" rIns="0" bIns="0" anchor="ctr">
            <a:spAutoFit/>
          </a:bodyPr>
          <a:lstStyle/>
          <a:p>
            <a:pPr algn="ctr" defTabSz="822325"/>
            <a:r>
              <a:rPr lang="en-US" sz="2200" dirty="0">
                <a:solidFill>
                  <a:srgbClr val="FF0000"/>
                </a:solidFill>
                <a:latin typeface="Marker Felt" charset="0"/>
                <a:sym typeface="Marker Felt" charset="0"/>
              </a:rPr>
              <a:t>β (p-wave) </a:t>
            </a:r>
            <a:r>
              <a:rPr lang="en-US" sz="3200" dirty="0">
                <a:solidFill>
                  <a:srgbClr val="FF0000"/>
                </a:solidFill>
                <a:latin typeface="Marker Felt" charset="0"/>
                <a:sym typeface="Marker Felt" charset="0"/>
              </a:rPr>
              <a:t>∝ </a:t>
            </a:r>
            <a:r>
              <a:rPr lang="en-US" sz="2200" dirty="0">
                <a:solidFill>
                  <a:srgbClr val="FF0000"/>
                </a:solidFill>
                <a:latin typeface="Marker Felt" charset="0"/>
                <a:sym typeface="Marker Felt" charset="0"/>
              </a:rPr>
              <a:t>T</a:t>
            </a:r>
          </a:p>
        </p:txBody>
      </p:sp>
      <p:sp>
        <p:nvSpPr>
          <p:cNvPr id="38" name="TextBox 37"/>
          <p:cNvSpPr txBox="1"/>
          <p:nvPr/>
        </p:nvSpPr>
        <p:spPr>
          <a:xfrm>
            <a:off x="687364" y="376170"/>
            <a:ext cx="1540509" cy="830997"/>
          </a:xfrm>
          <a:prstGeom prst="rect">
            <a:avLst/>
          </a:prstGeom>
          <a:noFill/>
        </p:spPr>
        <p:txBody>
          <a:bodyPr wrap="square" rtlCol="0">
            <a:spAutoFit/>
          </a:bodyPr>
          <a:lstStyle/>
          <a:p>
            <a:r>
              <a:rPr lang="en-US" sz="1600" b="1" dirty="0" smtClean="0">
                <a:latin typeface="+mn-lt"/>
              </a:rPr>
              <a:t>Exothermic chemical reactions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93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30" grpId="0"/>
      <p:bldP spid="31" grpId="0"/>
      <p:bldP spid="32" grpId="0"/>
      <p:bldP spid="44" grpId="0"/>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39"/>
          <p:cNvSpPr>
            <a:spLocks noChangeArrowheads="1"/>
          </p:cNvSpPr>
          <p:nvPr/>
        </p:nvSpPr>
        <p:spPr bwMode="auto">
          <a:xfrm>
            <a:off x="6189663" y="2947988"/>
            <a:ext cx="2095500" cy="612775"/>
          </a:xfrm>
          <a:prstGeom prst="rect">
            <a:avLst/>
          </a:prstGeom>
          <a:solidFill>
            <a:schemeClr val="bg1"/>
          </a:solidFill>
          <a:ln w="57150">
            <a:noFill/>
            <a:round/>
            <a:headEnd/>
            <a:tailEnd/>
          </a:ln>
        </p:spPr>
        <p:txBody>
          <a:bodyPr wrap="none" anchor="ctr"/>
          <a:lstStyle/>
          <a:p>
            <a:pPr algn="ctr"/>
            <a:endParaRPr lang="en-US" sz="2400">
              <a:latin typeface="Verdana" pitchFamily="34" charset="0"/>
            </a:endParaRPr>
          </a:p>
        </p:txBody>
      </p:sp>
      <p:sp>
        <p:nvSpPr>
          <p:cNvPr id="28678" name="Rectangle 39"/>
          <p:cNvSpPr>
            <a:spLocks noChangeArrowheads="1"/>
          </p:cNvSpPr>
          <p:nvPr/>
        </p:nvSpPr>
        <p:spPr bwMode="auto">
          <a:xfrm>
            <a:off x="555625" y="3421063"/>
            <a:ext cx="3973513" cy="749300"/>
          </a:xfrm>
          <a:prstGeom prst="rect">
            <a:avLst/>
          </a:prstGeom>
          <a:solidFill>
            <a:schemeClr val="bg1"/>
          </a:solidFill>
          <a:ln w="57150">
            <a:noFill/>
            <a:round/>
            <a:headEnd/>
            <a:tailEnd/>
          </a:ln>
        </p:spPr>
        <p:txBody>
          <a:bodyPr wrap="none" anchor="ctr"/>
          <a:lstStyle/>
          <a:p>
            <a:pPr algn="ctr"/>
            <a:endParaRPr lang="en-US" sz="2400">
              <a:latin typeface="Verdana" pitchFamily="34" charset="0"/>
            </a:endParaRPr>
          </a:p>
        </p:txBody>
      </p:sp>
      <p:sp>
        <p:nvSpPr>
          <p:cNvPr id="28679" name="Rectangle 39"/>
          <p:cNvSpPr>
            <a:spLocks noChangeArrowheads="1"/>
          </p:cNvSpPr>
          <p:nvPr/>
        </p:nvSpPr>
        <p:spPr bwMode="auto">
          <a:xfrm>
            <a:off x="4306888" y="3627438"/>
            <a:ext cx="584200" cy="2428875"/>
          </a:xfrm>
          <a:prstGeom prst="rect">
            <a:avLst/>
          </a:prstGeom>
          <a:solidFill>
            <a:schemeClr val="bg1"/>
          </a:solidFill>
          <a:ln w="57150">
            <a:noFill/>
            <a:round/>
            <a:headEnd/>
            <a:tailEnd/>
          </a:ln>
        </p:spPr>
        <p:txBody>
          <a:bodyPr wrap="none" anchor="ctr"/>
          <a:lstStyle/>
          <a:p>
            <a:pPr algn="ctr"/>
            <a:endParaRPr lang="en-US" sz="2400">
              <a:latin typeface="Verdana" pitchFamily="34" charset="0"/>
            </a:endParaRPr>
          </a:p>
        </p:txBody>
      </p:sp>
      <p:sp>
        <p:nvSpPr>
          <p:cNvPr id="28680" name="Rectangle 39"/>
          <p:cNvSpPr>
            <a:spLocks noChangeArrowheads="1"/>
          </p:cNvSpPr>
          <p:nvPr/>
        </p:nvSpPr>
        <p:spPr bwMode="auto">
          <a:xfrm>
            <a:off x="3713163" y="4064000"/>
            <a:ext cx="584200" cy="855663"/>
          </a:xfrm>
          <a:prstGeom prst="rect">
            <a:avLst/>
          </a:prstGeom>
          <a:solidFill>
            <a:schemeClr val="bg1"/>
          </a:solidFill>
          <a:ln w="57150">
            <a:noFill/>
            <a:round/>
            <a:headEnd/>
            <a:tailEnd/>
          </a:ln>
        </p:spPr>
        <p:txBody>
          <a:bodyPr wrap="none" anchor="ctr"/>
          <a:lstStyle/>
          <a:p>
            <a:pPr algn="ctr"/>
            <a:endParaRPr lang="en-US" sz="2400">
              <a:latin typeface="Verdana" pitchFamily="34" charset="0"/>
            </a:endParaRPr>
          </a:p>
        </p:txBody>
      </p:sp>
      <p:grpSp>
        <p:nvGrpSpPr>
          <p:cNvPr id="2" name="Group 3"/>
          <p:cNvGrpSpPr>
            <a:grpSpLocks/>
          </p:cNvGrpSpPr>
          <p:nvPr/>
        </p:nvGrpSpPr>
        <p:grpSpPr bwMode="auto">
          <a:xfrm>
            <a:off x="274638" y="796925"/>
            <a:ext cx="6053137" cy="2759075"/>
            <a:chOff x="1451" y="1936"/>
            <a:chExt cx="3813" cy="1738"/>
          </a:xfrm>
        </p:grpSpPr>
        <p:sp>
          <p:nvSpPr>
            <p:cNvPr id="28682" name="AutoShape 4"/>
            <p:cNvSpPr>
              <a:spLocks/>
            </p:cNvSpPr>
            <p:nvPr/>
          </p:nvSpPr>
          <p:spPr bwMode="auto">
            <a:xfrm>
              <a:off x="1473" y="1936"/>
              <a:ext cx="3103" cy="475"/>
            </a:xfrm>
            <a:custGeom>
              <a:avLst/>
              <a:gdLst>
                <a:gd name="T0" fmla="*/ 0 w 21600"/>
                <a:gd name="T1" fmla="*/ 0 h 21600"/>
                <a:gd name="T2" fmla="*/ 21600 w 21600"/>
                <a:gd name="T3" fmla="*/ 21600 h 21600"/>
              </a:gdLst>
              <a:ahLst/>
              <a:cxnLst/>
              <a:rect l="T0" t="T1" r="T2" b="T3"/>
              <a:pathLst>
                <a:path w="21600" h="21600">
                  <a:moveTo>
                    <a:pt x="2953" y="1111"/>
                  </a:moveTo>
                  <a:lnTo>
                    <a:pt x="0" y="21073"/>
                  </a:lnTo>
                  <a:lnTo>
                    <a:pt x="18127" y="21600"/>
                  </a:lnTo>
                  <a:lnTo>
                    <a:pt x="21600" y="0"/>
                  </a:lnTo>
                  <a:lnTo>
                    <a:pt x="2953" y="1111"/>
                  </a:lnTo>
                  <a:close/>
                  <a:moveTo>
                    <a:pt x="2953" y="1111"/>
                  </a:moveTo>
                </a:path>
              </a:pathLst>
            </a:custGeom>
            <a:solidFill>
              <a:srgbClr val="008300"/>
            </a:solidFill>
            <a:ln w="25400">
              <a:solidFill>
                <a:srgbClr val="000000"/>
              </a:solidFill>
              <a:miter lim="800000"/>
              <a:headEnd/>
              <a:tailEnd/>
            </a:ln>
          </p:spPr>
          <p:txBody>
            <a:bodyPr lIns="0" tIns="0" rIns="0" bIns="0" anchor="ctr"/>
            <a:lstStyle/>
            <a:p>
              <a:pPr algn="ctr" defTabSz="822325"/>
              <a:r>
                <a:rPr lang="en-US" sz="3200">
                  <a:solidFill>
                    <a:srgbClr val="FFFFFF"/>
                  </a:solidFill>
                  <a:latin typeface="Verdana" pitchFamily="34" charset="0"/>
                  <a:sym typeface="Marker Felt"/>
                </a:rPr>
                <a:t>-1.5 kV</a:t>
              </a:r>
            </a:p>
          </p:txBody>
        </p:sp>
        <p:sp>
          <p:nvSpPr>
            <p:cNvPr id="28683" name="AutoShape 5"/>
            <p:cNvSpPr>
              <a:spLocks/>
            </p:cNvSpPr>
            <p:nvPr/>
          </p:nvSpPr>
          <p:spPr bwMode="auto">
            <a:xfrm>
              <a:off x="1451" y="3242"/>
              <a:ext cx="3157" cy="432"/>
            </a:xfrm>
            <a:custGeom>
              <a:avLst/>
              <a:gdLst>
                <a:gd name="T0" fmla="*/ 0 w 21600"/>
                <a:gd name="T1" fmla="*/ 0 h 21600"/>
                <a:gd name="T2" fmla="*/ 21600 w 21600"/>
                <a:gd name="T3" fmla="*/ 21600 h 21600"/>
              </a:gdLst>
              <a:ahLst/>
              <a:cxnLst/>
              <a:rect l="T0" t="T1" r="T2" b="T3"/>
              <a:pathLst>
                <a:path w="21600" h="21600">
                  <a:moveTo>
                    <a:pt x="3423" y="340"/>
                  </a:moveTo>
                  <a:lnTo>
                    <a:pt x="0" y="21600"/>
                  </a:lnTo>
                  <a:lnTo>
                    <a:pt x="18106" y="21590"/>
                  </a:lnTo>
                  <a:lnTo>
                    <a:pt x="21600" y="0"/>
                  </a:lnTo>
                  <a:lnTo>
                    <a:pt x="3423" y="340"/>
                  </a:lnTo>
                  <a:close/>
                  <a:moveTo>
                    <a:pt x="3423" y="340"/>
                  </a:moveTo>
                </a:path>
              </a:pathLst>
            </a:custGeom>
            <a:solidFill>
              <a:srgbClr val="FF0000"/>
            </a:solidFill>
            <a:ln w="25400">
              <a:solidFill>
                <a:srgbClr val="000000"/>
              </a:solidFill>
              <a:miter lim="800000"/>
              <a:headEnd/>
              <a:tailEnd/>
            </a:ln>
          </p:spPr>
          <p:txBody>
            <a:bodyPr lIns="0" tIns="0" rIns="0" bIns="0" anchor="ctr"/>
            <a:lstStyle/>
            <a:p>
              <a:pPr algn="ctr" defTabSz="822325"/>
              <a:r>
                <a:rPr lang="en-US" sz="3200">
                  <a:solidFill>
                    <a:srgbClr val="FFFFFF"/>
                  </a:solidFill>
                  <a:latin typeface="Verdana" pitchFamily="34" charset="0"/>
                  <a:sym typeface="Marker Felt"/>
                </a:rPr>
                <a:t>+1.5 kV</a:t>
              </a:r>
            </a:p>
          </p:txBody>
        </p:sp>
        <p:sp>
          <p:nvSpPr>
            <p:cNvPr id="28684" name="Line 6"/>
            <p:cNvSpPr>
              <a:spLocks noChangeShapeType="1"/>
            </p:cNvSpPr>
            <p:nvPr/>
          </p:nvSpPr>
          <p:spPr bwMode="auto">
            <a:xfrm rot="10800000" flipH="1">
              <a:off x="4507" y="2098"/>
              <a:ext cx="2" cy="1414"/>
            </a:xfrm>
            <a:prstGeom prst="line">
              <a:avLst/>
            </a:prstGeom>
            <a:noFill/>
            <a:ln w="50800">
              <a:solidFill>
                <a:schemeClr val="bg2"/>
              </a:solidFill>
              <a:round/>
              <a:headEnd type="arrow" w="med" len="med"/>
              <a:tailEnd type="arrow" w="med" len="med"/>
            </a:ln>
          </p:spPr>
          <p:txBody>
            <a:bodyPr/>
            <a:lstStyle/>
            <a:p>
              <a:endParaRPr lang="en-US"/>
            </a:p>
          </p:txBody>
        </p:sp>
        <p:sp>
          <p:nvSpPr>
            <p:cNvPr id="28685" name="Rectangle 7"/>
            <p:cNvSpPr>
              <a:spLocks/>
            </p:cNvSpPr>
            <p:nvPr/>
          </p:nvSpPr>
          <p:spPr bwMode="auto">
            <a:xfrm>
              <a:off x="4588" y="2529"/>
              <a:ext cx="676" cy="422"/>
            </a:xfrm>
            <a:prstGeom prst="rect">
              <a:avLst/>
            </a:prstGeom>
            <a:noFill/>
            <a:ln w="9525">
              <a:noFill/>
              <a:miter lim="800000"/>
              <a:headEnd/>
              <a:tailEnd/>
            </a:ln>
          </p:spPr>
          <p:txBody>
            <a:bodyPr wrap="none" lIns="0" tIns="0" rIns="0" bIns="0" anchor="ctr">
              <a:spAutoFit/>
            </a:bodyPr>
            <a:lstStyle/>
            <a:p>
              <a:pPr algn="ctr" defTabSz="822325"/>
              <a:r>
                <a:rPr lang="en-US" sz="2200" dirty="0">
                  <a:latin typeface="Verdana" pitchFamily="34" charset="0"/>
                  <a:sym typeface="Marker Felt"/>
                </a:rPr>
                <a:t>distance</a:t>
              </a:r>
            </a:p>
            <a:p>
              <a:pPr algn="ctr" defTabSz="822325"/>
              <a:r>
                <a:rPr lang="en-US" sz="2200" dirty="0">
                  <a:latin typeface="Verdana" pitchFamily="34" charset="0"/>
                  <a:sym typeface="Marker Felt"/>
                </a:rPr>
                <a:t>1.3 cm</a:t>
              </a:r>
            </a:p>
          </p:txBody>
        </p:sp>
        <p:pic>
          <p:nvPicPr>
            <p:cNvPr id="28686" name="Picture 8"/>
            <p:cNvPicPr>
              <a:picLocks noChangeAspect="1" noChangeArrowheads="1"/>
            </p:cNvPicPr>
            <p:nvPr/>
          </p:nvPicPr>
          <p:blipFill>
            <a:blip r:embed="rId3" cstate="print"/>
            <a:srcRect l="6389" t="5539" r="59105" b="75623"/>
            <a:stretch>
              <a:fillRect/>
            </a:stretch>
          </p:blipFill>
          <p:spPr bwMode="auto">
            <a:xfrm>
              <a:off x="2813" y="2774"/>
              <a:ext cx="205" cy="130"/>
            </a:xfrm>
            <a:prstGeom prst="rect">
              <a:avLst/>
            </a:prstGeom>
            <a:noFill/>
            <a:ln w="9525">
              <a:noFill/>
              <a:miter lim="800000"/>
              <a:headEnd/>
              <a:tailEnd/>
            </a:ln>
          </p:spPr>
        </p:pic>
        <p:grpSp>
          <p:nvGrpSpPr>
            <p:cNvPr id="3" name="Group 9"/>
            <p:cNvGrpSpPr>
              <a:grpSpLocks/>
            </p:cNvGrpSpPr>
            <p:nvPr/>
          </p:nvGrpSpPr>
          <p:grpSpPr bwMode="auto">
            <a:xfrm>
              <a:off x="2032" y="2427"/>
              <a:ext cx="1943" cy="923"/>
              <a:chOff x="1962" y="2151"/>
              <a:chExt cx="1943" cy="923"/>
            </a:xfrm>
          </p:grpSpPr>
          <p:sp>
            <p:nvSpPr>
              <p:cNvPr id="28689" name="Line 10"/>
              <p:cNvSpPr>
                <a:spLocks noChangeShapeType="1"/>
              </p:cNvSpPr>
              <p:nvPr/>
            </p:nvSpPr>
            <p:spPr bwMode="auto">
              <a:xfrm flipH="1">
                <a:off x="2239" y="2151"/>
                <a:ext cx="1" cy="917"/>
              </a:xfrm>
              <a:prstGeom prst="line">
                <a:avLst/>
              </a:prstGeom>
              <a:noFill/>
              <a:ln w="28575">
                <a:solidFill>
                  <a:srgbClr val="0033CC"/>
                </a:solidFill>
                <a:round/>
                <a:headEnd type="stealth" w="med" len="med"/>
                <a:tailEnd/>
              </a:ln>
            </p:spPr>
            <p:txBody>
              <a:bodyPr/>
              <a:lstStyle/>
              <a:p>
                <a:endParaRPr lang="en-US"/>
              </a:p>
            </p:txBody>
          </p:sp>
          <p:sp>
            <p:nvSpPr>
              <p:cNvPr id="28690" name="Line 11"/>
              <p:cNvSpPr>
                <a:spLocks noChangeShapeType="1"/>
              </p:cNvSpPr>
              <p:nvPr/>
            </p:nvSpPr>
            <p:spPr bwMode="auto">
              <a:xfrm>
                <a:off x="1962" y="2151"/>
                <a:ext cx="0" cy="923"/>
              </a:xfrm>
              <a:prstGeom prst="line">
                <a:avLst/>
              </a:prstGeom>
              <a:noFill/>
              <a:ln w="28575">
                <a:solidFill>
                  <a:srgbClr val="0033CC"/>
                </a:solidFill>
                <a:round/>
                <a:headEnd type="stealth" w="med" len="med"/>
                <a:tailEnd/>
              </a:ln>
            </p:spPr>
            <p:txBody>
              <a:bodyPr/>
              <a:lstStyle/>
              <a:p>
                <a:endParaRPr lang="en-US"/>
              </a:p>
            </p:txBody>
          </p:sp>
          <p:sp>
            <p:nvSpPr>
              <p:cNvPr id="28691" name="Line 12"/>
              <p:cNvSpPr>
                <a:spLocks noChangeShapeType="1"/>
              </p:cNvSpPr>
              <p:nvPr/>
            </p:nvSpPr>
            <p:spPr bwMode="auto">
              <a:xfrm flipH="1">
                <a:off x="2794" y="2151"/>
                <a:ext cx="1" cy="917"/>
              </a:xfrm>
              <a:prstGeom prst="line">
                <a:avLst/>
              </a:prstGeom>
              <a:noFill/>
              <a:ln w="28575">
                <a:solidFill>
                  <a:srgbClr val="0033CC"/>
                </a:solidFill>
                <a:round/>
                <a:headEnd type="stealth" w="med" len="med"/>
                <a:tailEnd/>
              </a:ln>
            </p:spPr>
            <p:txBody>
              <a:bodyPr/>
              <a:lstStyle/>
              <a:p>
                <a:endParaRPr lang="en-US"/>
              </a:p>
            </p:txBody>
          </p:sp>
          <p:sp>
            <p:nvSpPr>
              <p:cNvPr id="28692" name="Line 13"/>
              <p:cNvSpPr>
                <a:spLocks noChangeShapeType="1"/>
              </p:cNvSpPr>
              <p:nvPr/>
            </p:nvSpPr>
            <p:spPr bwMode="auto">
              <a:xfrm>
                <a:off x="2517" y="2151"/>
                <a:ext cx="0" cy="923"/>
              </a:xfrm>
              <a:prstGeom prst="line">
                <a:avLst/>
              </a:prstGeom>
              <a:noFill/>
              <a:ln w="28575">
                <a:solidFill>
                  <a:srgbClr val="0033CC"/>
                </a:solidFill>
                <a:round/>
                <a:headEnd type="stealth" w="med" len="med"/>
                <a:tailEnd/>
              </a:ln>
            </p:spPr>
            <p:txBody>
              <a:bodyPr/>
              <a:lstStyle/>
              <a:p>
                <a:endParaRPr lang="en-US"/>
              </a:p>
            </p:txBody>
          </p:sp>
          <p:sp>
            <p:nvSpPr>
              <p:cNvPr id="28693" name="Line 14"/>
              <p:cNvSpPr>
                <a:spLocks noChangeShapeType="1"/>
              </p:cNvSpPr>
              <p:nvPr/>
            </p:nvSpPr>
            <p:spPr bwMode="auto">
              <a:xfrm flipH="1">
                <a:off x="3349" y="2151"/>
                <a:ext cx="1" cy="917"/>
              </a:xfrm>
              <a:prstGeom prst="line">
                <a:avLst/>
              </a:prstGeom>
              <a:noFill/>
              <a:ln w="28575">
                <a:solidFill>
                  <a:srgbClr val="0033CC"/>
                </a:solidFill>
                <a:round/>
                <a:headEnd type="stealth" w="med" len="med"/>
                <a:tailEnd/>
              </a:ln>
            </p:spPr>
            <p:txBody>
              <a:bodyPr/>
              <a:lstStyle/>
              <a:p>
                <a:endParaRPr lang="en-US"/>
              </a:p>
            </p:txBody>
          </p:sp>
          <p:sp>
            <p:nvSpPr>
              <p:cNvPr id="28694" name="Line 15"/>
              <p:cNvSpPr>
                <a:spLocks noChangeShapeType="1"/>
              </p:cNvSpPr>
              <p:nvPr/>
            </p:nvSpPr>
            <p:spPr bwMode="auto">
              <a:xfrm>
                <a:off x="3072" y="2151"/>
                <a:ext cx="0" cy="923"/>
              </a:xfrm>
              <a:prstGeom prst="line">
                <a:avLst/>
              </a:prstGeom>
              <a:noFill/>
              <a:ln w="28575">
                <a:solidFill>
                  <a:srgbClr val="0033CC"/>
                </a:solidFill>
                <a:round/>
                <a:headEnd type="stealth" w="med" len="med"/>
                <a:tailEnd/>
              </a:ln>
            </p:spPr>
            <p:txBody>
              <a:bodyPr/>
              <a:lstStyle/>
              <a:p>
                <a:endParaRPr lang="en-US"/>
              </a:p>
            </p:txBody>
          </p:sp>
          <p:sp>
            <p:nvSpPr>
              <p:cNvPr id="28695" name="Line 16"/>
              <p:cNvSpPr>
                <a:spLocks noChangeShapeType="1"/>
              </p:cNvSpPr>
              <p:nvPr/>
            </p:nvSpPr>
            <p:spPr bwMode="auto">
              <a:xfrm flipH="1">
                <a:off x="3904" y="2151"/>
                <a:ext cx="1" cy="917"/>
              </a:xfrm>
              <a:prstGeom prst="line">
                <a:avLst/>
              </a:prstGeom>
              <a:noFill/>
              <a:ln w="28575">
                <a:solidFill>
                  <a:srgbClr val="0033CC"/>
                </a:solidFill>
                <a:round/>
                <a:headEnd type="stealth" w="med" len="med"/>
                <a:tailEnd/>
              </a:ln>
            </p:spPr>
            <p:txBody>
              <a:bodyPr/>
              <a:lstStyle/>
              <a:p>
                <a:endParaRPr lang="en-US"/>
              </a:p>
            </p:txBody>
          </p:sp>
          <p:sp>
            <p:nvSpPr>
              <p:cNvPr id="28696" name="Line 17"/>
              <p:cNvSpPr>
                <a:spLocks noChangeShapeType="1"/>
              </p:cNvSpPr>
              <p:nvPr/>
            </p:nvSpPr>
            <p:spPr bwMode="auto">
              <a:xfrm>
                <a:off x="3627" y="2151"/>
                <a:ext cx="0" cy="923"/>
              </a:xfrm>
              <a:prstGeom prst="line">
                <a:avLst/>
              </a:prstGeom>
              <a:noFill/>
              <a:ln w="28575">
                <a:solidFill>
                  <a:srgbClr val="0033CC"/>
                </a:solidFill>
                <a:round/>
                <a:headEnd type="stealth" w="med" len="med"/>
                <a:tailEnd/>
              </a:ln>
            </p:spPr>
            <p:txBody>
              <a:bodyPr/>
              <a:lstStyle/>
              <a:p>
                <a:endParaRPr lang="en-US"/>
              </a:p>
            </p:txBody>
          </p:sp>
        </p:grpSp>
        <p:pic>
          <p:nvPicPr>
            <p:cNvPr id="28688" name="Picture 18"/>
            <p:cNvPicPr>
              <a:picLocks noChangeAspect="1" noChangeArrowheads="1"/>
            </p:cNvPicPr>
            <p:nvPr/>
          </p:nvPicPr>
          <p:blipFill>
            <a:blip r:embed="rId4" cstate="print"/>
            <a:srcRect l="12541" t="5435" r="9570" b="82545"/>
            <a:stretch>
              <a:fillRect/>
            </a:stretch>
          </p:blipFill>
          <p:spPr bwMode="auto">
            <a:xfrm>
              <a:off x="2604" y="2702"/>
              <a:ext cx="850" cy="303"/>
            </a:xfrm>
            <a:prstGeom prst="rect">
              <a:avLst/>
            </a:prstGeom>
            <a:noFill/>
            <a:ln w="9525">
              <a:noFill/>
              <a:miter lim="800000"/>
              <a:headEnd/>
              <a:tailEnd/>
            </a:ln>
          </p:spPr>
        </p:pic>
      </p:grpSp>
      <p:sp>
        <p:nvSpPr>
          <p:cNvPr id="25" name="Rectangle 24"/>
          <p:cNvSpPr/>
          <p:nvPr/>
        </p:nvSpPr>
        <p:spPr>
          <a:xfrm>
            <a:off x="1375599" y="0"/>
            <a:ext cx="6046013"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Dipolar Collisions</a:t>
            </a:r>
          </a:p>
        </p:txBody>
      </p:sp>
      <p:pic>
        <p:nvPicPr>
          <p:cNvPr id="66562" name="Picture 2"/>
          <p:cNvPicPr>
            <a:picLocks noChangeAspect="1" noChangeArrowheads="1"/>
          </p:cNvPicPr>
          <p:nvPr/>
        </p:nvPicPr>
        <p:blipFill>
          <a:blip r:embed="rId5" cstate="print"/>
          <a:srcRect/>
          <a:stretch>
            <a:fillRect/>
          </a:stretch>
        </p:blipFill>
        <p:spPr bwMode="auto">
          <a:xfrm>
            <a:off x="4891088" y="3298826"/>
            <a:ext cx="3848100" cy="3143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Text Box 17"/>
          <p:cNvSpPr txBox="1">
            <a:spLocks noChangeArrowheads="1"/>
          </p:cNvSpPr>
          <p:nvPr/>
        </p:nvSpPr>
        <p:spPr bwMode="auto">
          <a:xfrm>
            <a:off x="855663" y="5707063"/>
            <a:ext cx="7708900" cy="769937"/>
          </a:xfrm>
          <a:prstGeom prst="rect">
            <a:avLst/>
          </a:prstGeom>
          <a:noFill/>
          <a:ln w="28575">
            <a:noFill/>
            <a:miter lim="800000"/>
            <a:headEnd/>
            <a:tailEnd/>
          </a:ln>
        </p:spPr>
        <p:txBody>
          <a:bodyPr lIns="91438" tIns="45718" rIns="91438" bIns="45718">
            <a:spAutoFit/>
          </a:bodyPr>
          <a:lstStyle/>
          <a:p>
            <a:r>
              <a:rPr lang="en-US" sz="2200">
                <a:solidFill>
                  <a:srgbClr val="0033CC"/>
                </a:solidFill>
                <a:latin typeface="Verdana" pitchFamily="34" charset="0"/>
              </a:rPr>
              <a:t>Collisions in 3D will effectively average over the different channels.</a:t>
            </a:r>
          </a:p>
        </p:txBody>
      </p:sp>
      <p:grpSp>
        <p:nvGrpSpPr>
          <p:cNvPr id="2" name="Group 80"/>
          <p:cNvGrpSpPr>
            <a:grpSpLocks/>
          </p:cNvGrpSpPr>
          <p:nvPr/>
        </p:nvGrpSpPr>
        <p:grpSpPr bwMode="auto">
          <a:xfrm>
            <a:off x="617538" y="1109663"/>
            <a:ext cx="4543425" cy="4262437"/>
            <a:chOff x="668338" y="1109663"/>
            <a:chExt cx="4922837" cy="4262437"/>
          </a:xfrm>
        </p:grpSpPr>
        <p:pic>
          <p:nvPicPr>
            <p:cNvPr id="29749" name="Picture 42"/>
            <p:cNvPicPr>
              <a:picLocks noChangeAspect="1"/>
            </p:cNvPicPr>
            <p:nvPr/>
          </p:nvPicPr>
          <p:blipFill>
            <a:blip r:embed="rId3" cstate="print"/>
            <a:srcRect/>
            <a:stretch>
              <a:fillRect/>
            </a:stretch>
          </p:blipFill>
          <p:spPr bwMode="auto">
            <a:xfrm>
              <a:off x="668338" y="1443038"/>
              <a:ext cx="4922837" cy="3929062"/>
            </a:xfrm>
            <a:prstGeom prst="rect">
              <a:avLst/>
            </a:prstGeom>
            <a:noFill/>
            <a:ln w="9525">
              <a:noFill/>
              <a:miter lim="800000"/>
              <a:headEnd/>
              <a:tailEnd/>
            </a:ln>
          </p:spPr>
        </p:pic>
        <p:sp>
          <p:nvSpPr>
            <p:cNvPr id="29750" name="Text Box 13"/>
            <p:cNvSpPr txBox="1">
              <a:spLocks noChangeArrowheads="1"/>
            </p:cNvSpPr>
            <p:nvPr/>
          </p:nvSpPr>
          <p:spPr bwMode="auto">
            <a:xfrm>
              <a:off x="2674938" y="1941513"/>
              <a:ext cx="1685925" cy="461962"/>
            </a:xfrm>
            <a:prstGeom prst="rect">
              <a:avLst/>
            </a:prstGeom>
            <a:noFill/>
            <a:ln w="28575">
              <a:noFill/>
              <a:miter lim="800000"/>
              <a:headEnd/>
              <a:tailEnd/>
            </a:ln>
          </p:spPr>
          <p:txBody>
            <a:bodyPr wrap="none" lIns="91438" tIns="45718" rIns="91438" bIns="45718">
              <a:spAutoFit/>
            </a:bodyPr>
            <a:lstStyle/>
            <a:p>
              <a:pPr algn="ctr"/>
              <a:r>
                <a:rPr lang="en-US" sz="2400">
                  <a:latin typeface="Verdana" pitchFamily="34" charset="0"/>
                </a:rPr>
                <a:t>m</a:t>
              </a:r>
              <a:r>
                <a:rPr lang="en-US" sz="2400" baseline="-25000">
                  <a:latin typeface="Verdana" pitchFamily="34" charset="0"/>
                </a:rPr>
                <a:t>l</a:t>
              </a:r>
              <a:r>
                <a:rPr lang="en-US" sz="2400">
                  <a:latin typeface="Verdana" pitchFamily="34" charset="0"/>
                </a:rPr>
                <a:t>=+1,-1</a:t>
              </a:r>
            </a:p>
          </p:txBody>
        </p:sp>
        <p:sp>
          <p:nvSpPr>
            <p:cNvPr id="29751" name="Text Box 14"/>
            <p:cNvSpPr txBox="1">
              <a:spLocks noChangeArrowheads="1"/>
            </p:cNvSpPr>
            <p:nvPr/>
          </p:nvSpPr>
          <p:spPr bwMode="auto">
            <a:xfrm>
              <a:off x="2439988" y="4005263"/>
              <a:ext cx="987425" cy="461962"/>
            </a:xfrm>
            <a:prstGeom prst="rect">
              <a:avLst/>
            </a:prstGeom>
            <a:noFill/>
            <a:ln w="28575">
              <a:noFill/>
              <a:miter lim="800000"/>
              <a:headEnd/>
              <a:tailEnd/>
            </a:ln>
          </p:spPr>
          <p:txBody>
            <a:bodyPr wrap="none" lIns="91438" tIns="45718" rIns="91438" bIns="45718">
              <a:spAutoFit/>
            </a:bodyPr>
            <a:lstStyle/>
            <a:p>
              <a:pPr algn="ctr"/>
              <a:r>
                <a:rPr lang="en-US" sz="2400">
                  <a:latin typeface="Verdana" pitchFamily="34" charset="0"/>
                </a:rPr>
                <a:t>m</a:t>
              </a:r>
              <a:r>
                <a:rPr lang="en-US" sz="2400" baseline="-25000">
                  <a:latin typeface="Verdana" pitchFamily="34" charset="0"/>
                </a:rPr>
                <a:t>l</a:t>
              </a:r>
              <a:r>
                <a:rPr lang="en-US" sz="2400">
                  <a:latin typeface="Verdana" pitchFamily="34" charset="0"/>
                </a:rPr>
                <a:t>=0</a:t>
              </a:r>
            </a:p>
          </p:txBody>
        </p:sp>
        <p:sp>
          <p:nvSpPr>
            <p:cNvPr id="29752" name="TextBox 43"/>
            <p:cNvSpPr txBox="1">
              <a:spLocks noChangeArrowheads="1"/>
            </p:cNvSpPr>
            <p:nvPr/>
          </p:nvSpPr>
          <p:spPr bwMode="auto">
            <a:xfrm>
              <a:off x="1937749" y="1109663"/>
              <a:ext cx="2568063" cy="396875"/>
            </a:xfrm>
            <a:prstGeom prst="rect">
              <a:avLst/>
            </a:prstGeom>
            <a:noFill/>
            <a:ln w="9525">
              <a:noFill/>
              <a:miter lim="800000"/>
              <a:headEnd/>
              <a:tailEnd/>
            </a:ln>
          </p:spPr>
          <p:txBody>
            <a:bodyPr>
              <a:spAutoFit/>
            </a:bodyPr>
            <a:lstStyle/>
            <a:p>
              <a:pPr algn="ctr"/>
              <a:r>
                <a:rPr lang="en-US" sz="2000">
                  <a:latin typeface="Verdana" pitchFamily="34" charset="0"/>
                </a:rPr>
                <a:t>p-wave barrier</a:t>
              </a:r>
            </a:p>
          </p:txBody>
        </p:sp>
      </p:grpSp>
      <p:sp>
        <p:nvSpPr>
          <p:cNvPr id="29701" name="Rectangle 44"/>
          <p:cNvSpPr>
            <a:spLocks noChangeArrowheads="1"/>
          </p:cNvSpPr>
          <p:nvPr/>
        </p:nvSpPr>
        <p:spPr bwMode="auto">
          <a:xfrm>
            <a:off x="4497388" y="1684338"/>
            <a:ext cx="300037" cy="414337"/>
          </a:xfrm>
          <a:prstGeom prst="rect">
            <a:avLst/>
          </a:prstGeom>
          <a:solidFill>
            <a:schemeClr val="bg1"/>
          </a:solidFill>
          <a:ln w="57150">
            <a:noFill/>
            <a:round/>
            <a:headEnd/>
            <a:tailEnd/>
          </a:ln>
        </p:spPr>
        <p:txBody>
          <a:bodyPr wrap="none" anchor="ctr"/>
          <a:lstStyle/>
          <a:p>
            <a:pPr algn="ctr"/>
            <a:endParaRPr lang="en-US" sz="2400">
              <a:latin typeface="Verdana" pitchFamily="34" charset="0"/>
            </a:endParaRPr>
          </a:p>
        </p:txBody>
      </p:sp>
      <p:grpSp>
        <p:nvGrpSpPr>
          <p:cNvPr id="3" name="Group 76"/>
          <p:cNvGrpSpPr>
            <a:grpSpLocks/>
          </p:cNvGrpSpPr>
          <p:nvPr/>
        </p:nvGrpSpPr>
        <p:grpSpPr bwMode="auto">
          <a:xfrm>
            <a:off x="2835275" y="971550"/>
            <a:ext cx="4689475" cy="1762125"/>
            <a:chOff x="3071431" y="971847"/>
            <a:chExt cx="5080161" cy="1762280"/>
          </a:xfrm>
        </p:grpSpPr>
        <p:cxnSp>
          <p:nvCxnSpPr>
            <p:cNvPr id="29726" name="Straight Arrow Connector 61"/>
            <p:cNvCxnSpPr>
              <a:cxnSpLocks noChangeShapeType="1"/>
            </p:cNvCxnSpPr>
            <p:nvPr/>
          </p:nvCxnSpPr>
          <p:spPr bwMode="auto">
            <a:xfrm rot="10800000" flipV="1">
              <a:off x="3071431" y="2189895"/>
              <a:ext cx="2773352" cy="544232"/>
            </a:xfrm>
            <a:prstGeom prst="straightConnector1">
              <a:avLst/>
            </a:prstGeom>
            <a:noFill/>
            <a:ln w="25400">
              <a:solidFill>
                <a:srgbClr val="FF0000"/>
              </a:solidFill>
              <a:round/>
              <a:headEnd/>
              <a:tailEnd type="arrow" w="med" len="med"/>
            </a:ln>
          </p:spPr>
        </p:cxnSp>
        <p:grpSp>
          <p:nvGrpSpPr>
            <p:cNvPr id="4" name="Group 75"/>
            <p:cNvGrpSpPr>
              <a:grpSpLocks/>
            </p:cNvGrpSpPr>
            <p:nvPr/>
          </p:nvGrpSpPr>
          <p:grpSpPr bwMode="auto">
            <a:xfrm>
              <a:off x="5585590" y="971847"/>
              <a:ext cx="2566002" cy="1490165"/>
              <a:chOff x="5585590" y="971847"/>
              <a:chExt cx="2566002" cy="1490165"/>
            </a:xfrm>
          </p:grpSpPr>
          <p:grpSp>
            <p:nvGrpSpPr>
              <p:cNvPr id="5" name="Group 4"/>
              <p:cNvGrpSpPr>
                <a:grpSpLocks/>
              </p:cNvGrpSpPr>
              <p:nvPr/>
            </p:nvGrpSpPr>
            <p:grpSpPr bwMode="auto">
              <a:xfrm>
                <a:off x="5754790" y="1258987"/>
                <a:ext cx="752475" cy="868363"/>
                <a:chOff x="1955" y="1277"/>
                <a:chExt cx="475" cy="547"/>
              </a:xfrm>
            </p:grpSpPr>
            <p:grpSp>
              <p:nvGrpSpPr>
                <p:cNvPr id="6" name="Group 5"/>
                <p:cNvGrpSpPr>
                  <a:grpSpLocks noChangeAspect="1"/>
                </p:cNvGrpSpPr>
                <p:nvPr/>
              </p:nvGrpSpPr>
              <p:grpSpPr bwMode="auto">
                <a:xfrm rot="-2820000">
                  <a:off x="1938" y="1331"/>
                  <a:ext cx="509" cy="475"/>
                  <a:chOff x="3904" y="1482"/>
                  <a:chExt cx="800" cy="764"/>
                </a:xfrm>
              </p:grpSpPr>
              <p:grpSp>
                <p:nvGrpSpPr>
                  <p:cNvPr id="7" name="Rectangle 6"/>
                  <p:cNvGrpSpPr>
                    <a:grpSpLocks noChangeAspect="1"/>
                  </p:cNvGrpSpPr>
                  <p:nvPr/>
                </p:nvGrpSpPr>
                <p:grpSpPr bwMode="auto">
                  <a:xfrm rot="2820000">
                    <a:off x="4253" y="1621"/>
                    <a:ext cx="80" cy="501"/>
                    <a:chOff x="6089904" y="1481328"/>
                    <a:chExt cx="79248" cy="505968"/>
                  </a:xfrm>
                </p:grpSpPr>
                <p:pic>
                  <p:nvPicPr>
                    <p:cNvPr id="29747" name="Rectangle 6"/>
                    <p:cNvPicPr>
                      <a:picLocks noChangeAspect="1" noChangeArrowheads="1"/>
                    </p:cNvPicPr>
                    <p:nvPr/>
                  </p:nvPicPr>
                  <p:blipFill>
                    <a:blip r:embed="rId4" cstate="print"/>
                    <a:srcRect/>
                    <a:stretch>
                      <a:fillRect/>
                    </a:stretch>
                  </p:blipFill>
                  <p:spPr bwMode="auto">
                    <a:xfrm>
                      <a:off x="6089904" y="1481328"/>
                      <a:ext cx="79248" cy="505968"/>
                    </a:xfrm>
                    <a:prstGeom prst="rect">
                      <a:avLst/>
                    </a:prstGeom>
                    <a:noFill/>
                    <a:ln w="9525">
                      <a:noFill/>
                      <a:miter lim="800000"/>
                      <a:headEnd/>
                      <a:tailEnd/>
                    </a:ln>
                  </p:spPr>
                </p:pic>
                <p:sp>
                  <p:nvSpPr>
                    <p:cNvPr id="29748" name="Text Box 17"/>
                    <p:cNvSpPr txBox="1">
                      <a:spLocks noChangeArrowheads="1"/>
                    </p:cNvSpPr>
                    <p:nvPr/>
                  </p:nvSpPr>
                  <p:spPr bwMode="auto">
                    <a:xfrm rot="-5373354">
                      <a:off x="5882657" y="1702770"/>
                      <a:ext cx="497910" cy="64017"/>
                    </a:xfrm>
                    <a:prstGeom prst="rect">
                      <a:avLst/>
                    </a:prstGeom>
                    <a:noFill/>
                    <a:ln w="9525">
                      <a:noFill/>
                      <a:miter lim="800000"/>
                      <a:headEnd/>
                      <a:tailEnd/>
                    </a:ln>
                  </p:spPr>
                  <p:txBody>
                    <a:bodyPr rot="10800000" wrap="none" lIns="91438" tIns="45718" rIns="91438" bIns="45718" anchor="ctr"/>
                    <a:lstStyle/>
                    <a:p>
                      <a:pPr algn="ctr"/>
                      <a:endParaRPr lang="en-US">
                        <a:latin typeface="Tahoma" pitchFamily="34" charset="0"/>
                      </a:endParaRPr>
                    </a:p>
                  </p:txBody>
                </p:sp>
              </p:grpSp>
              <p:sp>
                <p:nvSpPr>
                  <p:cNvPr id="29745" name="Oval 7"/>
                  <p:cNvSpPr>
                    <a:spLocks noChangeAspect="1" noChangeArrowheads="1"/>
                  </p:cNvSpPr>
                  <p:nvPr/>
                </p:nvSpPr>
                <p:spPr bwMode="auto">
                  <a:xfrm rot="-8002585">
                    <a:off x="3904" y="1958"/>
                    <a:ext cx="288" cy="288"/>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sp>
                <p:nvSpPr>
                  <p:cNvPr id="29746" name="Oval 8"/>
                  <p:cNvSpPr>
                    <a:spLocks noChangeAspect="1" noChangeArrowheads="1"/>
                  </p:cNvSpPr>
                  <p:nvPr/>
                </p:nvSpPr>
                <p:spPr bwMode="auto">
                  <a:xfrm rot="-8002585">
                    <a:off x="4320" y="1482"/>
                    <a:ext cx="384" cy="38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grpSp>
            <p:sp>
              <p:nvSpPr>
                <p:cNvPr id="29742" name="Text Box 9"/>
                <p:cNvSpPr txBox="1">
                  <a:spLocks noChangeAspect="1" noChangeArrowheads="1"/>
                </p:cNvSpPr>
                <p:nvPr/>
              </p:nvSpPr>
              <p:spPr bwMode="auto">
                <a:xfrm rot="-120000">
                  <a:off x="2092" y="1277"/>
                  <a:ext cx="222" cy="233"/>
                </a:xfrm>
                <a:prstGeom prst="rect">
                  <a:avLst/>
                </a:prstGeom>
                <a:noFill/>
                <a:ln w="9525">
                  <a:noFill/>
                  <a:miter lim="800000"/>
                  <a:headEnd/>
                  <a:tailEnd/>
                </a:ln>
              </p:spPr>
              <p:txBody>
                <a:bodyPr wrap="none" lIns="91438" tIns="45718" rIns="91438" bIns="45718">
                  <a:spAutoFit/>
                </a:bodyPr>
                <a:lstStyle/>
                <a:p>
                  <a:pPr algn="ctr"/>
                  <a:r>
                    <a:rPr lang="en-US">
                      <a:latin typeface="Tahoma" pitchFamily="34" charset="0"/>
                    </a:rPr>
                    <a:t>+</a:t>
                  </a:r>
                </a:p>
              </p:txBody>
            </p:sp>
            <p:sp>
              <p:nvSpPr>
                <p:cNvPr id="29743" name="Text Box 10"/>
                <p:cNvSpPr txBox="1">
                  <a:spLocks noChangeAspect="1" noChangeArrowheads="1"/>
                </p:cNvSpPr>
                <p:nvPr/>
              </p:nvSpPr>
              <p:spPr bwMode="auto">
                <a:xfrm rot="21480000">
                  <a:off x="2091" y="1591"/>
                  <a:ext cx="197" cy="233"/>
                </a:xfrm>
                <a:prstGeom prst="rect">
                  <a:avLst/>
                </a:prstGeom>
                <a:noFill/>
                <a:ln w="9525">
                  <a:noFill/>
                  <a:miter lim="800000"/>
                  <a:headEnd/>
                  <a:tailEnd/>
                </a:ln>
              </p:spPr>
              <p:txBody>
                <a:bodyPr wrap="none" lIns="91438" tIns="45718" rIns="91438" bIns="45718">
                  <a:spAutoFit/>
                </a:bodyPr>
                <a:lstStyle/>
                <a:p>
                  <a:pPr algn="ctr"/>
                  <a:r>
                    <a:rPr lang="en-US" dirty="0">
                      <a:latin typeface="Tahoma" pitchFamily="34" charset="0"/>
                    </a:rPr>
                    <a:t>_</a:t>
                  </a:r>
                </a:p>
              </p:txBody>
            </p:sp>
          </p:grpSp>
          <p:grpSp>
            <p:nvGrpSpPr>
              <p:cNvPr id="8" name="Group 20"/>
              <p:cNvGrpSpPr>
                <a:grpSpLocks/>
              </p:cNvGrpSpPr>
              <p:nvPr/>
            </p:nvGrpSpPr>
            <p:grpSpPr bwMode="auto">
              <a:xfrm>
                <a:off x="7215591" y="1264525"/>
                <a:ext cx="752475" cy="866775"/>
                <a:chOff x="1955" y="1277"/>
                <a:chExt cx="475" cy="546"/>
              </a:xfrm>
            </p:grpSpPr>
            <p:grpSp>
              <p:nvGrpSpPr>
                <p:cNvPr id="9" name="Group 21"/>
                <p:cNvGrpSpPr>
                  <a:grpSpLocks noChangeAspect="1"/>
                </p:cNvGrpSpPr>
                <p:nvPr/>
              </p:nvGrpSpPr>
              <p:grpSpPr bwMode="auto">
                <a:xfrm rot="-2820000">
                  <a:off x="1938" y="1331"/>
                  <a:ext cx="509" cy="475"/>
                  <a:chOff x="3904" y="1482"/>
                  <a:chExt cx="800" cy="764"/>
                </a:xfrm>
              </p:grpSpPr>
              <p:grpSp>
                <p:nvGrpSpPr>
                  <p:cNvPr id="10" name="Rectangle 22"/>
                  <p:cNvGrpSpPr>
                    <a:grpSpLocks noChangeAspect="1"/>
                  </p:cNvGrpSpPr>
                  <p:nvPr/>
                </p:nvGrpSpPr>
                <p:grpSpPr bwMode="auto">
                  <a:xfrm rot="2820000">
                    <a:off x="4254" y="1623"/>
                    <a:ext cx="80" cy="501"/>
                    <a:chOff x="7552944" y="1487424"/>
                    <a:chExt cx="79248" cy="505968"/>
                  </a:xfrm>
                </p:grpSpPr>
                <p:pic>
                  <p:nvPicPr>
                    <p:cNvPr id="29739" name="Rectangle 22"/>
                    <p:cNvPicPr>
                      <a:picLocks noChangeAspect="1" noChangeArrowheads="1"/>
                    </p:cNvPicPr>
                    <p:nvPr/>
                  </p:nvPicPr>
                  <p:blipFill>
                    <a:blip r:embed="rId5" cstate="print"/>
                    <a:srcRect/>
                    <a:stretch>
                      <a:fillRect/>
                    </a:stretch>
                  </p:blipFill>
                  <p:spPr bwMode="auto">
                    <a:xfrm>
                      <a:off x="7552944" y="1487424"/>
                      <a:ext cx="79248" cy="505968"/>
                    </a:xfrm>
                    <a:prstGeom prst="rect">
                      <a:avLst/>
                    </a:prstGeom>
                    <a:noFill/>
                    <a:ln w="9525">
                      <a:noFill/>
                      <a:miter lim="800000"/>
                      <a:headEnd/>
                      <a:tailEnd/>
                    </a:ln>
                  </p:spPr>
                </p:pic>
                <p:sp>
                  <p:nvSpPr>
                    <p:cNvPr id="29740" name="Text Box 26"/>
                    <p:cNvSpPr txBox="1">
                      <a:spLocks noChangeArrowheads="1"/>
                    </p:cNvSpPr>
                    <p:nvPr/>
                  </p:nvSpPr>
                  <p:spPr bwMode="auto">
                    <a:xfrm rot="-5373354">
                      <a:off x="7343412" y="1708306"/>
                      <a:ext cx="497909" cy="64017"/>
                    </a:xfrm>
                    <a:prstGeom prst="rect">
                      <a:avLst/>
                    </a:prstGeom>
                    <a:noFill/>
                    <a:ln w="9525">
                      <a:noFill/>
                      <a:miter lim="800000"/>
                      <a:headEnd/>
                      <a:tailEnd/>
                    </a:ln>
                  </p:spPr>
                  <p:txBody>
                    <a:bodyPr rot="10800000" wrap="none" lIns="91438" tIns="45718" rIns="91438" bIns="45718" anchor="ctr"/>
                    <a:lstStyle/>
                    <a:p>
                      <a:pPr algn="ctr"/>
                      <a:endParaRPr lang="en-US">
                        <a:latin typeface="Tahoma" pitchFamily="34" charset="0"/>
                      </a:endParaRPr>
                    </a:p>
                  </p:txBody>
                </p:sp>
              </p:grpSp>
              <p:sp>
                <p:nvSpPr>
                  <p:cNvPr id="29737" name="Oval 23"/>
                  <p:cNvSpPr>
                    <a:spLocks noChangeAspect="1" noChangeArrowheads="1"/>
                  </p:cNvSpPr>
                  <p:nvPr/>
                </p:nvSpPr>
                <p:spPr bwMode="auto">
                  <a:xfrm rot="-8002585">
                    <a:off x="3904" y="1958"/>
                    <a:ext cx="288" cy="288"/>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sp>
                <p:nvSpPr>
                  <p:cNvPr id="29738" name="Oval 24"/>
                  <p:cNvSpPr>
                    <a:spLocks noChangeAspect="1" noChangeArrowheads="1"/>
                  </p:cNvSpPr>
                  <p:nvPr/>
                </p:nvSpPr>
                <p:spPr bwMode="auto">
                  <a:xfrm rot="-8002585">
                    <a:off x="4320" y="1482"/>
                    <a:ext cx="384" cy="38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grpSp>
            <p:sp>
              <p:nvSpPr>
                <p:cNvPr id="29734" name="Text Box 25"/>
                <p:cNvSpPr txBox="1">
                  <a:spLocks noChangeAspect="1" noChangeArrowheads="1"/>
                </p:cNvSpPr>
                <p:nvPr/>
              </p:nvSpPr>
              <p:spPr bwMode="auto">
                <a:xfrm rot="-120000">
                  <a:off x="2092" y="1277"/>
                  <a:ext cx="222" cy="233"/>
                </a:xfrm>
                <a:prstGeom prst="rect">
                  <a:avLst/>
                </a:prstGeom>
                <a:noFill/>
                <a:ln w="9525">
                  <a:noFill/>
                  <a:miter lim="800000"/>
                  <a:headEnd/>
                  <a:tailEnd/>
                </a:ln>
              </p:spPr>
              <p:txBody>
                <a:bodyPr wrap="none" lIns="91438" tIns="45718" rIns="91438" bIns="45718">
                  <a:spAutoFit/>
                </a:bodyPr>
                <a:lstStyle/>
                <a:p>
                  <a:pPr algn="ctr"/>
                  <a:r>
                    <a:rPr lang="en-US" dirty="0">
                      <a:latin typeface="Tahoma" pitchFamily="34" charset="0"/>
                    </a:rPr>
                    <a:t>+</a:t>
                  </a:r>
                </a:p>
              </p:txBody>
            </p:sp>
            <p:sp>
              <p:nvSpPr>
                <p:cNvPr id="29735" name="Text Box 26"/>
                <p:cNvSpPr txBox="1">
                  <a:spLocks noChangeAspect="1" noChangeArrowheads="1"/>
                </p:cNvSpPr>
                <p:nvPr/>
              </p:nvSpPr>
              <p:spPr bwMode="auto">
                <a:xfrm rot="21480000">
                  <a:off x="2086" y="1582"/>
                  <a:ext cx="197" cy="233"/>
                </a:xfrm>
                <a:prstGeom prst="rect">
                  <a:avLst/>
                </a:prstGeom>
                <a:noFill/>
                <a:ln w="9525">
                  <a:noFill/>
                  <a:miter lim="800000"/>
                  <a:headEnd/>
                  <a:tailEnd/>
                </a:ln>
              </p:spPr>
              <p:txBody>
                <a:bodyPr wrap="none" lIns="91438" tIns="45718" rIns="91438" bIns="45718">
                  <a:spAutoFit/>
                </a:bodyPr>
                <a:lstStyle/>
                <a:p>
                  <a:pPr algn="ctr"/>
                  <a:r>
                    <a:rPr lang="en-US" dirty="0">
                      <a:latin typeface="Tahoma" pitchFamily="34" charset="0"/>
                    </a:rPr>
                    <a:t>_</a:t>
                  </a:r>
                </a:p>
              </p:txBody>
            </p:sp>
          </p:grpSp>
          <p:cxnSp>
            <p:nvCxnSpPr>
              <p:cNvPr id="29730" name="Straight Arrow Connector 52"/>
              <p:cNvCxnSpPr>
                <a:cxnSpLocks noChangeShapeType="1"/>
              </p:cNvCxnSpPr>
              <p:nvPr/>
            </p:nvCxnSpPr>
            <p:spPr bwMode="auto">
              <a:xfrm flipV="1">
                <a:off x="6311329" y="1788198"/>
                <a:ext cx="479504" cy="12958"/>
              </a:xfrm>
              <a:prstGeom prst="straightConnector1">
                <a:avLst/>
              </a:prstGeom>
              <a:noFill/>
              <a:ln w="57150">
                <a:solidFill>
                  <a:srgbClr val="FF0000"/>
                </a:solidFill>
                <a:round/>
                <a:headEnd/>
                <a:tailEnd type="arrow" w="med" len="med"/>
              </a:ln>
            </p:spPr>
          </p:cxnSp>
          <p:cxnSp>
            <p:nvCxnSpPr>
              <p:cNvPr id="29731" name="Straight Arrow Connector 53"/>
              <p:cNvCxnSpPr>
                <a:cxnSpLocks noChangeShapeType="1"/>
              </p:cNvCxnSpPr>
              <p:nvPr/>
            </p:nvCxnSpPr>
            <p:spPr bwMode="auto">
              <a:xfrm rot="10800000">
                <a:off x="6930274" y="1785102"/>
                <a:ext cx="482622" cy="3096"/>
              </a:xfrm>
              <a:prstGeom prst="straightConnector1">
                <a:avLst/>
              </a:prstGeom>
              <a:noFill/>
              <a:ln w="57150">
                <a:solidFill>
                  <a:srgbClr val="FF0000"/>
                </a:solidFill>
                <a:round/>
                <a:headEnd/>
                <a:tailEnd type="arrow" w="med" len="med"/>
              </a:ln>
            </p:spPr>
          </p:cxnSp>
          <p:sp>
            <p:nvSpPr>
              <p:cNvPr id="29732" name="Oval 67"/>
              <p:cNvSpPr>
                <a:spLocks noChangeArrowheads="1"/>
              </p:cNvSpPr>
              <p:nvPr/>
            </p:nvSpPr>
            <p:spPr bwMode="auto">
              <a:xfrm>
                <a:off x="5585590" y="971847"/>
                <a:ext cx="2566002" cy="1490165"/>
              </a:xfrm>
              <a:prstGeom prst="ellipse">
                <a:avLst/>
              </a:prstGeom>
              <a:noFill/>
              <a:ln w="25400">
                <a:solidFill>
                  <a:srgbClr val="FF0000"/>
                </a:solidFill>
                <a:round/>
                <a:headEnd/>
                <a:tailEnd/>
              </a:ln>
            </p:spPr>
            <p:txBody>
              <a:bodyPr wrap="none" anchor="ctr"/>
              <a:lstStyle/>
              <a:p>
                <a:pPr algn="ctr"/>
                <a:endParaRPr lang="en-US" sz="2400">
                  <a:latin typeface="Verdana" pitchFamily="34" charset="0"/>
                </a:endParaRPr>
              </a:p>
            </p:txBody>
          </p:sp>
        </p:grpSp>
      </p:grpSp>
      <p:grpSp>
        <p:nvGrpSpPr>
          <p:cNvPr id="11" name="Group 78"/>
          <p:cNvGrpSpPr>
            <a:grpSpLocks/>
          </p:cNvGrpSpPr>
          <p:nvPr/>
        </p:nvGrpSpPr>
        <p:grpSpPr bwMode="auto">
          <a:xfrm>
            <a:off x="2906713" y="1658938"/>
            <a:ext cx="5646737" cy="3705225"/>
            <a:chOff x="3149190" y="1658619"/>
            <a:chExt cx="6116925" cy="3705976"/>
          </a:xfrm>
        </p:grpSpPr>
        <p:grpSp>
          <p:nvGrpSpPr>
            <p:cNvPr id="12" name="Group 4"/>
            <p:cNvGrpSpPr>
              <a:grpSpLocks/>
            </p:cNvGrpSpPr>
            <p:nvPr/>
          </p:nvGrpSpPr>
          <p:grpSpPr bwMode="auto">
            <a:xfrm>
              <a:off x="8301542" y="1955621"/>
              <a:ext cx="744554" cy="847725"/>
              <a:chOff x="1953" y="1277"/>
              <a:chExt cx="470" cy="534"/>
            </a:xfrm>
          </p:grpSpPr>
          <p:grpSp>
            <p:nvGrpSpPr>
              <p:cNvPr id="13" name="Group 5"/>
              <p:cNvGrpSpPr>
                <a:grpSpLocks noChangeAspect="1"/>
              </p:cNvGrpSpPr>
              <p:nvPr/>
            </p:nvGrpSpPr>
            <p:grpSpPr bwMode="auto">
              <a:xfrm rot="-2820000">
                <a:off x="1933" y="1321"/>
                <a:ext cx="510" cy="470"/>
                <a:chOff x="3904" y="1482"/>
                <a:chExt cx="800" cy="764"/>
              </a:xfrm>
            </p:grpSpPr>
            <p:grpSp>
              <p:nvGrpSpPr>
                <p:cNvPr id="14" name="Rectangle 6"/>
                <p:cNvGrpSpPr>
                  <a:grpSpLocks noChangeAspect="1"/>
                </p:cNvGrpSpPr>
                <p:nvPr/>
              </p:nvGrpSpPr>
              <p:grpSpPr bwMode="auto">
                <a:xfrm rot="2820000">
                  <a:off x="4251" y="1620"/>
                  <a:ext cx="81" cy="506"/>
                  <a:chOff x="8631936" y="2157984"/>
                  <a:chExt cx="79248" cy="512064"/>
                </a:xfrm>
              </p:grpSpPr>
              <p:pic>
                <p:nvPicPr>
                  <p:cNvPr id="29724" name="Rectangle 6"/>
                  <p:cNvPicPr>
                    <a:picLocks noChangeAspect="1" noChangeArrowheads="1"/>
                  </p:cNvPicPr>
                  <p:nvPr/>
                </p:nvPicPr>
                <p:blipFill>
                  <a:blip r:embed="rId6" cstate="print"/>
                  <a:srcRect/>
                  <a:stretch>
                    <a:fillRect/>
                  </a:stretch>
                </p:blipFill>
                <p:spPr bwMode="auto">
                  <a:xfrm>
                    <a:off x="8631936" y="2157984"/>
                    <a:ext cx="79248" cy="512064"/>
                  </a:xfrm>
                  <a:prstGeom prst="rect">
                    <a:avLst/>
                  </a:prstGeom>
                  <a:noFill/>
                  <a:ln w="9525">
                    <a:noFill/>
                    <a:miter lim="800000"/>
                    <a:headEnd/>
                    <a:tailEnd/>
                  </a:ln>
                </p:spPr>
              </p:pic>
              <p:sp>
                <p:nvSpPr>
                  <p:cNvPr id="29725" name="Text Box 39"/>
                  <p:cNvSpPr txBox="1">
                    <a:spLocks noChangeArrowheads="1"/>
                  </p:cNvSpPr>
                  <p:nvPr/>
                </p:nvSpPr>
                <p:spPr bwMode="auto">
                  <a:xfrm rot="-5373354">
                    <a:off x="8424771" y="2380376"/>
                    <a:ext cx="498831" cy="63343"/>
                  </a:xfrm>
                  <a:prstGeom prst="rect">
                    <a:avLst/>
                  </a:prstGeom>
                  <a:noFill/>
                  <a:ln w="9525">
                    <a:noFill/>
                    <a:miter lim="800000"/>
                    <a:headEnd/>
                    <a:tailEnd/>
                  </a:ln>
                </p:spPr>
                <p:txBody>
                  <a:bodyPr rot="10800000" wrap="none" lIns="91438" tIns="45718" rIns="91438" bIns="45718" anchor="ctr"/>
                  <a:lstStyle/>
                  <a:p>
                    <a:pPr algn="ctr"/>
                    <a:endParaRPr lang="en-US">
                      <a:latin typeface="Tahoma" pitchFamily="34" charset="0"/>
                    </a:endParaRPr>
                  </a:p>
                </p:txBody>
              </p:sp>
            </p:grpSp>
            <p:sp>
              <p:nvSpPr>
                <p:cNvPr id="29722" name="Oval 7"/>
                <p:cNvSpPr>
                  <a:spLocks noChangeAspect="1" noChangeArrowheads="1"/>
                </p:cNvSpPr>
                <p:nvPr/>
              </p:nvSpPr>
              <p:spPr bwMode="auto">
                <a:xfrm rot="-8002585">
                  <a:off x="3904" y="1958"/>
                  <a:ext cx="288" cy="288"/>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sp>
              <p:nvSpPr>
                <p:cNvPr id="29723" name="Oval 8"/>
                <p:cNvSpPr>
                  <a:spLocks noChangeAspect="1" noChangeArrowheads="1"/>
                </p:cNvSpPr>
                <p:nvPr/>
              </p:nvSpPr>
              <p:spPr bwMode="auto">
                <a:xfrm rot="-8002585">
                  <a:off x="4320" y="1482"/>
                  <a:ext cx="384" cy="38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grpSp>
          <p:sp>
            <p:nvSpPr>
              <p:cNvPr id="29719" name="Text Box 9"/>
              <p:cNvSpPr txBox="1">
                <a:spLocks noChangeAspect="1" noChangeArrowheads="1"/>
              </p:cNvSpPr>
              <p:nvPr/>
            </p:nvSpPr>
            <p:spPr bwMode="auto">
              <a:xfrm rot="-120000">
                <a:off x="2092" y="1277"/>
                <a:ext cx="222" cy="233"/>
              </a:xfrm>
              <a:prstGeom prst="rect">
                <a:avLst/>
              </a:prstGeom>
              <a:noFill/>
              <a:ln w="9525">
                <a:noFill/>
                <a:miter lim="800000"/>
                <a:headEnd/>
                <a:tailEnd/>
              </a:ln>
            </p:spPr>
            <p:txBody>
              <a:bodyPr wrap="none" lIns="91438" tIns="45718" rIns="91438" bIns="45718">
                <a:spAutoFit/>
              </a:bodyPr>
              <a:lstStyle/>
              <a:p>
                <a:pPr algn="ctr"/>
                <a:r>
                  <a:rPr lang="en-US">
                    <a:latin typeface="Tahoma" pitchFamily="34" charset="0"/>
                  </a:rPr>
                  <a:t>+</a:t>
                </a:r>
              </a:p>
            </p:txBody>
          </p:sp>
          <p:sp>
            <p:nvSpPr>
              <p:cNvPr id="29720" name="Text Box 10"/>
              <p:cNvSpPr txBox="1">
                <a:spLocks noChangeAspect="1" noChangeArrowheads="1"/>
              </p:cNvSpPr>
              <p:nvPr/>
            </p:nvSpPr>
            <p:spPr bwMode="auto">
              <a:xfrm rot="21480000">
                <a:off x="2071" y="1564"/>
                <a:ext cx="197" cy="233"/>
              </a:xfrm>
              <a:prstGeom prst="rect">
                <a:avLst/>
              </a:prstGeom>
              <a:noFill/>
              <a:ln w="9525">
                <a:noFill/>
                <a:miter lim="800000"/>
                <a:headEnd/>
                <a:tailEnd/>
              </a:ln>
            </p:spPr>
            <p:txBody>
              <a:bodyPr wrap="none" lIns="91438" tIns="45718" rIns="91438" bIns="45718">
                <a:spAutoFit/>
              </a:bodyPr>
              <a:lstStyle/>
              <a:p>
                <a:pPr algn="ctr"/>
                <a:r>
                  <a:rPr lang="en-US" dirty="0">
                    <a:latin typeface="Tahoma" pitchFamily="34" charset="0"/>
                  </a:rPr>
                  <a:t>_</a:t>
                </a:r>
              </a:p>
            </p:txBody>
          </p:sp>
        </p:grpSp>
        <p:grpSp>
          <p:nvGrpSpPr>
            <p:cNvPr id="15" name="Group 20"/>
            <p:cNvGrpSpPr>
              <a:grpSpLocks/>
            </p:cNvGrpSpPr>
            <p:nvPr/>
          </p:nvGrpSpPr>
          <p:grpSpPr bwMode="auto">
            <a:xfrm>
              <a:off x="8323835" y="4112955"/>
              <a:ext cx="744554" cy="885825"/>
              <a:chOff x="1953" y="1253"/>
              <a:chExt cx="470" cy="558"/>
            </a:xfrm>
          </p:grpSpPr>
          <p:grpSp>
            <p:nvGrpSpPr>
              <p:cNvPr id="16" name="Group 21"/>
              <p:cNvGrpSpPr>
                <a:grpSpLocks noChangeAspect="1"/>
              </p:cNvGrpSpPr>
              <p:nvPr/>
            </p:nvGrpSpPr>
            <p:grpSpPr bwMode="auto">
              <a:xfrm rot="-2820000">
                <a:off x="1933" y="1321"/>
                <a:ext cx="510" cy="470"/>
                <a:chOff x="3904" y="1482"/>
                <a:chExt cx="800" cy="764"/>
              </a:xfrm>
            </p:grpSpPr>
            <p:grpSp>
              <p:nvGrpSpPr>
                <p:cNvPr id="17" name="Rectangle 22"/>
                <p:cNvGrpSpPr>
                  <a:grpSpLocks noChangeAspect="1"/>
                </p:cNvGrpSpPr>
                <p:nvPr/>
              </p:nvGrpSpPr>
              <p:grpSpPr bwMode="auto">
                <a:xfrm rot="2820000">
                  <a:off x="4252" y="1621"/>
                  <a:ext cx="81" cy="506"/>
                  <a:chOff x="8656320" y="4352544"/>
                  <a:chExt cx="79248" cy="512064"/>
                </a:xfrm>
              </p:grpSpPr>
              <p:pic>
                <p:nvPicPr>
                  <p:cNvPr id="29716" name="Rectangle 22"/>
                  <p:cNvPicPr>
                    <a:picLocks noChangeAspect="1" noChangeArrowheads="1"/>
                  </p:cNvPicPr>
                  <p:nvPr/>
                </p:nvPicPr>
                <p:blipFill>
                  <a:blip r:embed="rId7" cstate="print"/>
                  <a:srcRect/>
                  <a:stretch>
                    <a:fillRect/>
                  </a:stretch>
                </p:blipFill>
                <p:spPr bwMode="auto">
                  <a:xfrm>
                    <a:off x="8656320" y="4352544"/>
                    <a:ext cx="79248" cy="512064"/>
                  </a:xfrm>
                  <a:prstGeom prst="rect">
                    <a:avLst/>
                  </a:prstGeom>
                  <a:noFill/>
                  <a:ln w="9525">
                    <a:noFill/>
                    <a:miter lim="800000"/>
                    <a:headEnd/>
                    <a:tailEnd/>
                  </a:ln>
                </p:spPr>
              </p:pic>
              <p:sp>
                <p:nvSpPr>
                  <p:cNvPr id="29717" name="Text Box 48"/>
                  <p:cNvSpPr txBox="1">
                    <a:spLocks noChangeArrowheads="1"/>
                  </p:cNvSpPr>
                  <p:nvPr/>
                </p:nvSpPr>
                <p:spPr bwMode="auto">
                  <a:xfrm rot="-5373354">
                    <a:off x="8447061" y="4575363"/>
                    <a:ext cx="498830" cy="63343"/>
                  </a:xfrm>
                  <a:prstGeom prst="rect">
                    <a:avLst/>
                  </a:prstGeom>
                  <a:noFill/>
                  <a:ln w="9525">
                    <a:noFill/>
                    <a:miter lim="800000"/>
                    <a:headEnd/>
                    <a:tailEnd/>
                  </a:ln>
                </p:spPr>
                <p:txBody>
                  <a:bodyPr rot="10800000" wrap="none" lIns="91438" tIns="45718" rIns="91438" bIns="45718" anchor="ctr"/>
                  <a:lstStyle/>
                  <a:p>
                    <a:pPr algn="ctr"/>
                    <a:endParaRPr lang="en-US">
                      <a:latin typeface="Tahoma" pitchFamily="34" charset="0"/>
                    </a:endParaRPr>
                  </a:p>
                </p:txBody>
              </p:sp>
            </p:grpSp>
            <p:sp>
              <p:nvSpPr>
                <p:cNvPr id="29714" name="Oval 23"/>
                <p:cNvSpPr>
                  <a:spLocks noChangeAspect="1" noChangeArrowheads="1"/>
                </p:cNvSpPr>
                <p:nvPr/>
              </p:nvSpPr>
              <p:spPr bwMode="auto">
                <a:xfrm rot="-8002585">
                  <a:off x="3904" y="1958"/>
                  <a:ext cx="288" cy="288"/>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sp>
              <p:nvSpPr>
                <p:cNvPr id="29715" name="Oval 24"/>
                <p:cNvSpPr>
                  <a:spLocks noChangeAspect="1" noChangeArrowheads="1"/>
                </p:cNvSpPr>
                <p:nvPr/>
              </p:nvSpPr>
              <p:spPr bwMode="auto">
                <a:xfrm rot="-8002585">
                  <a:off x="4320" y="1482"/>
                  <a:ext cx="384" cy="384"/>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rot="10800000" wrap="none" anchor="ctr"/>
                <a:lstStyle/>
                <a:p>
                  <a:pPr algn="ctr"/>
                  <a:endParaRPr lang="en-US" sz="2400">
                    <a:latin typeface="Verdana" pitchFamily="34" charset="0"/>
                  </a:endParaRPr>
                </a:p>
              </p:txBody>
            </p:sp>
          </p:grpSp>
          <p:sp>
            <p:nvSpPr>
              <p:cNvPr id="29711" name="Text Box 25"/>
              <p:cNvSpPr txBox="1">
                <a:spLocks noChangeAspect="1" noChangeArrowheads="1"/>
              </p:cNvSpPr>
              <p:nvPr/>
            </p:nvSpPr>
            <p:spPr bwMode="auto">
              <a:xfrm rot="-120000">
                <a:off x="2100" y="1253"/>
                <a:ext cx="222" cy="233"/>
              </a:xfrm>
              <a:prstGeom prst="rect">
                <a:avLst/>
              </a:prstGeom>
              <a:noFill/>
              <a:ln w="9525">
                <a:noFill/>
                <a:miter lim="800000"/>
                <a:headEnd/>
                <a:tailEnd/>
              </a:ln>
            </p:spPr>
            <p:txBody>
              <a:bodyPr wrap="none" lIns="91438" tIns="45718" rIns="91438" bIns="45718">
                <a:spAutoFit/>
              </a:bodyPr>
              <a:lstStyle/>
              <a:p>
                <a:pPr algn="ctr"/>
                <a:r>
                  <a:rPr lang="en-US">
                    <a:latin typeface="Tahoma" pitchFamily="34" charset="0"/>
                  </a:rPr>
                  <a:t>+</a:t>
                </a:r>
              </a:p>
            </p:txBody>
          </p:sp>
          <p:sp>
            <p:nvSpPr>
              <p:cNvPr id="29712" name="Text Box 26"/>
              <p:cNvSpPr txBox="1">
                <a:spLocks noChangeAspect="1" noChangeArrowheads="1"/>
              </p:cNvSpPr>
              <p:nvPr/>
            </p:nvSpPr>
            <p:spPr bwMode="auto">
              <a:xfrm rot="21480000">
                <a:off x="2081" y="1564"/>
                <a:ext cx="197" cy="233"/>
              </a:xfrm>
              <a:prstGeom prst="rect">
                <a:avLst/>
              </a:prstGeom>
              <a:noFill/>
              <a:ln w="9525">
                <a:noFill/>
                <a:miter lim="800000"/>
                <a:headEnd/>
                <a:tailEnd/>
              </a:ln>
            </p:spPr>
            <p:txBody>
              <a:bodyPr wrap="none" lIns="91438" tIns="45718" rIns="91438" bIns="45718">
                <a:spAutoFit/>
              </a:bodyPr>
              <a:lstStyle/>
              <a:p>
                <a:pPr algn="ctr"/>
                <a:r>
                  <a:rPr lang="en-US" dirty="0">
                    <a:latin typeface="Tahoma" pitchFamily="34" charset="0"/>
                  </a:rPr>
                  <a:t>_</a:t>
                </a:r>
              </a:p>
            </p:txBody>
          </p:sp>
        </p:grpSp>
        <p:cxnSp>
          <p:nvCxnSpPr>
            <p:cNvPr id="29706" name="Straight Arrow Connector 56"/>
            <p:cNvCxnSpPr>
              <a:cxnSpLocks noChangeShapeType="1"/>
            </p:cNvCxnSpPr>
            <p:nvPr/>
          </p:nvCxnSpPr>
          <p:spPr bwMode="auto">
            <a:xfrm rot="16200000" flipV="1">
              <a:off x="8491941" y="3787096"/>
              <a:ext cx="404792" cy="3117"/>
            </a:xfrm>
            <a:prstGeom prst="straightConnector1">
              <a:avLst/>
            </a:prstGeom>
            <a:noFill/>
            <a:ln w="57150">
              <a:solidFill>
                <a:srgbClr val="FF0000"/>
              </a:solidFill>
              <a:round/>
              <a:headEnd/>
              <a:tailEnd type="arrow" w="med" len="med"/>
            </a:ln>
          </p:spPr>
        </p:cxnSp>
        <p:cxnSp>
          <p:nvCxnSpPr>
            <p:cNvPr id="29707" name="Straight Arrow Connector 57"/>
            <p:cNvCxnSpPr>
              <a:cxnSpLocks noChangeShapeType="1"/>
            </p:cNvCxnSpPr>
            <p:nvPr/>
          </p:nvCxnSpPr>
          <p:spPr bwMode="auto">
            <a:xfrm rot="16200000" flipH="1">
              <a:off x="8459543" y="3197509"/>
              <a:ext cx="430709" cy="16076"/>
            </a:xfrm>
            <a:prstGeom prst="straightConnector1">
              <a:avLst/>
            </a:prstGeom>
            <a:noFill/>
            <a:ln w="57150">
              <a:solidFill>
                <a:srgbClr val="FF0000"/>
              </a:solidFill>
              <a:round/>
              <a:headEnd/>
              <a:tailEnd type="arrow" w="med" len="med"/>
            </a:ln>
          </p:spPr>
        </p:cxnSp>
        <p:cxnSp>
          <p:nvCxnSpPr>
            <p:cNvPr id="29708" name="Straight Arrow Connector 63"/>
            <p:cNvCxnSpPr>
              <a:cxnSpLocks noChangeShapeType="1"/>
            </p:cNvCxnSpPr>
            <p:nvPr/>
          </p:nvCxnSpPr>
          <p:spPr bwMode="auto">
            <a:xfrm rot="10800000" flipV="1">
              <a:off x="3149190" y="2993288"/>
              <a:ext cx="4989445" cy="285077"/>
            </a:xfrm>
            <a:prstGeom prst="straightConnector1">
              <a:avLst/>
            </a:prstGeom>
            <a:noFill/>
            <a:ln w="25400">
              <a:solidFill>
                <a:schemeClr val="tx2"/>
              </a:solidFill>
              <a:round/>
              <a:headEnd/>
              <a:tailEnd type="arrow" w="med" len="med"/>
            </a:ln>
          </p:spPr>
        </p:cxnSp>
        <p:sp>
          <p:nvSpPr>
            <p:cNvPr id="29709" name="Oval 69"/>
            <p:cNvSpPr>
              <a:spLocks noChangeArrowheads="1"/>
            </p:cNvSpPr>
            <p:nvPr/>
          </p:nvSpPr>
          <p:spPr bwMode="auto">
            <a:xfrm>
              <a:off x="8151589" y="1658619"/>
              <a:ext cx="1114526" cy="3705976"/>
            </a:xfrm>
            <a:prstGeom prst="ellipse">
              <a:avLst/>
            </a:prstGeom>
            <a:noFill/>
            <a:ln w="25400">
              <a:solidFill>
                <a:srgbClr val="000090"/>
              </a:solidFill>
              <a:round/>
              <a:headEnd/>
              <a:tailEnd/>
            </a:ln>
          </p:spPr>
          <p:txBody>
            <a:bodyPr wrap="none" anchor="ctr"/>
            <a:lstStyle/>
            <a:p>
              <a:pPr algn="ctr"/>
              <a:endParaRPr lang="en-US" sz="2400">
                <a:latin typeface="Verdana" pitchFamily="34" charset="0"/>
              </a:endParaRPr>
            </a:p>
          </p:txBody>
        </p:sp>
      </p:grpSp>
      <p:sp>
        <p:nvSpPr>
          <p:cNvPr id="57" name="Rectangle 56"/>
          <p:cNvSpPr/>
          <p:nvPr/>
        </p:nvSpPr>
        <p:spPr>
          <a:xfrm>
            <a:off x="0" y="0"/>
            <a:ext cx="9290303"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Dipoles &amp; inelastic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4100" name="Text Box 4"/>
          <p:cNvSpPr txBox="1">
            <a:spLocks noChangeArrowheads="1"/>
          </p:cNvSpPr>
          <p:nvPr/>
        </p:nvSpPr>
        <p:spPr bwMode="auto">
          <a:xfrm>
            <a:off x="2381250" y="896938"/>
            <a:ext cx="6281738" cy="461962"/>
          </a:xfrm>
          <a:prstGeom prst="rect">
            <a:avLst/>
          </a:prstGeom>
          <a:noFill/>
          <a:ln w="19050">
            <a:noFill/>
            <a:miter lim="800000"/>
            <a:headEnd/>
            <a:tailEnd/>
          </a:ln>
        </p:spPr>
        <p:txBody>
          <a:bodyPr lIns="91438" tIns="45718" rIns="91438" bIns="45718">
            <a:spAutoFit/>
          </a:bodyPr>
          <a:lstStyle/>
          <a:p>
            <a:pPr algn="ctr"/>
            <a:r>
              <a:rPr lang="en-US" sz="2400">
                <a:solidFill>
                  <a:srgbClr val="0033CC"/>
                </a:solidFill>
                <a:latin typeface="Symbol" pitchFamily="18" charset="2"/>
              </a:rPr>
              <a:t>b</a:t>
            </a:r>
            <a:r>
              <a:rPr lang="en-US" sz="2400">
                <a:solidFill>
                  <a:srgbClr val="0033CC"/>
                </a:solidFill>
                <a:latin typeface="Verdana" pitchFamily="34" charset="0"/>
              </a:rPr>
              <a:t>~d</a:t>
            </a:r>
            <a:r>
              <a:rPr lang="en-US" sz="2400" baseline="30000">
                <a:solidFill>
                  <a:srgbClr val="0033CC"/>
                </a:solidFill>
                <a:latin typeface="Verdana" pitchFamily="34" charset="0"/>
              </a:rPr>
              <a:t>6</a:t>
            </a:r>
            <a:r>
              <a:rPr lang="en-US" sz="2400">
                <a:solidFill>
                  <a:srgbClr val="0033CC"/>
                </a:solidFill>
                <a:latin typeface="Verdana" pitchFamily="34" charset="0"/>
              </a:rPr>
              <a:t> (Attractive dipole-dipole interaction)</a:t>
            </a:r>
          </a:p>
        </p:txBody>
      </p:sp>
      <p:sp>
        <p:nvSpPr>
          <p:cNvPr id="3204101" name="Line 5"/>
          <p:cNvSpPr>
            <a:spLocks noChangeShapeType="1"/>
          </p:cNvSpPr>
          <p:nvPr/>
        </p:nvSpPr>
        <p:spPr bwMode="auto">
          <a:xfrm>
            <a:off x="3705225" y="3530600"/>
            <a:ext cx="207963" cy="1260475"/>
          </a:xfrm>
          <a:prstGeom prst="line">
            <a:avLst/>
          </a:prstGeom>
          <a:noFill/>
          <a:ln w="28575">
            <a:solidFill>
              <a:schemeClr val="tx2"/>
            </a:solidFill>
            <a:round/>
            <a:headEnd/>
            <a:tailEnd type="arrow" w="med" len="med"/>
          </a:ln>
        </p:spPr>
        <p:txBody>
          <a:bodyPr wrap="none"/>
          <a:lstStyle/>
          <a:p>
            <a:endParaRPr lang="en-US"/>
          </a:p>
        </p:txBody>
      </p:sp>
      <p:sp>
        <p:nvSpPr>
          <p:cNvPr id="3204102" name="Text Box 6"/>
          <p:cNvSpPr txBox="1">
            <a:spLocks noChangeArrowheads="1"/>
          </p:cNvSpPr>
          <p:nvPr/>
        </p:nvSpPr>
        <p:spPr bwMode="auto">
          <a:xfrm>
            <a:off x="2751138" y="2611438"/>
            <a:ext cx="2312987" cy="1200150"/>
          </a:xfrm>
          <a:prstGeom prst="rect">
            <a:avLst/>
          </a:prstGeom>
          <a:solidFill>
            <a:schemeClr val="bg1"/>
          </a:solidFill>
          <a:ln w="19050">
            <a:noFill/>
            <a:miter lim="800000"/>
            <a:headEnd/>
            <a:tailEnd/>
          </a:ln>
        </p:spPr>
        <p:txBody>
          <a:bodyPr wrap="none" lIns="91438" tIns="45718" rIns="91438" bIns="45718">
            <a:spAutoFit/>
          </a:bodyPr>
          <a:lstStyle/>
          <a:p>
            <a:pPr algn="ctr"/>
            <a:r>
              <a:rPr lang="en-US" sz="2400">
                <a:solidFill>
                  <a:srgbClr val="0033CC"/>
                </a:solidFill>
                <a:latin typeface="Symbol" pitchFamily="18" charset="2"/>
              </a:rPr>
              <a:t>b</a:t>
            </a:r>
            <a:r>
              <a:rPr lang="en-US" sz="2400">
                <a:solidFill>
                  <a:srgbClr val="0033CC"/>
                </a:solidFill>
                <a:latin typeface="Verdana" pitchFamily="34" charset="0"/>
              </a:rPr>
              <a:t>=const. </a:t>
            </a:r>
          </a:p>
          <a:p>
            <a:pPr algn="ctr"/>
            <a:r>
              <a:rPr lang="en-US" sz="2400">
                <a:solidFill>
                  <a:srgbClr val="0033CC"/>
                </a:solidFill>
                <a:latin typeface="Verdana" pitchFamily="34" charset="0"/>
              </a:rPr>
              <a:t>(van der Waals</a:t>
            </a:r>
          </a:p>
          <a:p>
            <a:pPr algn="ctr"/>
            <a:r>
              <a:rPr lang="en-US" sz="2400">
                <a:solidFill>
                  <a:srgbClr val="0033CC"/>
                </a:solidFill>
                <a:latin typeface="Verdana" pitchFamily="34" charset="0"/>
              </a:rPr>
              <a:t>interaction)</a:t>
            </a:r>
          </a:p>
        </p:txBody>
      </p:sp>
      <p:sp>
        <p:nvSpPr>
          <p:cNvPr id="11" name="Line 5"/>
          <p:cNvSpPr>
            <a:spLocks noChangeShapeType="1"/>
          </p:cNvSpPr>
          <p:nvPr/>
        </p:nvSpPr>
        <p:spPr bwMode="auto">
          <a:xfrm>
            <a:off x="5663635" y="1712913"/>
            <a:ext cx="274637" cy="1185862"/>
          </a:xfrm>
          <a:prstGeom prst="line">
            <a:avLst/>
          </a:prstGeom>
          <a:noFill/>
          <a:ln w="28575">
            <a:solidFill>
              <a:schemeClr val="tx2"/>
            </a:solidFill>
            <a:round/>
            <a:headEnd/>
            <a:tailEnd type="arrow" w="med" len="med"/>
          </a:ln>
        </p:spPr>
        <p:txBody>
          <a:bodyPr wrap="none"/>
          <a:lstStyle/>
          <a:p>
            <a:endParaRPr lang="en-US"/>
          </a:p>
        </p:txBody>
      </p:sp>
      <p:sp>
        <p:nvSpPr>
          <p:cNvPr id="4105" name="TextBox 14"/>
          <p:cNvSpPr txBox="1">
            <a:spLocks noChangeArrowheads="1"/>
          </p:cNvSpPr>
          <p:nvPr/>
        </p:nvSpPr>
        <p:spPr bwMode="auto">
          <a:xfrm>
            <a:off x="7116763" y="1892300"/>
            <a:ext cx="1716087" cy="1006475"/>
          </a:xfrm>
          <a:prstGeom prst="rect">
            <a:avLst/>
          </a:prstGeom>
          <a:noFill/>
          <a:ln w="9525">
            <a:noFill/>
            <a:miter lim="800000"/>
            <a:headEnd/>
            <a:tailEnd/>
          </a:ln>
        </p:spPr>
        <p:txBody>
          <a:bodyPr>
            <a:spAutoFit/>
          </a:bodyPr>
          <a:lstStyle/>
          <a:p>
            <a:pPr algn="ctr"/>
            <a:r>
              <a:rPr lang="en-US" sz="2000">
                <a:solidFill>
                  <a:srgbClr val="FF0000"/>
                </a:solidFill>
                <a:latin typeface="Verdana" pitchFamily="34" charset="0"/>
              </a:rPr>
              <a:t>theory by Quemener and Bohn</a:t>
            </a:r>
          </a:p>
        </p:txBody>
      </p:sp>
      <p:graphicFrame>
        <p:nvGraphicFramePr>
          <p:cNvPr id="4098" name="Object 9"/>
          <p:cNvGraphicFramePr>
            <a:graphicFrameLocks noChangeAspect="1"/>
          </p:cNvGraphicFramePr>
          <p:nvPr/>
        </p:nvGraphicFramePr>
        <p:xfrm>
          <a:off x="1387600" y="1112837"/>
          <a:ext cx="6289675" cy="5745163"/>
        </p:xfrm>
        <a:graphic>
          <a:graphicData uri="http://schemas.openxmlformats.org/presentationml/2006/ole">
            <p:oleObj spid="_x0000_s60418" name="Graph" r:id="rId5" imgW="3572640" imgH="3011040" progId="">
              <p:embed/>
            </p:oleObj>
          </a:graphicData>
        </a:graphic>
      </p:graphicFrame>
      <p:sp>
        <p:nvSpPr>
          <p:cNvPr id="10" name="Rectangle 9"/>
          <p:cNvSpPr/>
          <p:nvPr/>
        </p:nvSpPr>
        <p:spPr>
          <a:xfrm>
            <a:off x="0" y="0"/>
            <a:ext cx="9143999" cy="707886"/>
          </a:xfrm>
          <a:prstGeom prst="rect">
            <a:avLst/>
          </a:prstGeom>
        </p:spPr>
        <p:txBody>
          <a:bodyPr wrap="square">
            <a:spAutoFit/>
          </a:bodyPr>
          <a:lstStyle/>
          <a:p>
            <a:pPr algn="ctr">
              <a:defRPr/>
            </a:pP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Tuning the inelastic collisions with d</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04102"/>
                                        </p:tgtEl>
                                        <p:attrNameLst>
                                          <p:attrName>style.visibility</p:attrName>
                                        </p:attrNameLst>
                                      </p:cBhvr>
                                      <p:to>
                                        <p:strVal val="visible"/>
                                      </p:to>
                                    </p:set>
                                    <p:animEffect transition="in" filter="dissolve">
                                      <p:cBhvr>
                                        <p:cTn id="7" dur="500"/>
                                        <p:tgtEl>
                                          <p:spTgt spid="32041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04101"/>
                                        </p:tgtEl>
                                        <p:attrNameLst>
                                          <p:attrName>style.visibility</p:attrName>
                                        </p:attrNameLst>
                                      </p:cBhvr>
                                      <p:to>
                                        <p:strVal val="visible"/>
                                      </p:to>
                                    </p:set>
                                    <p:animEffect transition="in" filter="dissolve">
                                      <p:cBhvr>
                                        <p:cTn id="10" dur="500"/>
                                        <p:tgtEl>
                                          <p:spTgt spid="320410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204100"/>
                                        </p:tgtEl>
                                        <p:attrNameLst>
                                          <p:attrName>style.visibility</p:attrName>
                                        </p:attrNameLst>
                                      </p:cBhvr>
                                      <p:to>
                                        <p:strVal val="visible"/>
                                      </p:to>
                                    </p:set>
                                    <p:animEffect transition="in" filter="dissolve">
                                      <p:cBhvr>
                                        <p:cTn id="15" dur="500"/>
                                        <p:tgtEl>
                                          <p:spTgt spid="320410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4100" grpId="0"/>
      <p:bldP spid="3204101" grpId="0" animBg="1"/>
      <p:bldP spid="3204102"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982663" y="-123825"/>
            <a:ext cx="7359650" cy="855663"/>
          </a:xfrm>
          <a:prstGeom prst="rect">
            <a:avLst/>
          </a:prstGeom>
          <a:noFill/>
          <a:ln w="12700">
            <a:noFill/>
            <a:miter lim="800000"/>
            <a:headEnd/>
            <a:tailEnd/>
          </a:ln>
          <a:effectLst/>
        </p:spPr>
        <p:txBody>
          <a:bodyPr lIns="34290" tIns="34290" rIns="34290" bIns="34290" anchor="ctr"/>
          <a:lstStyle/>
          <a:p>
            <a:pPr algn="ctr" defTabSz="822325"/>
            <a:r>
              <a:rPr lang="en-US" sz="3600">
                <a:solidFill>
                  <a:srgbClr val="FF0000"/>
                </a:solidFill>
                <a:latin typeface="Comic Sans MS" pitchFamily="66" charset="0"/>
                <a:sym typeface="Marker Felt" pitchFamily="64" charset="0"/>
              </a:rPr>
              <a:t>Thermalization of Polar Molecules</a:t>
            </a:r>
            <a:endParaRPr lang="en-US" sz="2000">
              <a:solidFill>
                <a:srgbClr val="FF0000"/>
              </a:solidFill>
              <a:latin typeface="Comic Sans MS" pitchFamily="66" charset="0"/>
              <a:sym typeface="Marker Felt" pitchFamily="64" charset="0"/>
            </a:endParaRPr>
          </a:p>
        </p:txBody>
      </p:sp>
      <p:pic>
        <p:nvPicPr>
          <p:cNvPr id="5123" name="Picture 3"/>
          <p:cNvPicPr>
            <a:picLocks noChangeAspect="1" noChangeArrowheads="1"/>
          </p:cNvPicPr>
          <p:nvPr/>
        </p:nvPicPr>
        <p:blipFill>
          <a:blip r:embed="rId3" cstate="print"/>
          <a:srcRect l="12541" t="5435" r="9570" b="82545"/>
          <a:stretch>
            <a:fillRect/>
          </a:stretch>
        </p:blipFill>
        <p:spPr bwMode="auto">
          <a:xfrm>
            <a:off x="3767138" y="1609725"/>
            <a:ext cx="1349375" cy="481013"/>
          </a:xfrm>
          <a:prstGeom prst="rect">
            <a:avLst/>
          </a:prstGeom>
          <a:noFill/>
          <a:ln w="9525">
            <a:noFill/>
            <a:miter lim="800000"/>
            <a:headEnd/>
            <a:tailEnd/>
          </a:ln>
        </p:spPr>
      </p:pic>
      <p:grpSp>
        <p:nvGrpSpPr>
          <p:cNvPr id="2" name="Group 4"/>
          <p:cNvGrpSpPr>
            <a:grpSpLocks/>
          </p:cNvGrpSpPr>
          <p:nvPr/>
        </p:nvGrpSpPr>
        <p:grpSpPr bwMode="auto">
          <a:xfrm>
            <a:off x="4206875" y="1119188"/>
            <a:ext cx="501650" cy="1884362"/>
            <a:chOff x="2757" y="506"/>
            <a:chExt cx="316" cy="1187"/>
          </a:xfrm>
        </p:grpSpPr>
        <p:sp>
          <p:nvSpPr>
            <p:cNvPr id="5125" name="Line 5"/>
            <p:cNvSpPr>
              <a:spLocks noChangeShapeType="1"/>
            </p:cNvSpPr>
            <p:nvPr/>
          </p:nvSpPr>
          <p:spPr bwMode="auto">
            <a:xfrm flipH="1" flipV="1">
              <a:off x="2886" y="506"/>
              <a:ext cx="6" cy="252"/>
            </a:xfrm>
            <a:prstGeom prst="line">
              <a:avLst/>
            </a:prstGeom>
            <a:noFill/>
            <a:ln w="28575">
              <a:solidFill>
                <a:srgbClr val="FF0000"/>
              </a:solidFill>
              <a:round/>
              <a:headEnd/>
              <a:tailEnd type="triangle" w="med" len="med"/>
            </a:ln>
            <a:effectLst/>
          </p:spPr>
          <p:txBody>
            <a:bodyPr/>
            <a:lstStyle/>
            <a:p>
              <a:endParaRPr lang="en-US"/>
            </a:p>
          </p:txBody>
        </p:sp>
        <p:sp>
          <p:nvSpPr>
            <p:cNvPr id="5126" name="Line 6"/>
            <p:cNvSpPr>
              <a:spLocks noChangeShapeType="1"/>
            </p:cNvSpPr>
            <p:nvPr/>
          </p:nvSpPr>
          <p:spPr bwMode="auto">
            <a:xfrm flipH="1">
              <a:off x="2882" y="1160"/>
              <a:ext cx="6" cy="253"/>
            </a:xfrm>
            <a:prstGeom prst="line">
              <a:avLst/>
            </a:prstGeom>
            <a:noFill/>
            <a:ln w="28575">
              <a:solidFill>
                <a:srgbClr val="FF0000"/>
              </a:solidFill>
              <a:round/>
              <a:headEnd/>
              <a:tailEnd type="triangle" w="med" len="med"/>
            </a:ln>
            <a:effectLst/>
          </p:spPr>
          <p:txBody>
            <a:bodyPr/>
            <a:lstStyle/>
            <a:p>
              <a:endParaRPr lang="en-US"/>
            </a:p>
          </p:txBody>
        </p:sp>
        <p:sp>
          <p:nvSpPr>
            <p:cNvPr id="5127" name="Text Box 7"/>
            <p:cNvSpPr txBox="1">
              <a:spLocks noChangeArrowheads="1"/>
            </p:cNvSpPr>
            <p:nvPr/>
          </p:nvSpPr>
          <p:spPr bwMode="auto">
            <a:xfrm>
              <a:off x="2757" y="1405"/>
              <a:ext cx="316" cy="288"/>
            </a:xfrm>
            <a:prstGeom prst="rect">
              <a:avLst/>
            </a:prstGeom>
            <a:noFill/>
            <a:ln w="9525" algn="ctr">
              <a:noFill/>
              <a:miter lim="800000"/>
              <a:headEnd/>
              <a:tailEnd/>
            </a:ln>
            <a:effectLst/>
          </p:spPr>
          <p:txBody>
            <a:bodyPr wrap="none" lIns="91438" tIns="45718" rIns="91438" bIns="45718">
              <a:spAutoFit/>
            </a:bodyPr>
            <a:lstStyle/>
            <a:p>
              <a:r>
                <a:rPr lang="en-US" sz="2400">
                  <a:solidFill>
                    <a:srgbClr val="FF0000"/>
                  </a:solidFill>
                  <a:latin typeface="Comic Sans MS" pitchFamily="66" charset="0"/>
                </a:rPr>
                <a:t>T</a:t>
              </a:r>
              <a:r>
                <a:rPr lang="en-US" sz="2400" baseline="-25000">
                  <a:solidFill>
                    <a:srgbClr val="FF0000"/>
                  </a:solidFill>
                  <a:latin typeface="Comic Sans MS" pitchFamily="66" charset="0"/>
                </a:rPr>
                <a:t>z</a:t>
              </a:r>
            </a:p>
          </p:txBody>
        </p:sp>
      </p:grpSp>
      <p:grpSp>
        <p:nvGrpSpPr>
          <p:cNvPr id="3" name="Group 8"/>
          <p:cNvGrpSpPr>
            <a:grpSpLocks/>
          </p:cNvGrpSpPr>
          <p:nvPr/>
        </p:nvGrpSpPr>
        <p:grpSpPr bwMode="auto">
          <a:xfrm>
            <a:off x="3500438" y="1346200"/>
            <a:ext cx="2116137" cy="468313"/>
            <a:chOff x="2312" y="649"/>
            <a:chExt cx="1333" cy="295"/>
          </a:xfrm>
        </p:grpSpPr>
        <p:grpSp>
          <p:nvGrpSpPr>
            <p:cNvPr id="4" name="Group 9"/>
            <p:cNvGrpSpPr>
              <a:grpSpLocks/>
            </p:cNvGrpSpPr>
            <p:nvPr/>
          </p:nvGrpSpPr>
          <p:grpSpPr bwMode="auto">
            <a:xfrm>
              <a:off x="2312" y="944"/>
              <a:ext cx="1191" cy="0"/>
              <a:chOff x="2312" y="944"/>
              <a:chExt cx="1191" cy="0"/>
            </a:xfrm>
          </p:grpSpPr>
          <p:sp>
            <p:nvSpPr>
              <p:cNvPr id="5130" name="Line 10"/>
              <p:cNvSpPr>
                <a:spLocks noChangeShapeType="1"/>
              </p:cNvSpPr>
              <p:nvPr/>
            </p:nvSpPr>
            <p:spPr bwMode="auto">
              <a:xfrm>
                <a:off x="3362" y="944"/>
                <a:ext cx="141" cy="0"/>
              </a:xfrm>
              <a:prstGeom prst="line">
                <a:avLst/>
              </a:prstGeom>
              <a:noFill/>
              <a:ln w="28575">
                <a:solidFill>
                  <a:schemeClr val="bg2"/>
                </a:solidFill>
                <a:round/>
                <a:headEnd/>
                <a:tailEnd type="triangle" w="med" len="med"/>
              </a:ln>
              <a:effectLst/>
            </p:spPr>
            <p:txBody>
              <a:bodyPr/>
              <a:lstStyle/>
              <a:p>
                <a:endParaRPr lang="en-US"/>
              </a:p>
            </p:txBody>
          </p:sp>
          <p:sp>
            <p:nvSpPr>
              <p:cNvPr id="5131" name="Line 11"/>
              <p:cNvSpPr>
                <a:spLocks noChangeShapeType="1"/>
              </p:cNvSpPr>
              <p:nvPr/>
            </p:nvSpPr>
            <p:spPr bwMode="auto">
              <a:xfrm flipH="1">
                <a:off x="2312" y="944"/>
                <a:ext cx="141" cy="0"/>
              </a:xfrm>
              <a:prstGeom prst="line">
                <a:avLst/>
              </a:prstGeom>
              <a:noFill/>
              <a:ln w="28575">
                <a:solidFill>
                  <a:schemeClr val="bg2"/>
                </a:solidFill>
                <a:round/>
                <a:headEnd/>
                <a:tailEnd type="triangle" w="med" len="med"/>
              </a:ln>
              <a:effectLst/>
            </p:spPr>
            <p:txBody>
              <a:bodyPr/>
              <a:lstStyle/>
              <a:p>
                <a:endParaRPr lang="en-US"/>
              </a:p>
            </p:txBody>
          </p:sp>
        </p:grpSp>
        <p:sp>
          <p:nvSpPr>
            <p:cNvPr id="5132" name="Text Box 12"/>
            <p:cNvSpPr txBox="1">
              <a:spLocks noChangeArrowheads="1"/>
            </p:cNvSpPr>
            <p:nvPr/>
          </p:nvSpPr>
          <p:spPr bwMode="auto">
            <a:xfrm>
              <a:off x="3322" y="649"/>
              <a:ext cx="323" cy="288"/>
            </a:xfrm>
            <a:prstGeom prst="rect">
              <a:avLst/>
            </a:prstGeom>
            <a:noFill/>
            <a:ln w="9525" algn="ctr">
              <a:noFill/>
              <a:miter lim="800000"/>
              <a:headEnd/>
              <a:tailEnd/>
            </a:ln>
            <a:effectLst/>
          </p:spPr>
          <p:txBody>
            <a:bodyPr wrap="none" lIns="91438" tIns="45718" rIns="91438" bIns="45718">
              <a:spAutoFit/>
            </a:bodyPr>
            <a:lstStyle/>
            <a:p>
              <a:r>
                <a:rPr lang="en-US" sz="2400">
                  <a:solidFill>
                    <a:schemeClr val="bg2"/>
                  </a:solidFill>
                  <a:latin typeface="Comic Sans MS" pitchFamily="66" charset="0"/>
                </a:rPr>
                <a:t>T</a:t>
              </a:r>
              <a:r>
                <a:rPr lang="en-US" sz="2400" baseline="-25000">
                  <a:solidFill>
                    <a:schemeClr val="bg2"/>
                  </a:solidFill>
                  <a:latin typeface="Comic Sans MS" pitchFamily="66" charset="0"/>
                </a:rPr>
                <a:t>x</a:t>
              </a:r>
            </a:p>
          </p:txBody>
        </p:sp>
      </p:grpSp>
      <p:grpSp>
        <p:nvGrpSpPr>
          <p:cNvPr id="5" name="Group 13"/>
          <p:cNvGrpSpPr>
            <a:grpSpLocks/>
          </p:cNvGrpSpPr>
          <p:nvPr/>
        </p:nvGrpSpPr>
        <p:grpSpPr bwMode="auto">
          <a:xfrm>
            <a:off x="5943600" y="647700"/>
            <a:ext cx="3168650" cy="484188"/>
            <a:chOff x="3813" y="369"/>
            <a:chExt cx="1996" cy="305"/>
          </a:xfrm>
        </p:grpSpPr>
        <p:sp>
          <p:nvSpPr>
            <p:cNvPr id="5134" name="Oval 14"/>
            <p:cNvSpPr>
              <a:spLocks noChangeArrowheads="1"/>
            </p:cNvSpPr>
            <p:nvPr/>
          </p:nvSpPr>
          <p:spPr bwMode="auto">
            <a:xfrm>
              <a:off x="3813" y="374"/>
              <a:ext cx="1869" cy="300"/>
            </a:xfrm>
            <a:prstGeom prst="ellipse">
              <a:avLst/>
            </a:prstGeom>
            <a:noFill/>
            <a:ln w="12700" algn="ctr">
              <a:solidFill>
                <a:srgbClr val="000099"/>
              </a:solidFill>
              <a:round/>
              <a:headEnd/>
              <a:tailEnd/>
            </a:ln>
            <a:effectLst/>
          </p:spPr>
          <p:txBody>
            <a:bodyPr wrap="none" anchor="ctr"/>
            <a:lstStyle/>
            <a:p>
              <a:endParaRPr lang="en-US"/>
            </a:p>
          </p:txBody>
        </p:sp>
        <p:sp>
          <p:nvSpPr>
            <p:cNvPr id="5135" name="Text Box 15"/>
            <p:cNvSpPr txBox="1">
              <a:spLocks noChangeArrowheads="1"/>
            </p:cNvSpPr>
            <p:nvPr/>
          </p:nvSpPr>
          <p:spPr bwMode="auto">
            <a:xfrm>
              <a:off x="3908" y="369"/>
              <a:ext cx="1901" cy="288"/>
            </a:xfrm>
            <a:prstGeom prst="rect">
              <a:avLst/>
            </a:prstGeom>
            <a:noFill/>
            <a:ln w="28575" algn="ctr">
              <a:noFill/>
              <a:miter lim="800000"/>
              <a:headEnd/>
              <a:tailEnd/>
            </a:ln>
            <a:effectLst/>
          </p:spPr>
          <p:txBody>
            <a:bodyPr wrap="none" lIns="91438" tIns="45718" rIns="91438" bIns="45718">
              <a:spAutoFit/>
            </a:bodyPr>
            <a:lstStyle/>
            <a:p>
              <a:pPr algn="ctr"/>
              <a:r>
                <a:rPr lang="en-US" sz="2400">
                  <a:solidFill>
                    <a:srgbClr val="000000"/>
                  </a:solidFill>
                  <a:latin typeface="Verdana" pitchFamily="34" charset="0"/>
                </a:rPr>
                <a:t>d=0.084 Debye    </a:t>
              </a:r>
            </a:p>
          </p:txBody>
        </p:sp>
      </p:grpSp>
      <p:grpSp>
        <p:nvGrpSpPr>
          <p:cNvPr id="6" name="Group 16"/>
          <p:cNvGrpSpPr>
            <a:grpSpLocks/>
          </p:cNvGrpSpPr>
          <p:nvPr/>
        </p:nvGrpSpPr>
        <p:grpSpPr bwMode="auto">
          <a:xfrm>
            <a:off x="290513" y="641350"/>
            <a:ext cx="2967037" cy="482600"/>
            <a:chOff x="361" y="374"/>
            <a:chExt cx="1869" cy="304"/>
          </a:xfrm>
        </p:grpSpPr>
        <p:sp>
          <p:nvSpPr>
            <p:cNvPr id="5137" name="Oval 17"/>
            <p:cNvSpPr>
              <a:spLocks noChangeArrowheads="1"/>
            </p:cNvSpPr>
            <p:nvPr/>
          </p:nvSpPr>
          <p:spPr bwMode="auto">
            <a:xfrm>
              <a:off x="361" y="384"/>
              <a:ext cx="1869" cy="294"/>
            </a:xfrm>
            <a:prstGeom prst="ellipse">
              <a:avLst/>
            </a:prstGeom>
            <a:noFill/>
            <a:ln w="12700" algn="ctr">
              <a:solidFill>
                <a:srgbClr val="000099"/>
              </a:solidFill>
              <a:round/>
              <a:headEnd/>
              <a:tailEnd/>
            </a:ln>
            <a:effectLst/>
          </p:spPr>
          <p:txBody>
            <a:bodyPr wrap="none" anchor="ctr"/>
            <a:lstStyle/>
            <a:p>
              <a:endParaRPr lang="en-US"/>
            </a:p>
          </p:txBody>
        </p:sp>
        <p:sp>
          <p:nvSpPr>
            <p:cNvPr id="5138" name="Text Box 18"/>
            <p:cNvSpPr txBox="1">
              <a:spLocks noChangeArrowheads="1"/>
            </p:cNvSpPr>
            <p:nvPr/>
          </p:nvSpPr>
          <p:spPr bwMode="auto">
            <a:xfrm>
              <a:off x="1018" y="374"/>
              <a:ext cx="548" cy="288"/>
            </a:xfrm>
            <a:prstGeom prst="rect">
              <a:avLst/>
            </a:prstGeom>
            <a:noFill/>
            <a:ln w="9525" algn="ctr">
              <a:noFill/>
              <a:miter lim="800000"/>
              <a:headEnd/>
              <a:tailEnd/>
            </a:ln>
            <a:effectLst/>
          </p:spPr>
          <p:txBody>
            <a:bodyPr wrap="none">
              <a:spAutoFit/>
            </a:bodyPr>
            <a:lstStyle/>
            <a:p>
              <a:r>
                <a:rPr lang="en-US" sz="2400">
                  <a:solidFill>
                    <a:schemeClr val="bg2"/>
                  </a:solidFill>
                </a:rPr>
                <a:t>d = 0</a:t>
              </a:r>
            </a:p>
          </p:txBody>
        </p:sp>
      </p:grpSp>
      <p:sp>
        <p:nvSpPr>
          <p:cNvPr id="5139" name="Line 19"/>
          <p:cNvSpPr>
            <a:spLocks noChangeShapeType="1"/>
          </p:cNvSpPr>
          <p:nvPr/>
        </p:nvSpPr>
        <p:spPr bwMode="auto">
          <a:xfrm flipH="1" flipV="1">
            <a:off x="9525" y="3067050"/>
            <a:ext cx="76200" cy="3124200"/>
          </a:xfrm>
          <a:prstGeom prst="line">
            <a:avLst/>
          </a:prstGeom>
          <a:noFill/>
          <a:ln w="9525">
            <a:noFill/>
            <a:round/>
            <a:headEnd/>
            <a:tailEnd type="triangle" w="med" len="med"/>
          </a:ln>
          <a:effectLst/>
        </p:spPr>
        <p:txBody>
          <a:bodyPr wrap="none" anchor="ctr"/>
          <a:lstStyle/>
          <a:p>
            <a:endParaRPr lang="en-US"/>
          </a:p>
        </p:txBody>
      </p:sp>
      <p:sp>
        <p:nvSpPr>
          <p:cNvPr id="5140" name="Text Box 20"/>
          <p:cNvSpPr txBox="1">
            <a:spLocks noChangeArrowheads="1"/>
          </p:cNvSpPr>
          <p:nvPr/>
        </p:nvSpPr>
        <p:spPr bwMode="auto">
          <a:xfrm>
            <a:off x="3359150" y="3440113"/>
            <a:ext cx="2335213" cy="2227262"/>
          </a:xfrm>
          <a:prstGeom prst="rect">
            <a:avLst/>
          </a:prstGeom>
          <a:noFill/>
          <a:ln w="9525" algn="ctr">
            <a:noFill/>
            <a:miter lim="800000"/>
            <a:headEnd/>
            <a:tailEnd/>
          </a:ln>
          <a:effectLst/>
        </p:spPr>
        <p:txBody>
          <a:bodyPr wrap="none" lIns="91438" tIns="45718" rIns="91438" bIns="45718">
            <a:spAutoFit/>
          </a:bodyPr>
          <a:lstStyle/>
          <a:p>
            <a:pPr>
              <a:buFontTx/>
              <a:buChar char="•"/>
            </a:pPr>
            <a:r>
              <a:rPr lang="en-US" sz="2800">
                <a:solidFill>
                  <a:srgbClr val="000099"/>
                </a:solidFill>
                <a:latin typeface="Comic Sans MS" pitchFamily="66" charset="0"/>
              </a:rPr>
              <a:t> Anisotropic</a:t>
            </a:r>
          </a:p>
          <a:p>
            <a:pPr>
              <a:buFontTx/>
              <a:buChar char="•"/>
            </a:pPr>
            <a:endParaRPr lang="en-US" sz="2800">
              <a:solidFill>
                <a:srgbClr val="000099"/>
              </a:solidFill>
              <a:latin typeface="Comic Sans MS" pitchFamily="66" charset="0"/>
            </a:endParaRPr>
          </a:p>
          <a:p>
            <a:pPr>
              <a:buFontTx/>
              <a:buChar char="•"/>
            </a:pPr>
            <a:r>
              <a:rPr lang="en-US" sz="2800">
                <a:solidFill>
                  <a:srgbClr val="000099"/>
                </a:solidFill>
                <a:latin typeface="Comic Sans MS" pitchFamily="66" charset="0"/>
              </a:rPr>
              <a:t> Elastic +</a:t>
            </a:r>
          </a:p>
          <a:p>
            <a:r>
              <a:rPr lang="en-US" sz="2800">
                <a:solidFill>
                  <a:srgbClr val="000099"/>
                </a:solidFill>
                <a:latin typeface="Comic Sans MS" pitchFamily="66" charset="0"/>
              </a:rPr>
              <a:t>  Inelastic</a:t>
            </a:r>
          </a:p>
          <a:p>
            <a:r>
              <a:rPr lang="en-US" sz="2800">
                <a:solidFill>
                  <a:srgbClr val="000099"/>
                </a:solidFill>
                <a:latin typeface="Comic Sans MS" pitchFamily="66" charset="0"/>
              </a:rPr>
              <a:t> (long range)</a:t>
            </a:r>
          </a:p>
        </p:txBody>
      </p:sp>
      <p:grpSp>
        <p:nvGrpSpPr>
          <p:cNvPr id="7" name="Group 21"/>
          <p:cNvGrpSpPr>
            <a:grpSpLocks/>
          </p:cNvGrpSpPr>
          <p:nvPr/>
        </p:nvGrpSpPr>
        <p:grpSpPr bwMode="auto">
          <a:xfrm>
            <a:off x="3616325" y="850900"/>
            <a:ext cx="517525" cy="663575"/>
            <a:chOff x="2373" y="415"/>
            <a:chExt cx="326" cy="418"/>
          </a:xfrm>
        </p:grpSpPr>
        <p:sp>
          <p:nvSpPr>
            <p:cNvPr id="5142" name="Line 22"/>
            <p:cNvSpPr>
              <a:spLocks noChangeShapeType="1"/>
            </p:cNvSpPr>
            <p:nvPr/>
          </p:nvSpPr>
          <p:spPr bwMode="auto">
            <a:xfrm flipH="1" flipV="1">
              <a:off x="2693" y="415"/>
              <a:ext cx="6" cy="418"/>
            </a:xfrm>
            <a:prstGeom prst="line">
              <a:avLst/>
            </a:prstGeom>
            <a:noFill/>
            <a:ln w="57150">
              <a:solidFill>
                <a:schemeClr val="tx1"/>
              </a:solidFill>
              <a:round/>
              <a:headEnd/>
              <a:tailEnd type="triangle" w="med" len="med"/>
            </a:ln>
            <a:effectLst/>
          </p:spPr>
          <p:txBody>
            <a:bodyPr/>
            <a:lstStyle/>
            <a:p>
              <a:endParaRPr lang="en-US"/>
            </a:p>
          </p:txBody>
        </p:sp>
        <p:sp>
          <p:nvSpPr>
            <p:cNvPr id="5143" name="Text Box 23"/>
            <p:cNvSpPr txBox="1">
              <a:spLocks noChangeArrowheads="1"/>
            </p:cNvSpPr>
            <p:nvPr/>
          </p:nvSpPr>
          <p:spPr bwMode="auto">
            <a:xfrm>
              <a:off x="2373" y="430"/>
              <a:ext cx="256" cy="327"/>
            </a:xfrm>
            <a:prstGeom prst="rect">
              <a:avLst/>
            </a:prstGeom>
            <a:noFill/>
            <a:ln w="9525" algn="ctr">
              <a:noFill/>
              <a:miter lim="800000"/>
              <a:headEnd/>
              <a:tailEnd/>
            </a:ln>
            <a:effectLst/>
          </p:spPr>
          <p:txBody>
            <a:bodyPr wrap="none">
              <a:spAutoFit/>
            </a:bodyPr>
            <a:lstStyle/>
            <a:p>
              <a:r>
                <a:rPr lang="en-US" sz="2800" dirty="0">
                  <a:latin typeface="Comic Sans MS" pitchFamily="66" charset="0"/>
                </a:rPr>
                <a:t>E</a:t>
              </a:r>
            </a:p>
          </p:txBody>
        </p:sp>
        <p:sp>
          <p:nvSpPr>
            <p:cNvPr id="5144" name="Line 24"/>
            <p:cNvSpPr>
              <a:spLocks noChangeShapeType="1"/>
            </p:cNvSpPr>
            <p:nvPr/>
          </p:nvSpPr>
          <p:spPr bwMode="auto">
            <a:xfrm>
              <a:off x="2437" y="449"/>
              <a:ext cx="152" cy="0"/>
            </a:xfrm>
            <a:prstGeom prst="line">
              <a:avLst/>
            </a:prstGeom>
            <a:noFill/>
            <a:ln w="28575">
              <a:solidFill>
                <a:schemeClr val="tx1"/>
              </a:solidFill>
              <a:round/>
              <a:headEnd/>
              <a:tailEnd type="triangle" w="med" len="med"/>
            </a:ln>
            <a:effectLst/>
          </p:spPr>
          <p:txBody>
            <a:bodyPr/>
            <a:lstStyle/>
            <a:p>
              <a:endParaRPr lang="en-US"/>
            </a:p>
          </p:txBody>
        </p:sp>
      </p:grpSp>
      <p:graphicFrame>
        <p:nvGraphicFramePr>
          <p:cNvPr id="5145" name="Object 25"/>
          <p:cNvGraphicFramePr>
            <a:graphicFrameLocks noChangeAspect="1"/>
          </p:cNvGraphicFramePr>
          <p:nvPr/>
        </p:nvGraphicFramePr>
        <p:xfrm>
          <a:off x="-127000" y="1236663"/>
          <a:ext cx="3578225" cy="2719387"/>
        </p:xfrm>
        <a:graphic>
          <a:graphicData uri="http://schemas.openxmlformats.org/presentationml/2006/ole">
            <p:oleObj spid="_x0000_s155650" name="Graph" r:id="rId4" imgW="3938400" imgH="3024000" progId="Origin50.Graph">
              <p:embed/>
            </p:oleObj>
          </a:graphicData>
        </a:graphic>
      </p:graphicFrame>
      <p:graphicFrame>
        <p:nvGraphicFramePr>
          <p:cNvPr id="5146" name="Object 26"/>
          <p:cNvGraphicFramePr>
            <a:graphicFrameLocks noChangeAspect="1"/>
          </p:cNvGraphicFramePr>
          <p:nvPr/>
        </p:nvGraphicFramePr>
        <p:xfrm>
          <a:off x="-77788" y="4014788"/>
          <a:ext cx="3473451" cy="2679700"/>
        </p:xfrm>
        <a:graphic>
          <a:graphicData uri="http://schemas.openxmlformats.org/presentationml/2006/ole">
            <p:oleObj spid="_x0000_s155651" name="Graph" r:id="rId5" imgW="3938400" imgH="3024000" progId="Origin50.Graph">
              <p:embed/>
            </p:oleObj>
          </a:graphicData>
        </a:graphic>
      </p:graphicFrame>
      <p:graphicFrame>
        <p:nvGraphicFramePr>
          <p:cNvPr id="5147" name="Object 27"/>
          <p:cNvGraphicFramePr>
            <a:graphicFrameLocks noChangeAspect="1"/>
          </p:cNvGraphicFramePr>
          <p:nvPr/>
        </p:nvGraphicFramePr>
        <p:xfrm>
          <a:off x="5541963" y="1114425"/>
          <a:ext cx="3586162" cy="2924175"/>
        </p:xfrm>
        <a:graphic>
          <a:graphicData uri="http://schemas.openxmlformats.org/presentationml/2006/ole">
            <p:oleObj spid="_x0000_s155652" name="Graph" r:id="rId6" imgW="3938400" imgH="3024000" progId="Origin50.Graph">
              <p:embed/>
            </p:oleObj>
          </a:graphicData>
        </a:graphic>
      </p:graphicFrame>
      <p:graphicFrame>
        <p:nvGraphicFramePr>
          <p:cNvPr id="5148" name="Object 28"/>
          <p:cNvGraphicFramePr>
            <a:graphicFrameLocks noChangeAspect="1"/>
          </p:cNvGraphicFramePr>
          <p:nvPr/>
        </p:nvGraphicFramePr>
        <p:xfrm>
          <a:off x="5564188" y="3940175"/>
          <a:ext cx="3625850" cy="2860675"/>
        </p:xfrm>
        <a:graphic>
          <a:graphicData uri="http://schemas.openxmlformats.org/presentationml/2006/ole">
            <p:oleObj spid="_x0000_s155653" name="Graph" r:id="rId7" imgW="3938400" imgH="3024000" progId="Origin50.Graph">
              <p:embed/>
            </p:oleObj>
          </a:graphicData>
        </a:graphic>
      </p:graphicFrame>
      <p:grpSp>
        <p:nvGrpSpPr>
          <p:cNvPr id="8" name="Group 29"/>
          <p:cNvGrpSpPr>
            <a:grpSpLocks/>
          </p:cNvGrpSpPr>
          <p:nvPr/>
        </p:nvGrpSpPr>
        <p:grpSpPr bwMode="auto">
          <a:xfrm>
            <a:off x="5599113" y="636588"/>
            <a:ext cx="3500437" cy="6237287"/>
            <a:chOff x="5674" y="391"/>
            <a:chExt cx="2205" cy="3929"/>
          </a:xfrm>
        </p:grpSpPr>
        <p:grpSp>
          <p:nvGrpSpPr>
            <p:cNvPr id="9" name="Group 30"/>
            <p:cNvGrpSpPr>
              <a:grpSpLocks/>
            </p:cNvGrpSpPr>
            <p:nvPr/>
          </p:nvGrpSpPr>
          <p:grpSpPr bwMode="auto">
            <a:xfrm>
              <a:off x="5674" y="792"/>
              <a:ext cx="2205" cy="3528"/>
              <a:chOff x="3515" y="735"/>
              <a:chExt cx="2205" cy="3528"/>
            </a:xfrm>
          </p:grpSpPr>
          <p:graphicFrame>
            <p:nvGraphicFramePr>
              <p:cNvPr id="5151" name="Object 31"/>
              <p:cNvGraphicFramePr>
                <a:graphicFrameLocks noChangeAspect="1"/>
              </p:cNvGraphicFramePr>
              <p:nvPr/>
            </p:nvGraphicFramePr>
            <p:xfrm>
              <a:off x="3515" y="735"/>
              <a:ext cx="2190" cy="1765"/>
            </p:xfrm>
            <a:graphic>
              <a:graphicData uri="http://schemas.openxmlformats.org/presentationml/2006/ole">
                <p:oleObj spid="_x0000_s155654" name="Graph" r:id="rId8" imgW="3938400" imgH="3024000" progId="Origin50.Graph">
                  <p:embed/>
                </p:oleObj>
              </a:graphicData>
            </a:graphic>
          </p:graphicFrame>
          <p:graphicFrame>
            <p:nvGraphicFramePr>
              <p:cNvPr id="5152" name="Object 32"/>
              <p:cNvGraphicFramePr>
                <a:graphicFrameLocks noChangeAspect="1"/>
              </p:cNvGraphicFramePr>
              <p:nvPr/>
            </p:nvGraphicFramePr>
            <p:xfrm>
              <a:off x="3523" y="2484"/>
              <a:ext cx="2197" cy="1779"/>
            </p:xfrm>
            <a:graphic>
              <a:graphicData uri="http://schemas.openxmlformats.org/presentationml/2006/ole">
                <p:oleObj spid="_x0000_s155655" name="Graph" r:id="rId9" imgW="3938400" imgH="3024000" progId="Origin50.Graph">
                  <p:embed/>
                </p:oleObj>
              </a:graphicData>
            </a:graphic>
          </p:graphicFrame>
        </p:grpSp>
        <p:grpSp>
          <p:nvGrpSpPr>
            <p:cNvPr id="10" name="Group 33"/>
            <p:cNvGrpSpPr>
              <a:grpSpLocks/>
            </p:cNvGrpSpPr>
            <p:nvPr/>
          </p:nvGrpSpPr>
          <p:grpSpPr bwMode="auto">
            <a:xfrm>
              <a:off x="5887" y="391"/>
              <a:ext cx="1935" cy="305"/>
              <a:chOff x="3813" y="369"/>
              <a:chExt cx="1935" cy="305"/>
            </a:xfrm>
          </p:grpSpPr>
          <p:sp>
            <p:nvSpPr>
              <p:cNvPr id="5154" name="Oval 34"/>
              <p:cNvSpPr>
                <a:spLocks noChangeArrowheads="1"/>
              </p:cNvSpPr>
              <p:nvPr/>
            </p:nvSpPr>
            <p:spPr bwMode="auto">
              <a:xfrm>
                <a:off x="3813" y="374"/>
                <a:ext cx="1869" cy="300"/>
              </a:xfrm>
              <a:prstGeom prst="ellipse">
                <a:avLst/>
              </a:prstGeom>
              <a:noFill/>
              <a:ln w="12700" algn="ctr">
                <a:solidFill>
                  <a:srgbClr val="000099"/>
                </a:solidFill>
                <a:round/>
                <a:headEnd/>
                <a:tailEnd/>
              </a:ln>
              <a:effectLst/>
            </p:spPr>
            <p:txBody>
              <a:bodyPr wrap="none" anchor="ctr"/>
              <a:lstStyle/>
              <a:p>
                <a:endParaRPr lang="en-US"/>
              </a:p>
            </p:txBody>
          </p:sp>
          <p:sp>
            <p:nvSpPr>
              <p:cNvPr id="5155" name="Text Box 35"/>
              <p:cNvSpPr txBox="1">
                <a:spLocks noChangeArrowheads="1"/>
              </p:cNvSpPr>
              <p:nvPr/>
            </p:nvSpPr>
            <p:spPr bwMode="auto">
              <a:xfrm>
                <a:off x="3969" y="369"/>
                <a:ext cx="1779" cy="288"/>
              </a:xfrm>
              <a:prstGeom prst="rect">
                <a:avLst/>
              </a:prstGeom>
              <a:noFill/>
              <a:ln w="28575" algn="ctr">
                <a:noFill/>
                <a:miter lim="800000"/>
                <a:headEnd/>
                <a:tailEnd/>
              </a:ln>
              <a:effectLst/>
            </p:spPr>
            <p:txBody>
              <a:bodyPr wrap="none" lIns="91438" tIns="45718" rIns="91438" bIns="45718">
                <a:spAutoFit/>
              </a:bodyPr>
              <a:lstStyle/>
              <a:p>
                <a:pPr algn="ctr"/>
                <a:r>
                  <a:rPr lang="en-US" sz="2400">
                    <a:solidFill>
                      <a:srgbClr val="000000"/>
                    </a:solidFill>
                    <a:latin typeface="Verdana" pitchFamily="34" charset="0"/>
                  </a:rPr>
                  <a:t>d=0.16 Debye    </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45"/>
                                        </p:tgtEl>
                                        <p:attrNameLst>
                                          <p:attrName>style.visibility</p:attrName>
                                        </p:attrNameLst>
                                      </p:cBhvr>
                                      <p:to>
                                        <p:strVal val="visible"/>
                                      </p:to>
                                    </p:set>
                                    <p:animEffect transition="in" filter="fade">
                                      <p:cBhvr>
                                        <p:cTn id="17" dur="1000"/>
                                        <p:tgtEl>
                                          <p:spTgt spid="5145"/>
                                        </p:tgtEl>
                                      </p:cBhvr>
                                    </p:animEffect>
                                  </p:childTnLst>
                                </p:cTn>
                              </p:par>
                              <p:par>
                                <p:cTn id="18" presetID="10" presetClass="entr" presetSubtype="0" fill="hold" nodeType="withEffect">
                                  <p:stCondLst>
                                    <p:cond delay="0"/>
                                  </p:stCondLst>
                                  <p:childTnLst>
                                    <p:set>
                                      <p:cBhvr>
                                        <p:cTn id="19" dur="1" fill="hold">
                                          <p:stCondLst>
                                            <p:cond delay="0"/>
                                          </p:stCondLst>
                                        </p:cTn>
                                        <p:tgtEl>
                                          <p:spTgt spid="5146"/>
                                        </p:tgtEl>
                                        <p:attrNameLst>
                                          <p:attrName>style.visibility</p:attrName>
                                        </p:attrNameLst>
                                      </p:cBhvr>
                                      <p:to>
                                        <p:strVal val="visible"/>
                                      </p:to>
                                    </p:set>
                                    <p:animEffect transition="in" filter="fade">
                                      <p:cBhvr>
                                        <p:cTn id="20" dur="1000"/>
                                        <p:tgtEl>
                                          <p:spTgt spid="51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47"/>
                                        </p:tgtEl>
                                        <p:attrNameLst>
                                          <p:attrName>style.visibility</p:attrName>
                                        </p:attrNameLst>
                                      </p:cBhvr>
                                      <p:to>
                                        <p:strVal val="visible"/>
                                      </p:to>
                                    </p:set>
                                    <p:animEffect transition="in" filter="fade">
                                      <p:cBhvr>
                                        <p:cTn id="29" dur="1000"/>
                                        <p:tgtEl>
                                          <p:spTgt spid="5147"/>
                                        </p:tgtEl>
                                      </p:cBhvr>
                                    </p:animEffect>
                                  </p:childTnLst>
                                </p:cTn>
                              </p:par>
                              <p:par>
                                <p:cTn id="30" presetID="10" presetClass="entr" presetSubtype="0" fill="hold" nodeType="withEffect">
                                  <p:stCondLst>
                                    <p:cond delay="0"/>
                                  </p:stCondLst>
                                  <p:childTnLst>
                                    <p:set>
                                      <p:cBhvr>
                                        <p:cTn id="31" dur="1" fill="hold">
                                          <p:stCondLst>
                                            <p:cond delay="0"/>
                                          </p:stCondLst>
                                        </p:cTn>
                                        <p:tgtEl>
                                          <p:spTgt spid="5148"/>
                                        </p:tgtEl>
                                        <p:attrNameLst>
                                          <p:attrName>style.visibility</p:attrName>
                                        </p:attrNameLst>
                                      </p:cBhvr>
                                      <p:to>
                                        <p:strVal val="visible"/>
                                      </p:to>
                                    </p:set>
                                    <p:animEffect transition="in" filter="fade">
                                      <p:cBhvr>
                                        <p:cTn id="32" dur="1000"/>
                                        <p:tgtEl>
                                          <p:spTgt spid="51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5147"/>
                                        </p:tgtEl>
                                      </p:cBhvr>
                                    </p:animEffect>
                                    <p:set>
                                      <p:cBhvr>
                                        <p:cTn id="37" dur="1" fill="hold">
                                          <p:stCondLst>
                                            <p:cond delay="999"/>
                                          </p:stCondLst>
                                        </p:cTn>
                                        <p:tgtEl>
                                          <p:spTgt spid="514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5148"/>
                                        </p:tgtEl>
                                      </p:cBhvr>
                                    </p:animEffect>
                                    <p:set>
                                      <p:cBhvr>
                                        <p:cTn id="40" dur="1" fill="hold">
                                          <p:stCondLst>
                                            <p:cond delay="999"/>
                                          </p:stCondLst>
                                        </p:cTn>
                                        <p:tgtEl>
                                          <p:spTgt spid="514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8304" y="-83125"/>
            <a:ext cx="7691296"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Phase </a:t>
            </a: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II</a:t>
            </a:r>
            <a:endParaRPr lang="en-US" sz="4400" dirty="0">
              <a:cs typeface="Arial" pitchFamily="34" charset="0"/>
            </a:endParaRPr>
          </a:p>
        </p:txBody>
      </p:sp>
      <p:sp>
        <p:nvSpPr>
          <p:cNvPr id="5" name="Rectangle 4"/>
          <p:cNvSpPr/>
          <p:nvPr/>
        </p:nvSpPr>
        <p:spPr>
          <a:xfrm>
            <a:off x="189711" y="699542"/>
            <a:ext cx="8233258" cy="461665"/>
          </a:xfrm>
          <a:prstGeom prst="rect">
            <a:avLst/>
          </a:prstGeom>
        </p:spPr>
        <p:txBody>
          <a:bodyPr wrap="square">
            <a:spAutoFit/>
          </a:bodyPr>
          <a:lstStyle/>
          <a:p>
            <a:r>
              <a:rPr lang="en-US" sz="2400" dirty="0" smtClean="0"/>
              <a:t>1. 2D quantum gas - Suppress inelastic collisions</a:t>
            </a:r>
            <a:endParaRPr lang="en-US" sz="2400" dirty="0"/>
          </a:p>
        </p:txBody>
      </p:sp>
      <p:sp>
        <p:nvSpPr>
          <p:cNvPr id="37" name="Text Box 22"/>
          <p:cNvSpPr txBox="1">
            <a:spLocks noChangeArrowheads="1"/>
          </p:cNvSpPr>
          <p:nvPr/>
        </p:nvSpPr>
        <p:spPr bwMode="auto">
          <a:xfrm>
            <a:off x="2837093" y="1272410"/>
            <a:ext cx="3595688" cy="701675"/>
          </a:xfrm>
          <a:prstGeom prst="rect">
            <a:avLst/>
          </a:prstGeom>
          <a:noFill/>
          <a:ln w="28575" algn="ctr">
            <a:noFill/>
            <a:miter lim="800000"/>
            <a:headEnd/>
            <a:tailEnd/>
          </a:ln>
        </p:spPr>
        <p:txBody>
          <a:bodyPr wrap="none" lIns="91438" tIns="45718" rIns="91438" bIns="45718">
            <a:spAutoFit/>
          </a:bodyPr>
          <a:lstStyle/>
          <a:p>
            <a:r>
              <a:rPr lang="en-US" sz="2000" dirty="0">
                <a:latin typeface="Verdana" pitchFamily="34" charset="0"/>
              </a:rPr>
              <a:t>Only side by side collisions</a:t>
            </a:r>
          </a:p>
          <a:p>
            <a:r>
              <a:rPr lang="en-US" sz="2000" dirty="0">
                <a:latin typeface="Verdana" pitchFamily="34" charset="0"/>
              </a:rPr>
              <a:t>(repulsive interactions)</a:t>
            </a:r>
          </a:p>
        </p:txBody>
      </p:sp>
      <p:sp>
        <p:nvSpPr>
          <p:cNvPr id="38" name="Rectangle 37"/>
          <p:cNvSpPr/>
          <p:nvPr/>
        </p:nvSpPr>
        <p:spPr>
          <a:xfrm>
            <a:off x="251008" y="2375163"/>
            <a:ext cx="8233258" cy="461665"/>
          </a:xfrm>
          <a:prstGeom prst="rect">
            <a:avLst/>
          </a:prstGeom>
        </p:spPr>
        <p:txBody>
          <a:bodyPr wrap="square">
            <a:spAutoFit/>
          </a:bodyPr>
          <a:lstStyle/>
          <a:p>
            <a:r>
              <a:rPr lang="en-US" sz="2400" dirty="0" smtClean="0"/>
              <a:t>2. Quantum degeneracy via evaporative cooling</a:t>
            </a:r>
            <a:endParaRPr lang="en-US" sz="2400" dirty="0"/>
          </a:p>
        </p:txBody>
      </p:sp>
      <p:sp>
        <p:nvSpPr>
          <p:cNvPr id="39" name="Rectangle 38"/>
          <p:cNvSpPr/>
          <p:nvPr/>
        </p:nvSpPr>
        <p:spPr>
          <a:xfrm>
            <a:off x="251008" y="2983794"/>
            <a:ext cx="8233258" cy="461665"/>
          </a:xfrm>
          <a:prstGeom prst="rect">
            <a:avLst/>
          </a:prstGeom>
        </p:spPr>
        <p:txBody>
          <a:bodyPr wrap="square">
            <a:spAutoFit/>
          </a:bodyPr>
          <a:lstStyle/>
          <a:p>
            <a:r>
              <a:rPr lang="en-US" sz="2400" dirty="0" smtClean="0"/>
              <a:t>3.  Add  2D  Lattice +  E</a:t>
            </a:r>
            <a:endParaRPr lang="en-US" sz="2400" dirty="0"/>
          </a:p>
        </p:txBody>
      </p:sp>
      <p:sp>
        <p:nvSpPr>
          <p:cNvPr id="64" name="Text Box 73"/>
          <p:cNvSpPr txBox="1">
            <a:spLocks noChangeArrowheads="1"/>
          </p:cNvSpPr>
          <p:nvPr/>
        </p:nvSpPr>
        <p:spPr bwMode="auto">
          <a:xfrm>
            <a:off x="4540542" y="3553181"/>
            <a:ext cx="4022282" cy="707886"/>
          </a:xfrm>
          <a:prstGeom prst="rect">
            <a:avLst/>
          </a:prstGeom>
          <a:noFill/>
          <a:ln w="9525" algn="ctr">
            <a:noFill/>
            <a:miter lim="800000"/>
            <a:headEnd/>
            <a:tailEnd/>
          </a:ln>
        </p:spPr>
        <p:txBody>
          <a:bodyPr wrap="square">
            <a:spAutoFit/>
          </a:bodyPr>
          <a:lstStyle/>
          <a:p>
            <a:r>
              <a:rPr lang="en-US" sz="2000" dirty="0" smtClean="0">
                <a:latin typeface="Comic Sans MS" pitchFamily="66" charset="0"/>
              </a:rPr>
              <a:t>Super-solid phases, three body interactions, novel phases…</a:t>
            </a:r>
            <a:endParaRPr lang="en-US" sz="2000" dirty="0">
              <a:latin typeface="Comic Sans MS" pitchFamily="66" charset="0"/>
            </a:endParaRPr>
          </a:p>
        </p:txBody>
      </p:sp>
      <p:grpSp>
        <p:nvGrpSpPr>
          <p:cNvPr id="82" name="Group 81"/>
          <p:cNvGrpSpPr/>
          <p:nvPr/>
        </p:nvGrpSpPr>
        <p:grpSpPr>
          <a:xfrm>
            <a:off x="285024" y="3411767"/>
            <a:ext cx="3977545" cy="1470304"/>
            <a:chOff x="251008" y="3943023"/>
            <a:chExt cx="3977545" cy="1470304"/>
          </a:xfrm>
        </p:grpSpPr>
        <p:grpSp>
          <p:nvGrpSpPr>
            <p:cNvPr id="79" name="Group 78"/>
            <p:cNvGrpSpPr/>
            <p:nvPr/>
          </p:nvGrpSpPr>
          <p:grpSpPr>
            <a:xfrm>
              <a:off x="656886" y="3943023"/>
              <a:ext cx="2500582" cy="1470304"/>
              <a:chOff x="499884" y="4733162"/>
              <a:chExt cx="2500582" cy="1470304"/>
            </a:xfrm>
          </p:grpSpPr>
          <p:pic>
            <p:nvPicPr>
              <p:cNvPr id="72" name="Picture 2"/>
              <p:cNvPicPr>
                <a:picLocks noChangeAspect="1" noChangeArrowheads="1"/>
              </p:cNvPicPr>
              <p:nvPr/>
            </p:nvPicPr>
            <p:blipFill>
              <a:blip r:embed="rId3" cstate="print"/>
              <a:srcRect/>
              <a:stretch>
                <a:fillRect/>
              </a:stretch>
            </p:blipFill>
            <p:spPr bwMode="auto">
              <a:xfrm>
                <a:off x="499884" y="4733162"/>
                <a:ext cx="2500582" cy="1470304"/>
              </a:xfrm>
              <a:prstGeom prst="rect">
                <a:avLst/>
              </a:prstGeom>
              <a:noFill/>
              <a:ln w="9525">
                <a:noFill/>
                <a:miter lim="800000"/>
                <a:headEnd/>
                <a:tailEnd/>
              </a:ln>
              <a:effectLst/>
            </p:spPr>
          </p:pic>
          <p:pic>
            <p:nvPicPr>
              <p:cNvPr id="68" name="Picture 52" descr="oh2"/>
              <p:cNvPicPr>
                <a:picLocks noChangeAspect="1" noChangeArrowheads="1"/>
              </p:cNvPicPr>
              <p:nvPr/>
            </p:nvPicPr>
            <p:blipFill>
              <a:blip r:embed="rId4" cstate="print">
                <a:clrChange>
                  <a:clrFrom>
                    <a:srgbClr val="FFFFFF"/>
                  </a:clrFrom>
                  <a:clrTo>
                    <a:srgbClr val="FFFFFF">
                      <a:alpha val="0"/>
                    </a:srgbClr>
                  </a:clrTo>
                </a:clrChange>
              </a:blip>
              <a:srcRect l="19182" t="27562" r="32390" b="5988"/>
              <a:stretch>
                <a:fillRect/>
              </a:stretch>
            </p:blipFill>
            <p:spPr bwMode="auto">
              <a:xfrm rot="8080133" flipV="1">
                <a:off x="1719201" y="5515543"/>
                <a:ext cx="325179" cy="339960"/>
              </a:xfrm>
              <a:prstGeom prst="rect">
                <a:avLst/>
              </a:prstGeom>
              <a:noFill/>
              <a:ln w="9525">
                <a:noFill/>
                <a:miter lim="800000"/>
                <a:headEnd/>
                <a:tailEnd/>
              </a:ln>
            </p:spPr>
          </p:pic>
          <p:pic>
            <p:nvPicPr>
              <p:cNvPr id="69"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1264073" y="4880923"/>
                <a:ext cx="312713" cy="326927"/>
              </a:xfrm>
              <a:prstGeom prst="rect">
                <a:avLst/>
              </a:prstGeom>
              <a:noFill/>
              <a:ln w="9525">
                <a:noFill/>
                <a:miter lim="800000"/>
                <a:headEnd/>
                <a:tailEnd/>
              </a:ln>
            </p:spPr>
          </p:pic>
          <p:pic>
            <p:nvPicPr>
              <p:cNvPr id="73"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760770" y="5259437"/>
                <a:ext cx="312713" cy="326927"/>
              </a:xfrm>
              <a:prstGeom prst="rect">
                <a:avLst/>
              </a:prstGeom>
              <a:noFill/>
              <a:ln w="9525">
                <a:noFill/>
                <a:miter lim="800000"/>
                <a:headEnd/>
                <a:tailEnd/>
              </a:ln>
            </p:spPr>
          </p:pic>
          <p:pic>
            <p:nvPicPr>
              <p:cNvPr id="74"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1536941" y="5111529"/>
                <a:ext cx="312713" cy="326927"/>
              </a:xfrm>
              <a:prstGeom prst="rect">
                <a:avLst/>
              </a:prstGeom>
              <a:noFill/>
              <a:ln w="9525">
                <a:noFill/>
                <a:miter lim="800000"/>
                <a:headEnd/>
                <a:tailEnd/>
              </a:ln>
            </p:spPr>
          </p:pic>
          <p:pic>
            <p:nvPicPr>
              <p:cNvPr id="75"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2042249" y="5282632"/>
                <a:ext cx="312713" cy="326927"/>
              </a:xfrm>
              <a:prstGeom prst="rect">
                <a:avLst/>
              </a:prstGeom>
              <a:noFill/>
              <a:ln w="9525">
                <a:noFill/>
                <a:miter lim="800000"/>
                <a:headEnd/>
                <a:tailEnd/>
              </a:ln>
            </p:spPr>
          </p:pic>
          <p:pic>
            <p:nvPicPr>
              <p:cNvPr id="76"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2235114" y="5056518"/>
                <a:ext cx="312713" cy="326927"/>
              </a:xfrm>
              <a:prstGeom prst="rect">
                <a:avLst/>
              </a:prstGeom>
              <a:noFill/>
              <a:ln w="9525">
                <a:noFill/>
                <a:miter lim="800000"/>
                <a:headEnd/>
                <a:tailEnd/>
              </a:ln>
            </p:spPr>
          </p:pic>
          <p:pic>
            <p:nvPicPr>
              <p:cNvPr id="77"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1190299" y="5363526"/>
                <a:ext cx="312713" cy="326927"/>
              </a:xfrm>
              <a:prstGeom prst="rect">
                <a:avLst/>
              </a:prstGeom>
              <a:noFill/>
              <a:ln w="9525">
                <a:noFill/>
                <a:miter lim="800000"/>
                <a:headEnd/>
                <a:tailEnd/>
              </a:ln>
            </p:spPr>
          </p:pic>
          <p:pic>
            <p:nvPicPr>
              <p:cNvPr id="78" name="Picture 52" descr="oh2"/>
              <p:cNvPicPr>
                <a:picLocks noChangeAspect="1" noChangeArrowheads="1"/>
              </p:cNvPicPr>
              <p:nvPr/>
            </p:nvPicPr>
            <p:blipFill>
              <a:blip r:embed="rId5" cstate="print">
                <a:clrChange>
                  <a:clrFrom>
                    <a:srgbClr val="FFFFFF"/>
                  </a:clrFrom>
                  <a:clrTo>
                    <a:srgbClr val="FFFFFF">
                      <a:alpha val="0"/>
                    </a:srgbClr>
                  </a:clrTo>
                </a:clrChange>
              </a:blip>
              <a:srcRect l="19182" t="27562" r="32390" b="5988"/>
              <a:stretch>
                <a:fillRect/>
              </a:stretch>
            </p:blipFill>
            <p:spPr bwMode="auto">
              <a:xfrm rot="8080133" flipV="1">
                <a:off x="1782769" y="4950414"/>
                <a:ext cx="312713" cy="326927"/>
              </a:xfrm>
              <a:prstGeom prst="rect">
                <a:avLst/>
              </a:prstGeom>
              <a:noFill/>
              <a:ln w="9525">
                <a:noFill/>
                <a:miter lim="800000"/>
                <a:headEnd/>
                <a:tailEnd/>
              </a:ln>
            </p:spPr>
          </p:pic>
        </p:grpSp>
        <p:grpSp>
          <p:nvGrpSpPr>
            <p:cNvPr id="55" name="Group 56"/>
            <p:cNvGrpSpPr>
              <a:grpSpLocks/>
            </p:cNvGrpSpPr>
            <p:nvPr/>
          </p:nvGrpSpPr>
          <p:grpSpPr bwMode="auto">
            <a:xfrm>
              <a:off x="982115" y="4023630"/>
              <a:ext cx="3246438" cy="1106488"/>
              <a:chOff x="1255" y="647"/>
              <a:chExt cx="2045" cy="697"/>
            </a:xfrm>
          </p:grpSpPr>
          <p:grpSp>
            <p:nvGrpSpPr>
              <p:cNvPr id="56" name="Group 57"/>
              <p:cNvGrpSpPr>
                <a:grpSpLocks/>
              </p:cNvGrpSpPr>
              <p:nvPr/>
            </p:nvGrpSpPr>
            <p:grpSpPr bwMode="auto">
              <a:xfrm rot="5400000">
                <a:off x="1538" y="364"/>
                <a:ext cx="697" cy="1264"/>
                <a:chOff x="3361" y="4184"/>
                <a:chExt cx="697" cy="1264"/>
              </a:xfrm>
            </p:grpSpPr>
            <p:sp>
              <p:nvSpPr>
                <p:cNvPr id="58" name="Line 58"/>
                <p:cNvSpPr>
                  <a:spLocks noChangeShapeType="1"/>
                </p:cNvSpPr>
                <p:nvPr/>
              </p:nvSpPr>
              <p:spPr bwMode="auto">
                <a:xfrm flipV="1">
                  <a:off x="3361" y="4210"/>
                  <a:ext cx="0" cy="1238"/>
                </a:xfrm>
                <a:prstGeom prst="line">
                  <a:avLst/>
                </a:prstGeom>
                <a:noFill/>
                <a:ln w="38100">
                  <a:solidFill>
                    <a:schemeClr val="accent6">
                      <a:lumMod val="75000"/>
                    </a:schemeClr>
                  </a:solidFill>
                  <a:round/>
                  <a:headEnd/>
                  <a:tailEnd type="triangle" w="med" len="med"/>
                </a:ln>
              </p:spPr>
              <p:txBody>
                <a:bodyPr/>
                <a:lstStyle/>
                <a:p>
                  <a:endParaRPr lang="en-US"/>
                </a:p>
              </p:txBody>
            </p:sp>
            <p:sp>
              <p:nvSpPr>
                <p:cNvPr id="59" name="Line 59"/>
                <p:cNvSpPr>
                  <a:spLocks noChangeShapeType="1"/>
                </p:cNvSpPr>
                <p:nvPr/>
              </p:nvSpPr>
              <p:spPr bwMode="auto">
                <a:xfrm flipV="1">
                  <a:off x="4058" y="4184"/>
                  <a:ext cx="0" cy="1238"/>
                </a:xfrm>
                <a:prstGeom prst="line">
                  <a:avLst/>
                </a:prstGeom>
                <a:noFill/>
                <a:ln w="38100">
                  <a:solidFill>
                    <a:schemeClr val="accent6">
                      <a:lumMod val="75000"/>
                    </a:schemeClr>
                  </a:solidFill>
                  <a:round/>
                  <a:headEnd/>
                  <a:tailEnd type="triangle" w="med" len="med"/>
                </a:ln>
              </p:spPr>
              <p:txBody>
                <a:bodyPr/>
                <a:lstStyle/>
                <a:p>
                  <a:endParaRPr lang="en-US"/>
                </a:p>
              </p:txBody>
            </p:sp>
          </p:grpSp>
          <p:sp>
            <p:nvSpPr>
              <p:cNvPr id="57" name="Text Box 61"/>
              <p:cNvSpPr txBox="1">
                <a:spLocks noChangeArrowheads="1"/>
              </p:cNvSpPr>
              <p:nvPr/>
            </p:nvSpPr>
            <p:spPr bwMode="auto">
              <a:xfrm>
                <a:off x="3093" y="874"/>
                <a:ext cx="207" cy="233"/>
              </a:xfrm>
              <a:prstGeom prst="rect">
                <a:avLst/>
              </a:prstGeom>
              <a:noFill/>
              <a:ln w="38100" algn="ctr">
                <a:noFill/>
                <a:miter lim="800000"/>
                <a:headEnd/>
                <a:tailEnd/>
              </a:ln>
            </p:spPr>
            <p:txBody>
              <a:bodyPr wrap="none" lIns="91438" tIns="45718" rIns="91438" bIns="45718">
                <a:spAutoFit/>
              </a:bodyPr>
              <a:lstStyle/>
              <a:p>
                <a:pPr algn="ctr" eaLnBrk="0" hangingPunct="0"/>
                <a:r>
                  <a:rPr lang="en-US" sz="1800" dirty="0">
                    <a:solidFill>
                      <a:schemeClr val="accent2"/>
                    </a:solidFill>
                    <a:latin typeface="Comic Sans MS" pitchFamily="66" charset="0"/>
                  </a:rPr>
                  <a:t>E</a:t>
                </a:r>
              </a:p>
            </p:txBody>
          </p:sp>
        </p:grpSp>
        <p:grpSp>
          <p:nvGrpSpPr>
            <p:cNvPr id="61" name="Group 67"/>
            <p:cNvGrpSpPr>
              <a:grpSpLocks/>
            </p:cNvGrpSpPr>
            <p:nvPr/>
          </p:nvGrpSpPr>
          <p:grpSpPr bwMode="auto">
            <a:xfrm>
              <a:off x="2938018" y="5390581"/>
              <a:ext cx="784225" cy="7937"/>
              <a:chOff x="1275" y="1335"/>
              <a:chExt cx="494" cy="5"/>
            </a:xfrm>
          </p:grpSpPr>
          <p:sp>
            <p:nvSpPr>
              <p:cNvPr id="62" name="Line 68"/>
              <p:cNvSpPr>
                <a:spLocks noChangeShapeType="1"/>
              </p:cNvSpPr>
              <p:nvPr/>
            </p:nvSpPr>
            <p:spPr bwMode="auto">
              <a:xfrm>
                <a:off x="1275" y="1335"/>
                <a:ext cx="200" cy="5"/>
              </a:xfrm>
              <a:prstGeom prst="line">
                <a:avLst/>
              </a:prstGeom>
              <a:noFill/>
              <a:ln w="19050">
                <a:solidFill>
                  <a:schemeClr val="bg1"/>
                </a:solidFill>
                <a:round/>
                <a:headEnd/>
                <a:tailEnd type="triangle" w="med" len="med"/>
              </a:ln>
            </p:spPr>
            <p:txBody>
              <a:bodyPr/>
              <a:lstStyle/>
              <a:p>
                <a:endParaRPr lang="en-US"/>
              </a:p>
            </p:txBody>
          </p:sp>
          <p:sp>
            <p:nvSpPr>
              <p:cNvPr id="63" name="Line 69"/>
              <p:cNvSpPr>
                <a:spLocks noChangeShapeType="1"/>
              </p:cNvSpPr>
              <p:nvPr/>
            </p:nvSpPr>
            <p:spPr bwMode="auto">
              <a:xfrm flipH="1">
                <a:off x="1569" y="1340"/>
                <a:ext cx="200" cy="0"/>
              </a:xfrm>
              <a:prstGeom prst="line">
                <a:avLst/>
              </a:prstGeom>
              <a:noFill/>
              <a:ln w="19050">
                <a:solidFill>
                  <a:schemeClr val="bg1"/>
                </a:solidFill>
                <a:round/>
                <a:headEnd/>
                <a:tailEnd type="triangle" w="med" len="med"/>
              </a:ln>
            </p:spPr>
            <p:txBody>
              <a:bodyPr/>
              <a:lstStyle/>
              <a:p>
                <a:endParaRPr lang="en-US"/>
              </a:p>
            </p:txBody>
          </p:sp>
        </p:grpSp>
        <p:sp>
          <p:nvSpPr>
            <p:cNvPr id="52" name="Oval 44"/>
            <p:cNvSpPr>
              <a:spLocks noChangeArrowheads="1"/>
            </p:cNvSpPr>
            <p:nvPr/>
          </p:nvSpPr>
          <p:spPr bwMode="auto">
            <a:xfrm rot="10800000">
              <a:off x="251008" y="4384026"/>
              <a:ext cx="3479082" cy="562630"/>
            </a:xfrm>
            <a:prstGeom prst="ellipse">
              <a:avLst/>
            </a:prstGeom>
            <a:solidFill>
              <a:srgbClr val="00CC99">
                <a:alpha val="30196"/>
              </a:srgbClr>
            </a:solidFill>
            <a:ln w="9525">
              <a:solidFill>
                <a:schemeClr val="tx1"/>
              </a:solidFill>
              <a:round/>
              <a:headEnd/>
              <a:tailEnd/>
            </a:ln>
          </p:spPr>
          <p:txBody>
            <a:bodyPr wrap="square" anchor="ctr">
              <a:spAutoFit/>
            </a:bodyPr>
            <a:lstStyle/>
            <a:p>
              <a:endParaRPr lang="en-US"/>
            </a:p>
          </p:txBody>
        </p:sp>
        <p:sp>
          <p:nvSpPr>
            <p:cNvPr id="51" name="Oval 43"/>
            <p:cNvSpPr>
              <a:spLocks noChangeArrowheads="1"/>
            </p:cNvSpPr>
            <p:nvPr/>
          </p:nvSpPr>
          <p:spPr bwMode="auto">
            <a:xfrm rot="10800000">
              <a:off x="285024" y="4185405"/>
              <a:ext cx="3473162" cy="562630"/>
            </a:xfrm>
            <a:prstGeom prst="ellipse">
              <a:avLst/>
            </a:prstGeom>
            <a:solidFill>
              <a:srgbClr val="00CC99">
                <a:alpha val="21176"/>
              </a:srgbClr>
            </a:solidFill>
            <a:ln w="9525">
              <a:solidFill>
                <a:schemeClr val="tx1"/>
              </a:solidFill>
              <a:round/>
              <a:headEnd/>
              <a:tailEnd/>
            </a:ln>
          </p:spPr>
          <p:txBody>
            <a:bodyPr wrap="square" anchor="ctr">
              <a:spAutoFit/>
            </a:bodyPr>
            <a:lstStyle/>
            <a:p>
              <a:endParaRPr lang="en-US"/>
            </a:p>
          </p:txBody>
        </p:sp>
      </p:grpSp>
      <p:pic>
        <p:nvPicPr>
          <p:cNvPr id="67586" name="Picture 2"/>
          <p:cNvPicPr>
            <a:picLocks noChangeAspect="1" noChangeArrowheads="1"/>
          </p:cNvPicPr>
          <p:nvPr/>
        </p:nvPicPr>
        <p:blipFill>
          <a:blip r:embed="rId6" cstate="print"/>
          <a:srcRect/>
          <a:stretch>
            <a:fillRect/>
          </a:stretch>
        </p:blipFill>
        <p:spPr bwMode="auto">
          <a:xfrm>
            <a:off x="476573" y="1161207"/>
            <a:ext cx="1797408" cy="1213956"/>
          </a:xfrm>
          <a:prstGeom prst="rect">
            <a:avLst/>
          </a:prstGeom>
          <a:noFill/>
          <a:ln w="9525">
            <a:noFill/>
            <a:miter lim="800000"/>
            <a:headEnd/>
            <a:tailEnd/>
          </a:ln>
        </p:spPr>
      </p:pic>
      <p:sp>
        <p:nvSpPr>
          <p:cNvPr id="81" name="Rectangle 80"/>
          <p:cNvSpPr/>
          <p:nvPr/>
        </p:nvSpPr>
        <p:spPr>
          <a:xfrm>
            <a:off x="329566" y="4831259"/>
            <a:ext cx="8233258" cy="461665"/>
          </a:xfrm>
          <a:prstGeom prst="rect">
            <a:avLst/>
          </a:prstGeom>
        </p:spPr>
        <p:txBody>
          <a:bodyPr wrap="square">
            <a:spAutoFit/>
          </a:bodyPr>
          <a:lstStyle/>
          <a:p>
            <a:r>
              <a:rPr lang="en-US" sz="2400" dirty="0" smtClean="0"/>
              <a:t>4.  Layers  </a:t>
            </a:r>
            <a:endParaRPr lang="en-US" sz="2400" dirty="0"/>
          </a:p>
        </p:txBody>
      </p:sp>
      <p:pic>
        <p:nvPicPr>
          <p:cNvPr id="67587" name="Picture 3"/>
          <p:cNvPicPr>
            <a:picLocks noChangeAspect="1" noChangeArrowheads="1"/>
          </p:cNvPicPr>
          <p:nvPr/>
        </p:nvPicPr>
        <p:blipFill>
          <a:blip r:embed="rId7" cstate="print"/>
          <a:srcRect/>
          <a:stretch>
            <a:fillRect/>
          </a:stretch>
        </p:blipFill>
        <p:spPr bwMode="auto">
          <a:xfrm>
            <a:off x="538304" y="5292924"/>
            <a:ext cx="2598632" cy="1485061"/>
          </a:xfrm>
          <a:prstGeom prst="rect">
            <a:avLst/>
          </a:prstGeom>
          <a:noFill/>
          <a:ln w="9525">
            <a:noFill/>
            <a:miter lim="800000"/>
            <a:headEnd/>
            <a:tailEnd/>
          </a:ln>
        </p:spPr>
      </p:pic>
      <p:sp>
        <p:nvSpPr>
          <p:cNvPr id="84" name="Text Box 66"/>
          <p:cNvSpPr txBox="1">
            <a:spLocks noChangeArrowheads="1"/>
          </p:cNvSpPr>
          <p:nvPr/>
        </p:nvSpPr>
        <p:spPr bwMode="auto">
          <a:xfrm>
            <a:off x="3438759" y="4938983"/>
            <a:ext cx="5254187" cy="707882"/>
          </a:xfrm>
          <a:prstGeom prst="rect">
            <a:avLst/>
          </a:prstGeom>
          <a:noFill/>
          <a:ln w="9525" algn="ctr">
            <a:noFill/>
            <a:miter lim="800000"/>
            <a:headEnd/>
            <a:tailEnd/>
          </a:ln>
        </p:spPr>
        <p:txBody>
          <a:bodyPr wrap="square" lIns="91438" tIns="45718" rIns="91438" bIns="45718">
            <a:spAutoFit/>
          </a:bodyPr>
          <a:lstStyle/>
          <a:p>
            <a:pPr>
              <a:buFontTx/>
              <a:buChar char="•"/>
            </a:pPr>
            <a:r>
              <a:rPr lang="en-US" sz="2000" dirty="0">
                <a:solidFill>
                  <a:schemeClr val="bg1"/>
                </a:solidFill>
                <a:latin typeface="Comic Sans MS" pitchFamily="66" charset="0"/>
              </a:rPr>
              <a:t> </a:t>
            </a:r>
            <a:r>
              <a:rPr lang="en-US" sz="2000" dirty="0">
                <a:latin typeface="Comic Sans MS" pitchFamily="66" charset="0"/>
              </a:rPr>
              <a:t>Correlated Fermi </a:t>
            </a:r>
            <a:r>
              <a:rPr lang="en-US" sz="2000" dirty="0" smtClean="0">
                <a:latin typeface="Comic Sans MS" pitchFamily="66" charset="0"/>
              </a:rPr>
              <a:t>pairs, Bi-layer </a:t>
            </a:r>
            <a:r>
              <a:rPr lang="en-US" sz="2000" dirty="0">
                <a:latin typeface="Comic Sans MS" pitchFamily="66" charset="0"/>
              </a:rPr>
              <a:t>Bose </a:t>
            </a:r>
            <a:r>
              <a:rPr lang="en-US" sz="2000" dirty="0" smtClean="0">
                <a:latin typeface="Comic Sans MS" pitchFamily="66" charset="0"/>
              </a:rPr>
              <a:t>condensation… </a:t>
            </a:r>
            <a:r>
              <a:rPr lang="en-US" sz="2000" dirty="0">
                <a:latin typeface="Comic Sans MS" pitchFamily="66" charset="0"/>
              </a:rPr>
              <a:t>… </a:t>
            </a:r>
          </a:p>
        </p:txBody>
      </p:sp>
      <p:sp>
        <p:nvSpPr>
          <p:cNvPr id="85" name="Rectangle 84"/>
          <p:cNvSpPr/>
          <p:nvPr/>
        </p:nvSpPr>
        <p:spPr>
          <a:xfrm>
            <a:off x="3425834" y="5842658"/>
            <a:ext cx="6015053" cy="461665"/>
          </a:xfrm>
          <a:prstGeom prst="rect">
            <a:avLst/>
          </a:prstGeom>
        </p:spPr>
        <p:txBody>
          <a:bodyPr wrap="square">
            <a:spAutoFit/>
          </a:bodyPr>
          <a:lstStyle/>
          <a:p>
            <a:r>
              <a:rPr lang="en-US" sz="2400" dirty="0" smtClean="0"/>
              <a:t>5.  Control of nuclear spin interactions  </a:t>
            </a:r>
            <a:endParaRPr lang="en-US" sz="2400" dirty="0"/>
          </a:p>
        </p:txBody>
      </p:sp>
      <p:sp>
        <p:nvSpPr>
          <p:cNvPr id="34" name="TextBox 33"/>
          <p:cNvSpPr txBox="1"/>
          <p:nvPr/>
        </p:nvSpPr>
        <p:spPr>
          <a:xfrm>
            <a:off x="6432781" y="1174834"/>
            <a:ext cx="2711219" cy="1200329"/>
          </a:xfrm>
          <a:prstGeom prst="rect">
            <a:avLst/>
          </a:prstGeom>
          <a:noFill/>
        </p:spPr>
        <p:txBody>
          <a:bodyPr wrap="square" rtlCol="0">
            <a:spAutoFit/>
          </a:bodyPr>
          <a:lstStyle/>
          <a:p>
            <a:pPr algn="ctr"/>
            <a:r>
              <a:rPr lang="en-US" sz="3600" b="1" dirty="0" smtClean="0">
                <a:latin typeface="+mn-lt"/>
              </a:rPr>
              <a:t>Immediate goals</a:t>
            </a:r>
            <a:endParaRPr lang="en-US" sz="3600" b="1" dirty="0" smtClean="0">
              <a:latin typeface="+mn-lt"/>
            </a:endParaRPr>
          </a:p>
        </p:txBody>
      </p:sp>
      <p:sp>
        <p:nvSpPr>
          <p:cNvPr id="35" name="Rectangle 34"/>
          <p:cNvSpPr/>
          <p:nvPr/>
        </p:nvSpPr>
        <p:spPr bwMode="auto">
          <a:xfrm>
            <a:off x="189710" y="546265"/>
            <a:ext cx="8778240" cy="2377440"/>
          </a:xfrm>
          <a:prstGeom prst="rect">
            <a:avLst/>
          </a:prstGeom>
          <a:solidFill>
            <a:srgbClr val="D9D9D9">
              <a:alpha val="18039"/>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lide(fromTop)">
                                      <p:cBhvr>
                                        <p:cTn id="7" dur="500"/>
                                        <p:tgtEl>
                                          <p:spTgt spid="39"/>
                                        </p:tgtEl>
                                      </p:cBhvr>
                                    </p:animEffect>
                                  </p:childTnLst>
                                </p:cTn>
                              </p:par>
                              <p:par>
                                <p:cTn id="8" presetID="12" presetClass="entr" presetSubtype="1"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slide(fromTop)">
                                      <p:cBhvr>
                                        <p:cTn id="10" dur="500"/>
                                        <p:tgtEl>
                                          <p:spTgt spid="8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slide(fromTop)">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slide(fromTop)">
                                      <p:cBhvr>
                                        <p:cTn id="18" dur="500"/>
                                        <p:tgtEl>
                                          <p:spTgt spid="81"/>
                                        </p:tgtEl>
                                      </p:cBhvr>
                                    </p:animEffect>
                                  </p:childTnLst>
                                </p:cTn>
                              </p:par>
                              <p:par>
                                <p:cTn id="19" presetID="12" presetClass="entr" presetSubtype="1" fill="hold" nodeType="withEffect">
                                  <p:stCondLst>
                                    <p:cond delay="0"/>
                                  </p:stCondLst>
                                  <p:childTnLst>
                                    <p:set>
                                      <p:cBhvr>
                                        <p:cTn id="20" dur="1" fill="hold">
                                          <p:stCondLst>
                                            <p:cond delay="0"/>
                                          </p:stCondLst>
                                        </p:cTn>
                                        <p:tgtEl>
                                          <p:spTgt spid="67587"/>
                                        </p:tgtEl>
                                        <p:attrNameLst>
                                          <p:attrName>style.visibility</p:attrName>
                                        </p:attrNameLst>
                                      </p:cBhvr>
                                      <p:to>
                                        <p:strVal val="visible"/>
                                      </p:to>
                                    </p:set>
                                    <p:animEffect transition="in" filter="slide(fromTop)">
                                      <p:cBhvr>
                                        <p:cTn id="21" dur="500"/>
                                        <p:tgtEl>
                                          <p:spTgt spid="67587"/>
                                        </p:tgtEl>
                                      </p:cBhvr>
                                    </p:animEffect>
                                  </p:childTnLst>
                                </p:cTn>
                              </p:par>
                              <p:par>
                                <p:cTn id="22" presetID="12" presetClass="entr" presetSubtype="1" fill="hold" grpId="1" nodeType="with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slide(fromTop)">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64" grpId="0"/>
      <p:bldP spid="81" grpId="0"/>
      <p:bldP spid="84" grpId="1"/>
      <p:bldP spid="8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8"/>
          <p:cNvSpPr>
            <a:spLocks noChangeAspect="1" noChangeArrowheads="1" noTextEdit="1"/>
          </p:cNvSpPr>
          <p:nvPr/>
        </p:nvSpPr>
        <p:spPr bwMode="auto">
          <a:xfrm>
            <a:off x="-171450" y="1055688"/>
            <a:ext cx="7543800" cy="5802312"/>
          </a:xfrm>
          <a:prstGeom prst="rect">
            <a:avLst/>
          </a:prstGeom>
          <a:noFill/>
          <a:ln w="9525">
            <a:noFill/>
            <a:miter lim="800000"/>
            <a:headEnd/>
            <a:tailEnd/>
          </a:ln>
        </p:spPr>
        <p:txBody>
          <a:bodyPr/>
          <a:lstStyle/>
          <a:p>
            <a:endParaRPr lang="en-US"/>
          </a:p>
        </p:txBody>
      </p:sp>
      <p:sp>
        <p:nvSpPr>
          <p:cNvPr id="22531" name="Rectangle 46"/>
          <p:cNvSpPr>
            <a:spLocks noChangeArrowheads="1"/>
          </p:cNvSpPr>
          <p:nvPr/>
        </p:nvSpPr>
        <p:spPr bwMode="auto">
          <a:xfrm rot="-5400000">
            <a:off x="-1054100" y="3430588"/>
            <a:ext cx="2878137" cy="427038"/>
          </a:xfrm>
          <a:prstGeom prst="rect">
            <a:avLst/>
          </a:prstGeom>
          <a:noFill/>
          <a:ln w="9525">
            <a:noFill/>
            <a:miter lim="800000"/>
            <a:headEnd/>
            <a:tailEnd/>
          </a:ln>
        </p:spPr>
        <p:txBody>
          <a:bodyPr wrap="none" lIns="0" tIns="0" rIns="0" bIns="0">
            <a:spAutoFit/>
          </a:bodyPr>
          <a:lstStyle/>
          <a:p>
            <a:r>
              <a:rPr lang="en-US" sz="2800">
                <a:solidFill>
                  <a:srgbClr val="000000"/>
                </a:solidFill>
                <a:latin typeface="Calibri" pitchFamily="34" charset="0"/>
              </a:rPr>
              <a:t>log</a:t>
            </a:r>
            <a:r>
              <a:rPr lang="en-US" sz="2800" baseline="-25000">
                <a:solidFill>
                  <a:srgbClr val="000000"/>
                </a:solidFill>
                <a:latin typeface="Calibri" pitchFamily="34" charset="0"/>
              </a:rPr>
              <a:t>10</a:t>
            </a:r>
            <a:r>
              <a:rPr lang="en-US" sz="2800">
                <a:solidFill>
                  <a:srgbClr val="000000"/>
                </a:solidFill>
                <a:latin typeface="Calibri" pitchFamily="34" charset="0"/>
              </a:rPr>
              <a:t>(density [cm</a:t>
            </a:r>
            <a:r>
              <a:rPr lang="en-US" sz="2800" baseline="30000">
                <a:solidFill>
                  <a:srgbClr val="000000"/>
                </a:solidFill>
                <a:latin typeface="Calibri" pitchFamily="34" charset="0"/>
              </a:rPr>
              <a:t>-3</a:t>
            </a:r>
            <a:r>
              <a:rPr lang="en-US" sz="2800">
                <a:solidFill>
                  <a:srgbClr val="000000"/>
                </a:solidFill>
                <a:latin typeface="Calibri" pitchFamily="34" charset="0"/>
              </a:rPr>
              <a:t>])</a:t>
            </a:r>
            <a:endParaRPr lang="en-US" sz="2800">
              <a:solidFill>
                <a:schemeClr val="tx2"/>
              </a:solidFill>
              <a:latin typeface="Calibri" pitchFamily="34" charset="0"/>
            </a:endParaRPr>
          </a:p>
        </p:txBody>
      </p:sp>
      <p:sp>
        <p:nvSpPr>
          <p:cNvPr id="22532" name="Rectangle 53"/>
          <p:cNvSpPr>
            <a:spLocks noChangeArrowheads="1"/>
          </p:cNvSpPr>
          <p:nvPr/>
        </p:nvSpPr>
        <p:spPr bwMode="auto">
          <a:xfrm>
            <a:off x="5734050" y="5430838"/>
            <a:ext cx="3222625" cy="427037"/>
          </a:xfrm>
          <a:prstGeom prst="rect">
            <a:avLst/>
          </a:prstGeom>
          <a:noFill/>
          <a:ln w="9525">
            <a:noFill/>
            <a:miter lim="800000"/>
            <a:headEnd/>
            <a:tailEnd/>
          </a:ln>
        </p:spPr>
        <p:txBody>
          <a:bodyPr wrap="none" lIns="0" tIns="0" rIns="0" bIns="0">
            <a:spAutoFit/>
          </a:bodyPr>
          <a:lstStyle/>
          <a:p>
            <a:r>
              <a:rPr lang="en-US" sz="2800">
                <a:solidFill>
                  <a:srgbClr val="000000"/>
                </a:solidFill>
                <a:latin typeface="Calibri" pitchFamily="34" charset="0"/>
              </a:rPr>
              <a:t>log</a:t>
            </a:r>
            <a:r>
              <a:rPr lang="en-US" sz="2800" baseline="-25000">
                <a:solidFill>
                  <a:srgbClr val="000000"/>
                </a:solidFill>
                <a:latin typeface="Calibri" pitchFamily="34" charset="0"/>
              </a:rPr>
              <a:t>10</a:t>
            </a:r>
            <a:r>
              <a:rPr lang="en-US" sz="2800">
                <a:solidFill>
                  <a:srgbClr val="000000"/>
                </a:solidFill>
                <a:latin typeface="Calibri" pitchFamily="34" charset="0"/>
              </a:rPr>
              <a:t>(temperature [K])</a:t>
            </a:r>
            <a:endParaRPr lang="en-US" sz="2800">
              <a:solidFill>
                <a:schemeClr val="tx2"/>
              </a:solidFill>
              <a:latin typeface="Calibri" pitchFamily="34" charset="0"/>
            </a:endParaRPr>
          </a:p>
        </p:txBody>
      </p:sp>
      <p:sp>
        <p:nvSpPr>
          <p:cNvPr id="22533" name="Freeform 128"/>
          <p:cNvSpPr>
            <a:spLocks/>
          </p:cNvSpPr>
          <p:nvPr/>
        </p:nvSpPr>
        <p:spPr bwMode="auto">
          <a:xfrm>
            <a:off x="2860675" y="4667250"/>
            <a:ext cx="2000250" cy="1219200"/>
          </a:xfrm>
          <a:custGeom>
            <a:avLst/>
            <a:gdLst>
              <a:gd name="T0" fmla="*/ 1995488 w 1260"/>
              <a:gd name="T1" fmla="*/ 666750 h 768"/>
              <a:gd name="T2" fmla="*/ 1976438 w 1260"/>
              <a:gd name="T3" fmla="*/ 741362 h 768"/>
              <a:gd name="T4" fmla="*/ 1941513 w 1260"/>
              <a:gd name="T5" fmla="*/ 815975 h 768"/>
              <a:gd name="T6" fmla="*/ 1890713 w 1260"/>
              <a:gd name="T7" fmla="*/ 885825 h 768"/>
              <a:gd name="T8" fmla="*/ 1828800 w 1260"/>
              <a:gd name="T9" fmla="*/ 950913 h 768"/>
              <a:gd name="T10" fmla="*/ 1751013 w 1260"/>
              <a:gd name="T11" fmla="*/ 1011238 h 768"/>
              <a:gd name="T12" fmla="*/ 1662113 w 1260"/>
              <a:gd name="T13" fmla="*/ 1066800 h 768"/>
              <a:gd name="T14" fmla="*/ 1562100 w 1260"/>
              <a:gd name="T15" fmla="*/ 1114425 h 768"/>
              <a:gd name="T16" fmla="*/ 1454150 w 1260"/>
              <a:gd name="T17" fmla="*/ 1150938 h 768"/>
              <a:gd name="T18" fmla="*/ 1339850 w 1260"/>
              <a:gd name="T19" fmla="*/ 1184275 h 768"/>
              <a:gd name="T20" fmla="*/ 1217612 w 1260"/>
              <a:gd name="T21" fmla="*/ 1203325 h 768"/>
              <a:gd name="T22" fmla="*/ 1095375 w 1260"/>
              <a:gd name="T23" fmla="*/ 1216025 h 768"/>
              <a:gd name="T24" fmla="*/ 968375 w 1260"/>
              <a:gd name="T25" fmla="*/ 1219200 h 768"/>
              <a:gd name="T26" fmla="*/ 842963 w 1260"/>
              <a:gd name="T27" fmla="*/ 1211263 h 768"/>
              <a:gd name="T28" fmla="*/ 720725 w 1260"/>
              <a:gd name="T29" fmla="*/ 1193800 h 768"/>
              <a:gd name="T30" fmla="*/ 601662 w 1260"/>
              <a:gd name="T31" fmla="*/ 1168400 h 768"/>
              <a:gd name="T32" fmla="*/ 488950 w 1260"/>
              <a:gd name="T33" fmla="*/ 1133475 h 768"/>
              <a:gd name="T34" fmla="*/ 387350 w 1260"/>
              <a:gd name="T35" fmla="*/ 1090613 h 768"/>
              <a:gd name="T36" fmla="*/ 292100 w 1260"/>
              <a:gd name="T37" fmla="*/ 1041400 h 768"/>
              <a:gd name="T38" fmla="*/ 209550 w 1260"/>
              <a:gd name="T39" fmla="*/ 984250 h 768"/>
              <a:gd name="T40" fmla="*/ 138112 w 1260"/>
              <a:gd name="T41" fmla="*/ 919163 h 768"/>
              <a:gd name="T42" fmla="*/ 79375 w 1260"/>
              <a:gd name="T43" fmla="*/ 850900 h 768"/>
              <a:gd name="T44" fmla="*/ 38100 w 1260"/>
              <a:gd name="T45" fmla="*/ 779462 h 768"/>
              <a:gd name="T46" fmla="*/ 9525 w 1260"/>
              <a:gd name="T47" fmla="*/ 704850 h 768"/>
              <a:gd name="T48" fmla="*/ 0 w 1260"/>
              <a:gd name="T49" fmla="*/ 628650 h 768"/>
              <a:gd name="T50" fmla="*/ 3175 w 1260"/>
              <a:gd name="T51" fmla="*/ 552450 h 768"/>
              <a:gd name="T52" fmla="*/ 22225 w 1260"/>
              <a:gd name="T53" fmla="*/ 476250 h 768"/>
              <a:gd name="T54" fmla="*/ 57150 w 1260"/>
              <a:gd name="T55" fmla="*/ 401637 h 768"/>
              <a:gd name="T56" fmla="*/ 107950 w 1260"/>
              <a:gd name="T57" fmla="*/ 331787 h 768"/>
              <a:gd name="T58" fmla="*/ 173037 w 1260"/>
              <a:gd name="T59" fmla="*/ 266700 h 768"/>
              <a:gd name="T60" fmla="*/ 249238 w 1260"/>
              <a:gd name="T61" fmla="*/ 206375 h 768"/>
              <a:gd name="T62" fmla="*/ 336550 w 1260"/>
              <a:gd name="T63" fmla="*/ 152400 h 768"/>
              <a:gd name="T64" fmla="*/ 436563 w 1260"/>
              <a:gd name="T65" fmla="*/ 104775 h 768"/>
              <a:gd name="T66" fmla="*/ 546100 w 1260"/>
              <a:gd name="T67" fmla="*/ 65088 h 768"/>
              <a:gd name="T68" fmla="*/ 660400 w 1260"/>
              <a:gd name="T69" fmla="*/ 34925 h 768"/>
              <a:gd name="T70" fmla="*/ 781050 w 1260"/>
              <a:gd name="T71" fmla="*/ 14288 h 768"/>
              <a:gd name="T72" fmla="*/ 904875 w 1260"/>
              <a:gd name="T73" fmla="*/ 1588 h 768"/>
              <a:gd name="T74" fmla="*/ 1030287 w 1260"/>
              <a:gd name="T75" fmla="*/ 0 h 768"/>
              <a:gd name="T76" fmla="*/ 1157287 w 1260"/>
              <a:gd name="T77" fmla="*/ 6350 h 768"/>
              <a:gd name="T78" fmla="*/ 1279525 w 1260"/>
              <a:gd name="T79" fmla="*/ 23812 h 768"/>
              <a:gd name="T80" fmla="*/ 1397000 w 1260"/>
              <a:gd name="T81" fmla="*/ 49212 h 768"/>
              <a:gd name="T82" fmla="*/ 1509712 w 1260"/>
              <a:gd name="T83" fmla="*/ 84137 h 768"/>
              <a:gd name="T84" fmla="*/ 1614487 w 1260"/>
              <a:gd name="T85" fmla="*/ 127000 h 768"/>
              <a:gd name="T86" fmla="*/ 1708150 w 1260"/>
              <a:gd name="T87" fmla="*/ 176212 h 768"/>
              <a:gd name="T88" fmla="*/ 1790700 w 1260"/>
              <a:gd name="T89" fmla="*/ 234950 h 768"/>
              <a:gd name="T90" fmla="*/ 1860550 w 1260"/>
              <a:gd name="T91" fmla="*/ 300038 h 768"/>
              <a:gd name="T92" fmla="*/ 1917700 w 1260"/>
              <a:gd name="T93" fmla="*/ 366712 h 768"/>
              <a:gd name="T94" fmla="*/ 1960563 w 1260"/>
              <a:gd name="T95" fmla="*/ 439738 h 768"/>
              <a:gd name="T96" fmla="*/ 1987550 w 1260"/>
              <a:gd name="T97" fmla="*/ 514350 h 768"/>
              <a:gd name="T98" fmla="*/ 2000250 w 1260"/>
              <a:gd name="T99" fmla="*/ 588963 h 7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60"/>
              <a:gd name="T151" fmla="*/ 0 h 768"/>
              <a:gd name="T152" fmla="*/ 1260 w 1260"/>
              <a:gd name="T153" fmla="*/ 768 h 7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60" h="768">
                <a:moveTo>
                  <a:pt x="1260" y="396"/>
                </a:moveTo>
                <a:lnTo>
                  <a:pt x="1257" y="420"/>
                </a:lnTo>
                <a:lnTo>
                  <a:pt x="1252" y="444"/>
                </a:lnTo>
                <a:lnTo>
                  <a:pt x="1245" y="467"/>
                </a:lnTo>
                <a:lnTo>
                  <a:pt x="1235" y="491"/>
                </a:lnTo>
                <a:lnTo>
                  <a:pt x="1223" y="514"/>
                </a:lnTo>
                <a:lnTo>
                  <a:pt x="1208" y="536"/>
                </a:lnTo>
                <a:lnTo>
                  <a:pt x="1191" y="558"/>
                </a:lnTo>
                <a:lnTo>
                  <a:pt x="1172" y="579"/>
                </a:lnTo>
                <a:lnTo>
                  <a:pt x="1152" y="599"/>
                </a:lnTo>
                <a:lnTo>
                  <a:pt x="1128" y="620"/>
                </a:lnTo>
                <a:lnTo>
                  <a:pt x="1103" y="637"/>
                </a:lnTo>
                <a:lnTo>
                  <a:pt x="1076" y="656"/>
                </a:lnTo>
                <a:lnTo>
                  <a:pt x="1047" y="672"/>
                </a:lnTo>
                <a:lnTo>
                  <a:pt x="1017" y="687"/>
                </a:lnTo>
                <a:lnTo>
                  <a:pt x="984" y="702"/>
                </a:lnTo>
                <a:lnTo>
                  <a:pt x="951" y="714"/>
                </a:lnTo>
                <a:lnTo>
                  <a:pt x="916" y="725"/>
                </a:lnTo>
                <a:lnTo>
                  <a:pt x="880" y="736"/>
                </a:lnTo>
                <a:lnTo>
                  <a:pt x="844" y="746"/>
                </a:lnTo>
                <a:lnTo>
                  <a:pt x="806" y="752"/>
                </a:lnTo>
                <a:lnTo>
                  <a:pt x="767" y="758"/>
                </a:lnTo>
                <a:lnTo>
                  <a:pt x="729" y="763"/>
                </a:lnTo>
                <a:lnTo>
                  <a:pt x="690" y="766"/>
                </a:lnTo>
                <a:lnTo>
                  <a:pt x="649" y="768"/>
                </a:lnTo>
                <a:lnTo>
                  <a:pt x="610" y="768"/>
                </a:lnTo>
                <a:lnTo>
                  <a:pt x="570" y="766"/>
                </a:lnTo>
                <a:lnTo>
                  <a:pt x="531" y="763"/>
                </a:lnTo>
                <a:lnTo>
                  <a:pt x="492" y="758"/>
                </a:lnTo>
                <a:lnTo>
                  <a:pt x="454" y="752"/>
                </a:lnTo>
                <a:lnTo>
                  <a:pt x="416" y="746"/>
                </a:lnTo>
                <a:lnTo>
                  <a:pt x="379" y="736"/>
                </a:lnTo>
                <a:lnTo>
                  <a:pt x="344" y="725"/>
                </a:lnTo>
                <a:lnTo>
                  <a:pt x="308" y="714"/>
                </a:lnTo>
                <a:lnTo>
                  <a:pt x="275" y="702"/>
                </a:lnTo>
                <a:lnTo>
                  <a:pt x="244" y="687"/>
                </a:lnTo>
                <a:lnTo>
                  <a:pt x="212" y="672"/>
                </a:lnTo>
                <a:lnTo>
                  <a:pt x="184" y="656"/>
                </a:lnTo>
                <a:lnTo>
                  <a:pt x="157" y="637"/>
                </a:lnTo>
                <a:lnTo>
                  <a:pt x="132" y="620"/>
                </a:lnTo>
                <a:lnTo>
                  <a:pt x="109" y="599"/>
                </a:lnTo>
                <a:lnTo>
                  <a:pt x="87" y="579"/>
                </a:lnTo>
                <a:lnTo>
                  <a:pt x="68" y="558"/>
                </a:lnTo>
                <a:lnTo>
                  <a:pt x="50" y="536"/>
                </a:lnTo>
                <a:lnTo>
                  <a:pt x="36" y="514"/>
                </a:lnTo>
                <a:lnTo>
                  <a:pt x="24" y="491"/>
                </a:lnTo>
                <a:lnTo>
                  <a:pt x="14" y="467"/>
                </a:lnTo>
                <a:lnTo>
                  <a:pt x="6" y="444"/>
                </a:lnTo>
                <a:lnTo>
                  <a:pt x="2" y="420"/>
                </a:lnTo>
                <a:lnTo>
                  <a:pt x="0" y="396"/>
                </a:lnTo>
                <a:lnTo>
                  <a:pt x="0" y="371"/>
                </a:lnTo>
                <a:lnTo>
                  <a:pt x="2" y="348"/>
                </a:lnTo>
                <a:lnTo>
                  <a:pt x="6" y="324"/>
                </a:lnTo>
                <a:lnTo>
                  <a:pt x="14" y="300"/>
                </a:lnTo>
                <a:lnTo>
                  <a:pt x="24" y="277"/>
                </a:lnTo>
                <a:lnTo>
                  <a:pt x="36" y="253"/>
                </a:lnTo>
                <a:lnTo>
                  <a:pt x="50" y="231"/>
                </a:lnTo>
                <a:lnTo>
                  <a:pt x="68" y="209"/>
                </a:lnTo>
                <a:lnTo>
                  <a:pt x="87" y="189"/>
                </a:lnTo>
                <a:lnTo>
                  <a:pt x="109" y="168"/>
                </a:lnTo>
                <a:lnTo>
                  <a:pt x="132" y="148"/>
                </a:lnTo>
                <a:lnTo>
                  <a:pt x="157" y="130"/>
                </a:lnTo>
                <a:lnTo>
                  <a:pt x="184" y="111"/>
                </a:lnTo>
                <a:lnTo>
                  <a:pt x="212" y="96"/>
                </a:lnTo>
                <a:lnTo>
                  <a:pt x="244" y="80"/>
                </a:lnTo>
                <a:lnTo>
                  <a:pt x="275" y="66"/>
                </a:lnTo>
                <a:lnTo>
                  <a:pt x="308" y="53"/>
                </a:lnTo>
                <a:lnTo>
                  <a:pt x="344" y="41"/>
                </a:lnTo>
                <a:lnTo>
                  <a:pt x="379" y="31"/>
                </a:lnTo>
                <a:lnTo>
                  <a:pt x="416" y="22"/>
                </a:lnTo>
                <a:lnTo>
                  <a:pt x="454" y="15"/>
                </a:lnTo>
                <a:lnTo>
                  <a:pt x="492" y="9"/>
                </a:lnTo>
                <a:lnTo>
                  <a:pt x="531" y="4"/>
                </a:lnTo>
                <a:lnTo>
                  <a:pt x="570" y="1"/>
                </a:lnTo>
                <a:lnTo>
                  <a:pt x="610" y="0"/>
                </a:lnTo>
                <a:lnTo>
                  <a:pt x="649" y="0"/>
                </a:lnTo>
                <a:lnTo>
                  <a:pt x="690" y="1"/>
                </a:lnTo>
                <a:lnTo>
                  <a:pt x="729" y="4"/>
                </a:lnTo>
                <a:lnTo>
                  <a:pt x="767" y="9"/>
                </a:lnTo>
                <a:lnTo>
                  <a:pt x="806" y="15"/>
                </a:lnTo>
                <a:lnTo>
                  <a:pt x="844" y="22"/>
                </a:lnTo>
                <a:lnTo>
                  <a:pt x="880" y="31"/>
                </a:lnTo>
                <a:lnTo>
                  <a:pt x="916" y="41"/>
                </a:lnTo>
                <a:lnTo>
                  <a:pt x="951" y="53"/>
                </a:lnTo>
                <a:lnTo>
                  <a:pt x="984" y="66"/>
                </a:lnTo>
                <a:lnTo>
                  <a:pt x="1017" y="80"/>
                </a:lnTo>
                <a:lnTo>
                  <a:pt x="1047" y="96"/>
                </a:lnTo>
                <a:lnTo>
                  <a:pt x="1076" y="111"/>
                </a:lnTo>
                <a:lnTo>
                  <a:pt x="1103" y="130"/>
                </a:lnTo>
                <a:lnTo>
                  <a:pt x="1128" y="148"/>
                </a:lnTo>
                <a:lnTo>
                  <a:pt x="1152" y="168"/>
                </a:lnTo>
                <a:lnTo>
                  <a:pt x="1172" y="189"/>
                </a:lnTo>
                <a:lnTo>
                  <a:pt x="1191" y="209"/>
                </a:lnTo>
                <a:lnTo>
                  <a:pt x="1208" y="231"/>
                </a:lnTo>
                <a:lnTo>
                  <a:pt x="1223" y="253"/>
                </a:lnTo>
                <a:lnTo>
                  <a:pt x="1235" y="277"/>
                </a:lnTo>
                <a:lnTo>
                  <a:pt x="1245" y="300"/>
                </a:lnTo>
                <a:lnTo>
                  <a:pt x="1252" y="324"/>
                </a:lnTo>
                <a:lnTo>
                  <a:pt x="1257" y="348"/>
                </a:lnTo>
                <a:lnTo>
                  <a:pt x="1260" y="371"/>
                </a:lnTo>
                <a:lnTo>
                  <a:pt x="1260" y="396"/>
                </a:lnTo>
                <a:close/>
              </a:path>
            </a:pathLst>
          </a:custGeom>
          <a:solidFill>
            <a:srgbClr val="FF330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2534" name="Freeform 129"/>
          <p:cNvSpPr>
            <a:spLocks/>
          </p:cNvSpPr>
          <p:nvPr/>
        </p:nvSpPr>
        <p:spPr bwMode="auto">
          <a:xfrm>
            <a:off x="4622800" y="3876675"/>
            <a:ext cx="1428750" cy="1403350"/>
          </a:xfrm>
          <a:custGeom>
            <a:avLst/>
            <a:gdLst>
              <a:gd name="T0" fmla="*/ 1425205 w 806"/>
              <a:gd name="T1" fmla="*/ 636925 h 531"/>
              <a:gd name="T2" fmla="*/ 1411024 w 806"/>
              <a:gd name="T3" fmla="*/ 549711 h 531"/>
              <a:gd name="T4" fmla="*/ 1386207 w 806"/>
              <a:gd name="T5" fmla="*/ 467783 h 531"/>
              <a:gd name="T6" fmla="*/ 1352526 w 806"/>
              <a:gd name="T7" fmla="*/ 383212 h 531"/>
              <a:gd name="T8" fmla="*/ 1304665 w 806"/>
              <a:gd name="T9" fmla="*/ 309213 h 531"/>
              <a:gd name="T10" fmla="*/ 1249713 w 806"/>
              <a:gd name="T11" fmla="*/ 237856 h 531"/>
              <a:gd name="T12" fmla="*/ 1187671 w 806"/>
              <a:gd name="T13" fmla="*/ 174428 h 531"/>
              <a:gd name="T14" fmla="*/ 1116765 w 806"/>
              <a:gd name="T15" fmla="*/ 121571 h 531"/>
              <a:gd name="T16" fmla="*/ 1038769 w 806"/>
              <a:gd name="T17" fmla="*/ 79285 h 531"/>
              <a:gd name="T18" fmla="*/ 957227 w 806"/>
              <a:gd name="T19" fmla="*/ 42285 h 531"/>
              <a:gd name="T20" fmla="*/ 870368 w 806"/>
              <a:gd name="T21" fmla="*/ 18500 h 531"/>
              <a:gd name="T22" fmla="*/ 781735 w 806"/>
              <a:gd name="T23" fmla="*/ 5286 h 531"/>
              <a:gd name="T24" fmla="*/ 693103 w 806"/>
              <a:gd name="T25" fmla="*/ 0 h 531"/>
              <a:gd name="T26" fmla="*/ 602699 w 806"/>
              <a:gd name="T27" fmla="*/ 10571 h 531"/>
              <a:gd name="T28" fmla="*/ 514066 w 806"/>
              <a:gd name="T29" fmla="*/ 29071 h 531"/>
              <a:gd name="T30" fmla="*/ 430752 w 806"/>
              <a:gd name="T31" fmla="*/ 58143 h 531"/>
              <a:gd name="T32" fmla="*/ 350983 w 806"/>
              <a:gd name="T33" fmla="*/ 100428 h 531"/>
              <a:gd name="T34" fmla="*/ 274760 w 806"/>
              <a:gd name="T35" fmla="*/ 150642 h 531"/>
              <a:gd name="T36" fmla="*/ 207399 w 806"/>
              <a:gd name="T37" fmla="*/ 208785 h 531"/>
              <a:gd name="T38" fmla="*/ 148902 w 806"/>
              <a:gd name="T39" fmla="*/ 272213 h 531"/>
              <a:gd name="T40" fmla="*/ 99268 w 806"/>
              <a:gd name="T41" fmla="*/ 346213 h 531"/>
              <a:gd name="T42" fmla="*/ 58497 w 806"/>
              <a:gd name="T43" fmla="*/ 425498 h 531"/>
              <a:gd name="T44" fmla="*/ 26590 w 806"/>
              <a:gd name="T45" fmla="*/ 507426 h 531"/>
              <a:gd name="T46" fmla="*/ 7091 w 806"/>
              <a:gd name="T47" fmla="*/ 591997 h 531"/>
              <a:gd name="T48" fmla="*/ 0 w 806"/>
              <a:gd name="T49" fmla="*/ 679211 h 531"/>
              <a:gd name="T50" fmla="*/ 1773 w 806"/>
              <a:gd name="T51" fmla="*/ 771710 h 531"/>
              <a:gd name="T52" fmla="*/ 15954 w 806"/>
              <a:gd name="T53" fmla="*/ 853638 h 531"/>
              <a:gd name="T54" fmla="*/ 40771 w 806"/>
              <a:gd name="T55" fmla="*/ 940852 h 531"/>
              <a:gd name="T56" fmla="*/ 77996 w 806"/>
              <a:gd name="T57" fmla="*/ 1020138 h 531"/>
              <a:gd name="T58" fmla="*/ 122312 w 806"/>
              <a:gd name="T59" fmla="*/ 1094137 h 531"/>
              <a:gd name="T60" fmla="*/ 177264 w 806"/>
              <a:gd name="T61" fmla="*/ 1165494 h 531"/>
              <a:gd name="T62" fmla="*/ 241079 w 806"/>
              <a:gd name="T63" fmla="*/ 1228922 h 531"/>
              <a:gd name="T64" fmla="*/ 313758 w 806"/>
              <a:gd name="T65" fmla="*/ 1281779 h 531"/>
              <a:gd name="T66" fmla="*/ 389981 w 806"/>
              <a:gd name="T67" fmla="*/ 1326707 h 531"/>
              <a:gd name="T68" fmla="*/ 473296 w 806"/>
              <a:gd name="T69" fmla="*/ 1361065 h 531"/>
              <a:gd name="T70" fmla="*/ 558382 w 806"/>
              <a:gd name="T71" fmla="*/ 1384850 h 531"/>
              <a:gd name="T72" fmla="*/ 648787 w 806"/>
              <a:gd name="T73" fmla="*/ 1398064 h 531"/>
              <a:gd name="T74" fmla="*/ 737419 w 806"/>
              <a:gd name="T75" fmla="*/ 1403350 h 531"/>
              <a:gd name="T76" fmla="*/ 826051 w 806"/>
              <a:gd name="T77" fmla="*/ 1395421 h 531"/>
              <a:gd name="T78" fmla="*/ 912911 w 806"/>
              <a:gd name="T79" fmla="*/ 1374279 h 531"/>
              <a:gd name="T80" fmla="*/ 999771 w 806"/>
              <a:gd name="T81" fmla="*/ 1345207 h 531"/>
              <a:gd name="T82" fmla="*/ 1077767 w 806"/>
              <a:gd name="T83" fmla="*/ 1308207 h 531"/>
              <a:gd name="T84" fmla="*/ 1152218 w 806"/>
              <a:gd name="T85" fmla="*/ 1257993 h 531"/>
              <a:gd name="T86" fmla="*/ 1219578 w 806"/>
              <a:gd name="T87" fmla="*/ 1199851 h 531"/>
              <a:gd name="T88" fmla="*/ 1279848 w 806"/>
              <a:gd name="T89" fmla="*/ 1131137 h 531"/>
              <a:gd name="T90" fmla="*/ 1331255 w 806"/>
              <a:gd name="T91" fmla="*/ 1057137 h 531"/>
              <a:gd name="T92" fmla="*/ 1370253 w 806"/>
              <a:gd name="T93" fmla="*/ 983138 h 531"/>
              <a:gd name="T94" fmla="*/ 1400388 w 806"/>
              <a:gd name="T95" fmla="*/ 898567 h 531"/>
              <a:gd name="T96" fmla="*/ 1419887 w 806"/>
              <a:gd name="T97" fmla="*/ 811353 h 531"/>
              <a:gd name="T98" fmla="*/ 1428750 w 806"/>
              <a:gd name="T99" fmla="*/ 724139 h 5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6"/>
              <a:gd name="T151" fmla="*/ 0 h 531"/>
              <a:gd name="T152" fmla="*/ 806 w 806"/>
              <a:gd name="T153" fmla="*/ 531 h 53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6" h="531">
                <a:moveTo>
                  <a:pt x="806" y="257"/>
                </a:moveTo>
                <a:lnTo>
                  <a:pt x="804" y="241"/>
                </a:lnTo>
                <a:lnTo>
                  <a:pt x="801" y="224"/>
                </a:lnTo>
                <a:lnTo>
                  <a:pt x="796" y="208"/>
                </a:lnTo>
                <a:lnTo>
                  <a:pt x="790" y="192"/>
                </a:lnTo>
                <a:lnTo>
                  <a:pt x="782" y="177"/>
                </a:lnTo>
                <a:lnTo>
                  <a:pt x="773" y="161"/>
                </a:lnTo>
                <a:lnTo>
                  <a:pt x="763" y="145"/>
                </a:lnTo>
                <a:lnTo>
                  <a:pt x="751" y="131"/>
                </a:lnTo>
                <a:lnTo>
                  <a:pt x="736" y="117"/>
                </a:lnTo>
                <a:lnTo>
                  <a:pt x="722" y="103"/>
                </a:lnTo>
                <a:lnTo>
                  <a:pt x="705" y="90"/>
                </a:lnTo>
                <a:lnTo>
                  <a:pt x="688" y="79"/>
                </a:lnTo>
                <a:lnTo>
                  <a:pt x="670" y="66"/>
                </a:lnTo>
                <a:lnTo>
                  <a:pt x="650" y="57"/>
                </a:lnTo>
                <a:lnTo>
                  <a:pt x="630" y="46"/>
                </a:lnTo>
                <a:lnTo>
                  <a:pt x="608" y="38"/>
                </a:lnTo>
                <a:lnTo>
                  <a:pt x="586" y="30"/>
                </a:lnTo>
                <a:lnTo>
                  <a:pt x="564" y="22"/>
                </a:lnTo>
                <a:lnTo>
                  <a:pt x="540" y="16"/>
                </a:lnTo>
                <a:lnTo>
                  <a:pt x="515" y="11"/>
                </a:lnTo>
                <a:lnTo>
                  <a:pt x="491" y="7"/>
                </a:lnTo>
                <a:lnTo>
                  <a:pt x="466" y="4"/>
                </a:lnTo>
                <a:lnTo>
                  <a:pt x="441" y="2"/>
                </a:lnTo>
                <a:lnTo>
                  <a:pt x="416" y="0"/>
                </a:lnTo>
                <a:lnTo>
                  <a:pt x="391" y="0"/>
                </a:lnTo>
                <a:lnTo>
                  <a:pt x="366" y="2"/>
                </a:lnTo>
                <a:lnTo>
                  <a:pt x="340" y="4"/>
                </a:lnTo>
                <a:lnTo>
                  <a:pt x="315" y="7"/>
                </a:lnTo>
                <a:lnTo>
                  <a:pt x="290" y="11"/>
                </a:lnTo>
                <a:lnTo>
                  <a:pt x="267" y="16"/>
                </a:lnTo>
                <a:lnTo>
                  <a:pt x="243" y="22"/>
                </a:lnTo>
                <a:lnTo>
                  <a:pt x="220" y="30"/>
                </a:lnTo>
                <a:lnTo>
                  <a:pt x="198" y="38"/>
                </a:lnTo>
                <a:lnTo>
                  <a:pt x="177" y="46"/>
                </a:lnTo>
                <a:lnTo>
                  <a:pt x="155" y="57"/>
                </a:lnTo>
                <a:lnTo>
                  <a:pt x="136" y="66"/>
                </a:lnTo>
                <a:lnTo>
                  <a:pt x="117" y="79"/>
                </a:lnTo>
                <a:lnTo>
                  <a:pt x="100" y="90"/>
                </a:lnTo>
                <a:lnTo>
                  <a:pt x="84" y="103"/>
                </a:lnTo>
                <a:lnTo>
                  <a:pt x="69" y="117"/>
                </a:lnTo>
                <a:lnTo>
                  <a:pt x="56" y="131"/>
                </a:lnTo>
                <a:lnTo>
                  <a:pt x="44" y="145"/>
                </a:lnTo>
                <a:lnTo>
                  <a:pt x="33" y="161"/>
                </a:lnTo>
                <a:lnTo>
                  <a:pt x="23" y="177"/>
                </a:lnTo>
                <a:lnTo>
                  <a:pt x="15" y="192"/>
                </a:lnTo>
                <a:lnTo>
                  <a:pt x="9" y="208"/>
                </a:lnTo>
                <a:lnTo>
                  <a:pt x="4" y="224"/>
                </a:lnTo>
                <a:lnTo>
                  <a:pt x="1" y="241"/>
                </a:lnTo>
                <a:lnTo>
                  <a:pt x="0" y="257"/>
                </a:lnTo>
                <a:lnTo>
                  <a:pt x="0" y="274"/>
                </a:lnTo>
                <a:lnTo>
                  <a:pt x="1" y="292"/>
                </a:lnTo>
                <a:lnTo>
                  <a:pt x="4" y="307"/>
                </a:lnTo>
                <a:lnTo>
                  <a:pt x="9" y="323"/>
                </a:lnTo>
                <a:lnTo>
                  <a:pt x="15" y="340"/>
                </a:lnTo>
                <a:lnTo>
                  <a:pt x="23" y="356"/>
                </a:lnTo>
                <a:lnTo>
                  <a:pt x="33" y="372"/>
                </a:lnTo>
                <a:lnTo>
                  <a:pt x="44" y="386"/>
                </a:lnTo>
                <a:lnTo>
                  <a:pt x="56" y="400"/>
                </a:lnTo>
                <a:lnTo>
                  <a:pt x="69" y="414"/>
                </a:lnTo>
                <a:lnTo>
                  <a:pt x="84" y="428"/>
                </a:lnTo>
                <a:lnTo>
                  <a:pt x="100" y="441"/>
                </a:lnTo>
                <a:lnTo>
                  <a:pt x="117" y="454"/>
                </a:lnTo>
                <a:lnTo>
                  <a:pt x="136" y="465"/>
                </a:lnTo>
                <a:lnTo>
                  <a:pt x="155" y="476"/>
                </a:lnTo>
                <a:lnTo>
                  <a:pt x="177" y="485"/>
                </a:lnTo>
                <a:lnTo>
                  <a:pt x="198" y="495"/>
                </a:lnTo>
                <a:lnTo>
                  <a:pt x="220" y="502"/>
                </a:lnTo>
                <a:lnTo>
                  <a:pt x="243" y="509"/>
                </a:lnTo>
                <a:lnTo>
                  <a:pt x="267" y="515"/>
                </a:lnTo>
                <a:lnTo>
                  <a:pt x="290" y="520"/>
                </a:lnTo>
                <a:lnTo>
                  <a:pt x="315" y="524"/>
                </a:lnTo>
                <a:lnTo>
                  <a:pt x="340" y="528"/>
                </a:lnTo>
                <a:lnTo>
                  <a:pt x="366" y="529"/>
                </a:lnTo>
                <a:lnTo>
                  <a:pt x="391" y="531"/>
                </a:lnTo>
                <a:lnTo>
                  <a:pt x="416" y="531"/>
                </a:lnTo>
                <a:lnTo>
                  <a:pt x="441" y="529"/>
                </a:lnTo>
                <a:lnTo>
                  <a:pt x="466" y="528"/>
                </a:lnTo>
                <a:lnTo>
                  <a:pt x="491" y="524"/>
                </a:lnTo>
                <a:lnTo>
                  <a:pt x="515" y="520"/>
                </a:lnTo>
                <a:lnTo>
                  <a:pt x="540" y="515"/>
                </a:lnTo>
                <a:lnTo>
                  <a:pt x="564" y="509"/>
                </a:lnTo>
                <a:lnTo>
                  <a:pt x="586" y="502"/>
                </a:lnTo>
                <a:lnTo>
                  <a:pt x="608" y="495"/>
                </a:lnTo>
                <a:lnTo>
                  <a:pt x="630" y="485"/>
                </a:lnTo>
                <a:lnTo>
                  <a:pt x="650" y="476"/>
                </a:lnTo>
                <a:lnTo>
                  <a:pt x="670" y="465"/>
                </a:lnTo>
                <a:lnTo>
                  <a:pt x="688" y="454"/>
                </a:lnTo>
                <a:lnTo>
                  <a:pt x="705" y="441"/>
                </a:lnTo>
                <a:lnTo>
                  <a:pt x="722" y="428"/>
                </a:lnTo>
                <a:lnTo>
                  <a:pt x="736" y="414"/>
                </a:lnTo>
                <a:lnTo>
                  <a:pt x="751" y="400"/>
                </a:lnTo>
                <a:lnTo>
                  <a:pt x="763" y="386"/>
                </a:lnTo>
                <a:lnTo>
                  <a:pt x="773" y="372"/>
                </a:lnTo>
                <a:lnTo>
                  <a:pt x="782" y="356"/>
                </a:lnTo>
                <a:lnTo>
                  <a:pt x="790" y="340"/>
                </a:lnTo>
                <a:lnTo>
                  <a:pt x="796" y="323"/>
                </a:lnTo>
                <a:lnTo>
                  <a:pt x="801" y="307"/>
                </a:lnTo>
                <a:lnTo>
                  <a:pt x="804" y="292"/>
                </a:lnTo>
                <a:lnTo>
                  <a:pt x="806" y="274"/>
                </a:lnTo>
                <a:lnTo>
                  <a:pt x="806" y="257"/>
                </a:lnTo>
                <a:close/>
              </a:path>
            </a:pathLst>
          </a:custGeom>
          <a:solidFill>
            <a:srgbClr val="92D05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2535" name="Freeform 130"/>
          <p:cNvSpPr>
            <a:spLocks/>
          </p:cNvSpPr>
          <p:nvPr/>
        </p:nvSpPr>
        <p:spPr bwMode="auto">
          <a:xfrm>
            <a:off x="5776913" y="2779713"/>
            <a:ext cx="1463675" cy="1262062"/>
          </a:xfrm>
          <a:custGeom>
            <a:avLst/>
            <a:gdLst>
              <a:gd name="T0" fmla="*/ 1462088 w 922"/>
              <a:gd name="T1" fmla="*/ 690562 h 795"/>
              <a:gd name="T2" fmla="*/ 1446213 w 922"/>
              <a:gd name="T3" fmla="*/ 769937 h 795"/>
              <a:gd name="T4" fmla="*/ 1422400 w 922"/>
              <a:gd name="T5" fmla="*/ 844550 h 795"/>
              <a:gd name="T6" fmla="*/ 1384300 w 922"/>
              <a:gd name="T7" fmla="*/ 917575 h 795"/>
              <a:gd name="T8" fmla="*/ 1336675 w 922"/>
              <a:gd name="T9" fmla="*/ 987425 h 795"/>
              <a:gd name="T10" fmla="*/ 1282700 w 922"/>
              <a:gd name="T11" fmla="*/ 1049337 h 795"/>
              <a:gd name="T12" fmla="*/ 1217613 w 922"/>
              <a:gd name="T13" fmla="*/ 1104900 h 795"/>
              <a:gd name="T14" fmla="*/ 1143000 w 922"/>
              <a:gd name="T15" fmla="*/ 1155700 h 795"/>
              <a:gd name="T16" fmla="*/ 1065213 w 922"/>
              <a:gd name="T17" fmla="*/ 1195387 h 795"/>
              <a:gd name="T18" fmla="*/ 979488 w 922"/>
              <a:gd name="T19" fmla="*/ 1225550 h 795"/>
              <a:gd name="T20" fmla="*/ 892175 w 922"/>
              <a:gd name="T21" fmla="*/ 1247775 h 795"/>
              <a:gd name="T22" fmla="*/ 800100 w 922"/>
              <a:gd name="T23" fmla="*/ 1260475 h 795"/>
              <a:gd name="T24" fmla="*/ 708025 w 922"/>
              <a:gd name="T25" fmla="*/ 1262062 h 795"/>
              <a:gd name="T26" fmla="*/ 619125 w 922"/>
              <a:gd name="T27" fmla="*/ 1255712 h 795"/>
              <a:gd name="T28" fmla="*/ 528638 w 922"/>
              <a:gd name="T29" fmla="*/ 1238250 h 795"/>
              <a:gd name="T30" fmla="*/ 441325 w 922"/>
              <a:gd name="T31" fmla="*/ 1209675 h 795"/>
              <a:gd name="T32" fmla="*/ 358775 w 922"/>
              <a:gd name="T33" fmla="*/ 1174750 h 795"/>
              <a:gd name="T34" fmla="*/ 284163 w 922"/>
              <a:gd name="T35" fmla="*/ 1130300 h 795"/>
              <a:gd name="T36" fmla="*/ 214313 w 922"/>
              <a:gd name="T37" fmla="*/ 1077912 h 795"/>
              <a:gd name="T38" fmla="*/ 153988 w 922"/>
              <a:gd name="T39" fmla="*/ 1017587 h 795"/>
              <a:gd name="T40" fmla="*/ 101600 w 922"/>
              <a:gd name="T41" fmla="*/ 952500 h 795"/>
              <a:gd name="T42" fmla="*/ 60325 w 922"/>
              <a:gd name="T43" fmla="*/ 882650 h 795"/>
              <a:gd name="T44" fmla="*/ 30163 w 922"/>
              <a:gd name="T45" fmla="*/ 808037 h 795"/>
              <a:gd name="T46" fmla="*/ 9525 w 922"/>
              <a:gd name="T47" fmla="*/ 730250 h 795"/>
              <a:gd name="T48" fmla="*/ 0 w 922"/>
              <a:gd name="T49" fmla="*/ 652462 h 795"/>
              <a:gd name="T50" fmla="*/ 1588 w 922"/>
              <a:gd name="T51" fmla="*/ 573087 h 795"/>
              <a:gd name="T52" fmla="*/ 17463 w 922"/>
              <a:gd name="T53" fmla="*/ 493712 h 795"/>
              <a:gd name="T54" fmla="*/ 42863 w 922"/>
              <a:gd name="T55" fmla="*/ 417512 h 795"/>
              <a:gd name="T56" fmla="*/ 79375 w 922"/>
              <a:gd name="T57" fmla="*/ 346075 h 795"/>
              <a:gd name="T58" fmla="*/ 127000 w 922"/>
              <a:gd name="T59" fmla="*/ 277812 h 795"/>
              <a:gd name="T60" fmla="*/ 182563 w 922"/>
              <a:gd name="T61" fmla="*/ 212725 h 795"/>
              <a:gd name="T62" fmla="*/ 246063 w 922"/>
              <a:gd name="T63" fmla="*/ 158750 h 795"/>
              <a:gd name="T64" fmla="*/ 322263 w 922"/>
              <a:gd name="T65" fmla="*/ 111125 h 795"/>
              <a:gd name="T66" fmla="*/ 398462 w 922"/>
              <a:gd name="T67" fmla="*/ 68262 h 795"/>
              <a:gd name="T68" fmla="*/ 484188 w 922"/>
              <a:gd name="T69" fmla="*/ 38100 h 795"/>
              <a:gd name="T70" fmla="*/ 571500 w 922"/>
              <a:gd name="T71" fmla="*/ 15875 h 795"/>
              <a:gd name="T72" fmla="*/ 663575 w 922"/>
              <a:gd name="T73" fmla="*/ 3175 h 795"/>
              <a:gd name="T74" fmla="*/ 755650 w 922"/>
              <a:gd name="T75" fmla="*/ 0 h 795"/>
              <a:gd name="T76" fmla="*/ 846138 w 922"/>
              <a:gd name="T77" fmla="*/ 7937 h 795"/>
              <a:gd name="T78" fmla="*/ 935038 w 922"/>
              <a:gd name="T79" fmla="*/ 25400 h 795"/>
              <a:gd name="T80" fmla="*/ 1022350 w 922"/>
              <a:gd name="T81" fmla="*/ 53975 h 795"/>
              <a:gd name="T82" fmla="*/ 1104900 w 922"/>
              <a:gd name="T83" fmla="*/ 88900 h 795"/>
              <a:gd name="T84" fmla="*/ 1179513 w 922"/>
              <a:gd name="T85" fmla="*/ 133350 h 795"/>
              <a:gd name="T86" fmla="*/ 1249363 w 922"/>
              <a:gd name="T87" fmla="*/ 185737 h 795"/>
              <a:gd name="T88" fmla="*/ 1309688 w 922"/>
              <a:gd name="T89" fmla="*/ 246062 h 795"/>
              <a:gd name="T90" fmla="*/ 1362075 w 922"/>
              <a:gd name="T91" fmla="*/ 311150 h 795"/>
              <a:gd name="T92" fmla="*/ 1404938 w 922"/>
              <a:gd name="T93" fmla="*/ 381000 h 795"/>
              <a:gd name="T94" fmla="*/ 1433513 w 922"/>
              <a:gd name="T95" fmla="*/ 455612 h 795"/>
              <a:gd name="T96" fmla="*/ 1454150 w 922"/>
              <a:gd name="T97" fmla="*/ 533400 h 795"/>
              <a:gd name="T98" fmla="*/ 1463675 w 922"/>
              <a:gd name="T99" fmla="*/ 612775 h 7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2"/>
              <a:gd name="T151" fmla="*/ 0 h 795"/>
              <a:gd name="T152" fmla="*/ 922 w 922"/>
              <a:gd name="T153" fmla="*/ 795 h 7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2" h="795">
                <a:moveTo>
                  <a:pt x="922" y="411"/>
                </a:moveTo>
                <a:lnTo>
                  <a:pt x="921" y="435"/>
                </a:lnTo>
                <a:lnTo>
                  <a:pt x="916" y="460"/>
                </a:lnTo>
                <a:lnTo>
                  <a:pt x="911" y="485"/>
                </a:lnTo>
                <a:lnTo>
                  <a:pt x="903" y="509"/>
                </a:lnTo>
                <a:lnTo>
                  <a:pt x="896" y="532"/>
                </a:lnTo>
                <a:lnTo>
                  <a:pt x="885" y="556"/>
                </a:lnTo>
                <a:lnTo>
                  <a:pt x="872" y="578"/>
                </a:lnTo>
                <a:lnTo>
                  <a:pt x="858" y="600"/>
                </a:lnTo>
                <a:lnTo>
                  <a:pt x="842" y="622"/>
                </a:lnTo>
                <a:lnTo>
                  <a:pt x="825" y="641"/>
                </a:lnTo>
                <a:lnTo>
                  <a:pt x="808" y="661"/>
                </a:lnTo>
                <a:lnTo>
                  <a:pt x="787" y="679"/>
                </a:lnTo>
                <a:lnTo>
                  <a:pt x="767" y="696"/>
                </a:lnTo>
                <a:lnTo>
                  <a:pt x="743" y="712"/>
                </a:lnTo>
                <a:lnTo>
                  <a:pt x="720" y="728"/>
                </a:lnTo>
                <a:lnTo>
                  <a:pt x="696" y="740"/>
                </a:lnTo>
                <a:lnTo>
                  <a:pt x="671" y="753"/>
                </a:lnTo>
                <a:lnTo>
                  <a:pt x="644" y="762"/>
                </a:lnTo>
                <a:lnTo>
                  <a:pt x="617" y="772"/>
                </a:lnTo>
                <a:lnTo>
                  <a:pt x="589" y="780"/>
                </a:lnTo>
                <a:lnTo>
                  <a:pt x="562" y="786"/>
                </a:lnTo>
                <a:lnTo>
                  <a:pt x="533" y="791"/>
                </a:lnTo>
                <a:lnTo>
                  <a:pt x="504" y="794"/>
                </a:lnTo>
                <a:lnTo>
                  <a:pt x="476" y="795"/>
                </a:lnTo>
                <a:lnTo>
                  <a:pt x="446" y="795"/>
                </a:lnTo>
                <a:lnTo>
                  <a:pt x="418" y="794"/>
                </a:lnTo>
                <a:lnTo>
                  <a:pt x="390" y="791"/>
                </a:lnTo>
                <a:lnTo>
                  <a:pt x="360" y="786"/>
                </a:lnTo>
                <a:lnTo>
                  <a:pt x="333" y="780"/>
                </a:lnTo>
                <a:lnTo>
                  <a:pt x="305" y="772"/>
                </a:lnTo>
                <a:lnTo>
                  <a:pt x="278" y="762"/>
                </a:lnTo>
                <a:lnTo>
                  <a:pt x="251" y="753"/>
                </a:lnTo>
                <a:lnTo>
                  <a:pt x="226" y="740"/>
                </a:lnTo>
                <a:lnTo>
                  <a:pt x="203" y="728"/>
                </a:lnTo>
                <a:lnTo>
                  <a:pt x="179" y="712"/>
                </a:lnTo>
                <a:lnTo>
                  <a:pt x="155" y="696"/>
                </a:lnTo>
                <a:lnTo>
                  <a:pt x="135" y="679"/>
                </a:lnTo>
                <a:lnTo>
                  <a:pt x="115" y="661"/>
                </a:lnTo>
                <a:lnTo>
                  <a:pt x="97" y="641"/>
                </a:lnTo>
                <a:lnTo>
                  <a:pt x="80" y="622"/>
                </a:lnTo>
                <a:lnTo>
                  <a:pt x="64" y="600"/>
                </a:lnTo>
                <a:lnTo>
                  <a:pt x="50" y="578"/>
                </a:lnTo>
                <a:lnTo>
                  <a:pt x="38" y="556"/>
                </a:lnTo>
                <a:lnTo>
                  <a:pt x="27" y="532"/>
                </a:lnTo>
                <a:lnTo>
                  <a:pt x="19" y="509"/>
                </a:lnTo>
                <a:lnTo>
                  <a:pt x="11" y="485"/>
                </a:lnTo>
                <a:lnTo>
                  <a:pt x="6" y="460"/>
                </a:lnTo>
                <a:lnTo>
                  <a:pt x="1" y="435"/>
                </a:lnTo>
                <a:lnTo>
                  <a:pt x="0" y="411"/>
                </a:lnTo>
                <a:lnTo>
                  <a:pt x="0" y="386"/>
                </a:lnTo>
                <a:lnTo>
                  <a:pt x="1" y="361"/>
                </a:lnTo>
                <a:lnTo>
                  <a:pt x="6" y="336"/>
                </a:lnTo>
                <a:lnTo>
                  <a:pt x="11" y="311"/>
                </a:lnTo>
                <a:lnTo>
                  <a:pt x="19" y="287"/>
                </a:lnTo>
                <a:lnTo>
                  <a:pt x="27" y="263"/>
                </a:lnTo>
                <a:lnTo>
                  <a:pt x="38" y="240"/>
                </a:lnTo>
                <a:lnTo>
                  <a:pt x="50" y="218"/>
                </a:lnTo>
                <a:lnTo>
                  <a:pt x="64" y="196"/>
                </a:lnTo>
                <a:lnTo>
                  <a:pt x="80" y="175"/>
                </a:lnTo>
                <a:lnTo>
                  <a:pt x="97" y="155"/>
                </a:lnTo>
                <a:lnTo>
                  <a:pt x="115" y="134"/>
                </a:lnTo>
                <a:lnTo>
                  <a:pt x="135" y="117"/>
                </a:lnTo>
                <a:lnTo>
                  <a:pt x="155" y="100"/>
                </a:lnTo>
                <a:lnTo>
                  <a:pt x="179" y="84"/>
                </a:lnTo>
                <a:lnTo>
                  <a:pt x="203" y="70"/>
                </a:lnTo>
                <a:lnTo>
                  <a:pt x="226" y="56"/>
                </a:lnTo>
                <a:lnTo>
                  <a:pt x="251" y="43"/>
                </a:lnTo>
                <a:lnTo>
                  <a:pt x="278" y="34"/>
                </a:lnTo>
                <a:lnTo>
                  <a:pt x="305" y="24"/>
                </a:lnTo>
                <a:lnTo>
                  <a:pt x="333" y="16"/>
                </a:lnTo>
                <a:lnTo>
                  <a:pt x="360" y="10"/>
                </a:lnTo>
                <a:lnTo>
                  <a:pt x="390" y="5"/>
                </a:lnTo>
                <a:lnTo>
                  <a:pt x="418" y="2"/>
                </a:lnTo>
                <a:lnTo>
                  <a:pt x="446" y="0"/>
                </a:lnTo>
                <a:lnTo>
                  <a:pt x="476" y="0"/>
                </a:lnTo>
                <a:lnTo>
                  <a:pt x="504" y="2"/>
                </a:lnTo>
                <a:lnTo>
                  <a:pt x="533" y="5"/>
                </a:lnTo>
                <a:lnTo>
                  <a:pt x="562" y="10"/>
                </a:lnTo>
                <a:lnTo>
                  <a:pt x="589" y="16"/>
                </a:lnTo>
                <a:lnTo>
                  <a:pt x="617" y="24"/>
                </a:lnTo>
                <a:lnTo>
                  <a:pt x="644" y="34"/>
                </a:lnTo>
                <a:lnTo>
                  <a:pt x="671" y="43"/>
                </a:lnTo>
                <a:lnTo>
                  <a:pt x="696" y="56"/>
                </a:lnTo>
                <a:lnTo>
                  <a:pt x="720" y="70"/>
                </a:lnTo>
                <a:lnTo>
                  <a:pt x="743" y="84"/>
                </a:lnTo>
                <a:lnTo>
                  <a:pt x="767" y="100"/>
                </a:lnTo>
                <a:lnTo>
                  <a:pt x="787" y="117"/>
                </a:lnTo>
                <a:lnTo>
                  <a:pt x="808" y="134"/>
                </a:lnTo>
                <a:lnTo>
                  <a:pt x="825" y="155"/>
                </a:lnTo>
                <a:lnTo>
                  <a:pt x="842" y="175"/>
                </a:lnTo>
                <a:lnTo>
                  <a:pt x="858" y="196"/>
                </a:lnTo>
                <a:lnTo>
                  <a:pt x="872" y="218"/>
                </a:lnTo>
                <a:lnTo>
                  <a:pt x="885" y="240"/>
                </a:lnTo>
                <a:lnTo>
                  <a:pt x="896" y="263"/>
                </a:lnTo>
                <a:lnTo>
                  <a:pt x="903" y="287"/>
                </a:lnTo>
                <a:lnTo>
                  <a:pt x="911" y="311"/>
                </a:lnTo>
                <a:lnTo>
                  <a:pt x="916" y="336"/>
                </a:lnTo>
                <a:lnTo>
                  <a:pt x="921" y="361"/>
                </a:lnTo>
                <a:lnTo>
                  <a:pt x="922" y="386"/>
                </a:lnTo>
                <a:lnTo>
                  <a:pt x="922" y="411"/>
                </a:lnTo>
                <a:close/>
              </a:path>
            </a:pathLst>
          </a:custGeom>
          <a:solidFill>
            <a:srgbClr val="92D05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2536" name="Rectangle 132"/>
          <p:cNvSpPr>
            <a:spLocks noChangeArrowheads="1"/>
          </p:cNvSpPr>
          <p:nvPr/>
        </p:nvSpPr>
        <p:spPr bwMode="auto">
          <a:xfrm>
            <a:off x="1612900" y="6094413"/>
            <a:ext cx="2063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-9</a:t>
            </a:r>
            <a:endParaRPr lang="en-US" sz="2000">
              <a:solidFill>
                <a:schemeClr val="tx2"/>
              </a:solidFill>
              <a:latin typeface="Calibri" pitchFamily="34" charset="0"/>
            </a:endParaRPr>
          </a:p>
        </p:txBody>
      </p:sp>
      <p:sp>
        <p:nvSpPr>
          <p:cNvPr id="22537" name="Rectangle 133"/>
          <p:cNvSpPr>
            <a:spLocks noChangeArrowheads="1"/>
          </p:cNvSpPr>
          <p:nvPr/>
        </p:nvSpPr>
        <p:spPr bwMode="auto">
          <a:xfrm>
            <a:off x="2963863" y="6094413"/>
            <a:ext cx="2063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-6</a:t>
            </a:r>
            <a:endParaRPr lang="en-US" sz="2000">
              <a:solidFill>
                <a:schemeClr val="tx2"/>
              </a:solidFill>
              <a:latin typeface="Calibri" pitchFamily="34" charset="0"/>
            </a:endParaRPr>
          </a:p>
        </p:txBody>
      </p:sp>
      <p:sp>
        <p:nvSpPr>
          <p:cNvPr id="22538" name="Rectangle 134"/>
          <p:cNvSpPr>
            <a:spLocks noChangeArrowheads="1"/>
          </p:cNvSpPr>
          <p:nvPr/>
        </p:nvSpPr>
        <p:spPr bwMode="auto">
          <a:xfrm>
            <a:off x="4313238" y="6094413"/>
            <a:ext cx="2063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-3</a:t>
            </a:r>
            <a:endParaRPr lang="en-US" sz="2000">
              <a:solidFill>
                <a:schemeClr val="tx2"/>
              </a:solidFill>
              <a:latin typeface="Calibri" pitchFamily="34" charset="0"/>
            </a:endParaRPr>
          </a:p>
        </p:txBody>
      </p:sp>
      <p:sp>
        <p:nvSpPr>
          <p:cNvPr id="22539" name="Rectangle 135"/>
          <p:cNvSpPr>
            <a:spLocks noChangeArrowheads="1"/>
          </p:cNvSpPr>
          <p:nvPr/>
        </p:nvSpPr>
        <p:spPr bwMode="auto">
          <a:xfrm>
            <a:off x="5686425" y="6094413"/>
            <a:ext cx="128588"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0</a:t>
            </a:r>
            <a:endParaRPr lang="en-US" sz="2000">
              <a:solidFill>
                <a:schemeClr val="tx2"/>
              </a:solidFill>
              <a:latin typeface="Calibri" pitchFamily="34" charset="0"/>
            </a:endParaRPr>
          </a:p>
        </p:txBody>
      </p:sp>
      <p:sp>
        <p:nvSpPr>
          <p:cNvPr id="22540" name="Rectangle 136"/>
          <p:cNvSpPr>
            <a:spLocks noChangeArrowheads="1"/>
          </p:cNvSpPr>
          <p:nvPr/>
        </p:nvSpPr>
        <p:spPr bwMode="auto">
          <a:xfrm>
            <a:off x="896938" y="5449888"/>
            <a:ext cx="128587"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3</a:t>
            </a:r>
            <a:endParaRPr lang="en-US" sz="2000">
              <a:solidFill>
                <a:schemeClr val="tx2"/>
              </a:solidFill>
              <a:latin typeface="Calibri" pitchFamily="34" charset="0"/>
            </a:endParaRPr>
          </a:p>
        </p:txBody>
      </p:sp>
      <p:sp>
        <p:nvSpPr>
          <p:cNvPr id="22541" name="Rectangle 137"/>
          <p:cNvSpPr>
            <a:spLocks noChangeArrowheads="1"/>
          </p:cNvSpPr>
          <p:nvPr/>
        </p:nvSpPr>
        <p:spPr bwMode="auto">
          <a:xfrm>
            <a:off x="896938" y="4256088"/>
            <a:ext cx="128587"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6</a:t>
            </a:r>
            <a:endParaRPr lang="en-US" sz="2000">
              <a:solidFill>
                <a:schemeClr val="tx2"/>
              </a:solidFill>
              <a:latin typeface="Calibri" pitchFamily="34" charset="0"/>
            </a:endParaRPr>
          </a:p>
        </p:txBody>
      </p:sp>
      <p:sp>
        <p:nvSpPr>
          <p:cNvPr id="22542" name="Rectangle 138"/>
          <p:cNvSpPr>
            <a:spLocks noChangeArrowheads="1"/>
          </p:cNvSpPr>
          <p:nvPr/>
        </p:nvSpPr>
        <p:spPr bwMode="auto">
          <a:xfrm>
            <a:off x="896938" y="3062288"/>
            <a:ext cx="128587"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9</a:t>
            </a:r>
            <a:endParaRPr lang="en-US" sz="2000">
              <a:solidFill>
                <a:schemeClr val="tx2"/>
              </a:solidFill>
              <a:latin typeface="Calibri" pitchFamily="34" charset="0"/>
            </a:endParaRPr>
          </a:p>
        </p:txBody>
      </p:sp>
      <p:sp>
        <p:nvSpPr>
          <p:cNvPr id="22543" name="Rectangle 139"/>
          <p:cNvSpPr>
            <a:spLocks noChangeArrowheads="1"/>
          </p:cNvSpPr>
          <p:nvPr/>
        </p:nvSpPr>
        <p:spPr bwMode="auto">
          <a:xfrm>
            <a:off x="815975" y="1868488"/>
            <a:ext cx="257175" cy="304800"/>
          </a:xfrm>
          <a:prstGeom prst="rect">
            <a:avLst/>
          </a:prstGeom>
          <a:noFill/>
          <a:ln w="9525">
            <a:noFill/>
            <a:miter lim="800000"/>
            <a:headEnd/>
            <a:tailEnd/>
          </a:ln>
        </p:spPr>
        <p:txBody>
          <a:bodyPr wrap="none" lIns="0" tIns="0" rIns="0" bIns="0">
            <a:spAutoFit/>
          </a:bodyPr>
          <a:lstStyle/>
          <a:p>
            <a:r>
              <a:rPr lang="en-US" sz="2000">
                <a:solidFill>
                  <a:srgbClr val="000000"/>
                </a:solidFill>
                <a:latin typeface="Calibri" pitchFamily="34" charset="0"/>
              </a:rPr>
              <a:t>12</a:t>
            </a:r>
            <a:endParaRPr lang="en-US" sz="2000">
              <a:solidFill>
                <a:schemeClr val="tx2"/>
              </a:solidFill>
              <a:latin typeface="Calibri" pitchFamily="34" charset="0"/>
            </a:endParaRPr>
          </a:p>
        </p:txBody>
      </p:sp>
      <p:grpSp>
        <p:nvGrpSpPr>
          <p:cNvPr id="2" name="Group 16"/>
          <p:cNvGrpSpPr>
            <a:grpSpLocks/>
          </p:cNvGrpSpPr>
          <p:nvPr/>
        </p:nvGrpSpPr>
        <p:grpSpPr bwMode="auto">
          <a:xfrm>
            <a:off x="1144588" y="1608138"/>
            <a:ext cx="5481637" cy="4462462"/>
            <a:chOff x="1177" y="880"/>
            <a:chExt cx="3453" cy="2811"/>
          </a:xfrm>
        </p:grpSpPr>
        <p:grpSp>
          <p:nvGrpSpPr>
            <p:cNvPr id="3" name="Group 17"/>
            <p:cNvGrpSpPr>
              <a:grpSpLocks/>
            </p:cNvGrpSpPr>
            <p:nvPr/>
          </p:nvGrpSpPr>
          <p:grpSpPr bwMode="auto">
            <a:xfrm>
              <a:off x="1204" y="3638"/>
              <a:ext cx="3426" cy="53"/>
              <a:chOff x="1204" y="3638"/>
              <a:chExt cx="3426" cy="53"/>
            </a:xfrm>
          </p:grpSpPr>
          <p:sp>
            <p:nvSpPr>
              <p:cNvPr id="22578" name="Line 140"/>
              <p:cNvSpPr>
                <a:spLocks noChangeShapeType="1"/>
              </p:cNvSpPr>
              <p:nvPr/>
            </p:nvSpPr>
            <p:spPr bwMode="auto">
              <a:xfrm flipV="1">
                <a:off x="1230" y="3638"/>
                <a:ext cx="1" cy="26"/>
              </a:xfrm>
              <a:prstGeom prst="line">
                <a:avLst/>
              </a:prstGeom>
              <a:noFill/>
              <a:ln w="11">
                <a:solidFill>
                  <a:srgbClr val="000000"/>
                </a:solidFill>
                <a:round/>
                <a:headEnd/>
                <a:tailEnd/>
              </a:ln>
            </p:spPr>
            <p:txBody>
              <a:bodyPr/>
              <a:lstStyle/>
              <a:p>
                <a:endParaRPr lang="en-US"/>
              </a:p>
            </p:txBody>
          </p:sp>
          <p:sp>
            <p:nvSpPr>
              <p:cNvPr id="22579" name="Line 141"/>
              <p:cNvSpPr>
                <a:spLocks noChangeShapeType="1"/>
              </p:cNvSpPr>
              <p:nvPr/>
            </p:nvSpPr>
            <p:spPr bwMode="auto">
              <a:xfrm flipV="1">
                <a:off x="1513" y="3638"/>
                <a:ext cx="1" cy="53"/>
              </a:xfrm>
              <a:prstGeom prst="line">
                <a:avLst/>
              </a:prstGeom>
              <a:noFill/>
              <a:ln w="11">
                <a:solidFill>
                  <a:srgbClr val="000000"/>
                </a:solidFill>
                <a:round/>
                <a:headEnd/>
                <a:tailEnd/>
              </a:ln>
            </p:spPr>
            <p:txBody>
              <a:bodyPr/>
              <a:lstStyle/>
              <a:p>
                <a:endParaRPr lang="en-US"/>
              </a:p>
            </p:txBody>
          </p:sp>
          <p:sp>
            <p:nvSpPr>
              <p:cNvPr id="22580" name="Line 142"/>
              <p:cNvSpPr>
                <a:spLocks noChangeShapeType="1"/>
              </p:cNvSpPr>
              <p:nvPr/>
            </p:nvSpPr>
            <p:spPr bwMode="auto">
              <a:xfrm flipV="1">
                <a:off x="1798" y="3638"/>
                <a:ext cx="1" cy="26"/>
              </a:xfrm>
              <a:prstGeom prst="line">
                <a:avLst/>
              </a:prstGeom>
              <a:noFill/>
              <a:ln w="11">
                <a:solidFill>
                  <a:srgbClr val="000000"/>
                </a:solidFill>
                <a:round/>
                <a:headEnd/>
                <a:tailEnd/>
              </a:ln>
            </p:spPr>
            <p:txBody>
              <a:bodyPr/>
              <a:lstStyle/>
              <a:p>
                <a:endParaRPr lang="en-US"/>
              </a:p>
            </p:txBody>
          </p:sp>
          <p:sp>
            <p:nvSpPr>
              <p:cNvPr id="22581" name="Line 143"/>
              <p:cNvSpPr>
                <a:spLocks noChangeShapeType="1"/>
              </p:cNvSpPr>
              <p:nvPr/>
            </p:nvSpPr>
            <p:spPr bwMode="auto">
              <a:xfrm flipV="1">
                <a:off x="2081" y="3638"/>
                <a:ext cx="1" cy="26"/>
              </a:xfrm>
              <a:prstGeom prst="line">
                <a:avLst/>
              </a:prstGeom>
              <a:noFill/>
              <a:ln w="11">
                <a:solidFill>
                  <a:srgbClr val="000000"/>
                </a:solidFill>
                <a:round/>
                <a:headEnd/>
                <a:tailEnd/>
              </a:ln>
            </p:spPr>
            <p:txBody>
              <a:bodyPr/>
              <a:lstStyle/>
              <a:p>
                <a:endParaRPr lang="en-US"/>
              </a:p>
            </p:txBody>
          </p:sp>
          <p:sp>
            <p:nvSpPr>
              <p:cNvPr id="22582" name="Line 144"/>
              <p:cNvSpPr>
                <a:spLocks noChangeShapeType="1"/>
              </p:cNvSpPr>
              <p:nvPr/>
            </p:nvSpPr>
            <p:spPr bwMode="auto">
              <a:xfrm flipV="1">
                <a:off x="2363" y="3638"/>
                <a:ext cx="1" cy="53"/>
              </a:xfrm>
              <a:prstGeom prst="line">
                <a:avLst/>
              </a:prstGeom>
              <a:noFill/>
              <a:ln w="11">
                <a:solidFill>
                  <a:srgbClr val="000000"/>
                </a:solidFill>
                <a:round/>
                <a:headEnd/>
                <a:tailEnd/>
              </a:ln>
            </p:spPr>
            <p:txBody>
              <a:bodyPr/>
              <a:lstStyle/>
              <a:p>
                <a:endParaRPr lang="en-US"/>
              </a:p>
            </p:txBody>
          </p:sp>
          <p:sp>
            <p:nvSpPr>
              <p:cNvPr id="22583" name="Line 145"/>
              <p:cNvSpPr>
                <a:spLocks noChangeShapeType="1"/>
              </p:cNvSpPr>
              <p:nvPr/>
            </p:nvSpPr>
            <p:spPr bwMode="auto">
              <a:xfrm flipV="1">
                <a:off x="2646" y="3638"/>
                <a:ext cx="1" cy="26"/>
              </a:xfrm>
              <a:prstGeom prst="line">
                <a:avLst/>
              </a:prstGeom>
              <a:noFill/>
              <a:ln w="11">
                <a:solidFill>
                  <a:srgbClr val="000000"/>
                </a:solidFill>
                <a:round/>
                <a:headEnd/>
                <a:tailEnd/>
              </a:ln>
            </p:spPr>
            <p:txBody>
              <a:bodyPr/>
              <a:lstStyle/>
              <a:p>
                <a:endParaRPr lang="en-US"/>
              </a:p>
            </p:txBody>
          </p:sp>
          <p:sp>
            <p:nvSpPr>
              <p:cNvPr id="22584" name="Line 146"/>
              <p:cNvSpPr>
                <a:spLocks noChangeShapeType="1"/>
              </p:cNvSpPr>
              <p:nvPr/>
            </p:nvSpPr>
            <p:spPr bwMode="auto">
              <a:xfrm flipV="1">
                <a:off x="2931" y="3638"/>
                <a:ext cx="1" cy="26"/>
              </a:xfrm>
              <a:prstGeom prst="line">
                <a:avLst/>
              </a:prstGeom>
              <a:noFill/>
              <a:ln w="11">
                <a:solidFill>
                  <a:srgbClr val="000000"/>
                </a:solidFill>
                <a:round/>
                <a:headEnd/>
                <a:tailEnd/>
              </a:ln>
            </p:spPr>
            <p:txBody>
              <a:bodyPr/>
              <a:lstStyle/>
              <a:p>
                <a:endParaRPr lang="en-US"/>
              </a:p>
            </p:txBody>
          </p:sp>
          <p:sp>
            <p:nvSpPr>
              <p:cNvPr id="22585" name="Line 147"/>
              <p:cNvSpPr>
                <a:spLocks noChangeShapeType="1"/>
              </p:cNvSpPr>
              <p:nvPr/>
            </p:nvSpPr>
            <p:spPr bwMode="auto">
              <a:xfrm flipV="1">
                <a:off x="3213" y="3638"/>
                <a:ext cx="1" cy="53"/>
              </a:xfrm>
              <a:prstGeom prst="line">
                <a:avLst/>
              </a:prstGeom>
              <a:noFill/>
              <a:ln w="11">
                <a:solidFill>
                  <a:srgbClr val="000000"/>
                </a:solidFill>
                <a:round/>
                <a:headEnd/>
                <a:tailEnd/>
              </a:ln>
            </p:spPr>
            <p:txBody>
              <a:bodyPr/>
              <a:lstStyle/>
              <a:p>
                <a:endParaRPr lang="en-US"/>
              </a:p>
            </p:txBody>
          </p:sp>
          <p:sp>
            <p:nvSpPr>
              <p:cNvPr id="22586" name="Line 148"/>
              <p:cNvSpPr>
                <a:spLocks noChangeShapeType="1"/>
              </p:cNvSpPr>
              <p:nvPr/>
            </p:nvSpPr>
            <p:spPr bwMode="auto">
              <a:xfrm flipV="1">
                <a:off x="3496" y="3638"/>
                <a:ext cx="1" cy="26"/>
              </a:xfrm>
              <a:prstGeom prst="line">
                <a:avLst/>
              </a:prstGeom>
              <a:noFill/>
              <a:ln w="11">
                <a:solidFill>
                  <a:srgbClr val="000000"/>
                </a:solidFill>
                <a:round/>
                <a:headEnd/>
                <a:tailEnd/>
              </a:ln>
            </p:spPr>
            <p:txBody>
              <a:bodyPr/>
              <a:lstStyle/>
              <a:p>
                <a:endParaRPr lang="en-US"/>
              </a:p>
            </p:txBody>
          </p:sp>
          <p:sp>
            <p:nvSpPr>
              <p:cNvPr id="22587" name="Line 149"/>
              <p:cNvSpPr>
                <a:spLocks noChangeShapeType="1"/>
              </p:cNvSpPr>
              <p:nvPr/>
            </p:nvSpPr>
            <p:spPr bwMode="auto">
              <a:xfrm flipV="1">
                <a:off x="3779" y="3638"/>
                <a:ext cx="1" cy="26"/>
              </a:xfrm>
              <a:prstGeom prst="line">
                <a:avLst/>
              </a:prstGeom>
              <a:noFill/>
              <a:ln w="11">
                <a:solidFill>
                  <a:srgbClr val="000000"/>
                </a:solidFill>
                <a:round/>
                <a:headEnd/>
                <a:tailEnd/>
              </a:ln>
            </p:spPr>
            <p:txBody>
              <a:bodyPr/>
              <a:lstStyle/>
              <a:p>
                <a:endParaRPr lang="en-US"/>
              </a:p>
            </p:txBody>
          </p:sp>
          <p:sp>
            <p:nvSpPr>
              <p:cNvPr id="22588" name="Line 150"/>
              <p:cNvSpPr>
                <a:spLocks noChangeShapeType="1"/>
              </p:cNvSpPr>
              <p:nvPr/>
            </p:nvSpPr>
            <p:spPr bwMode="auto">
              <a:xfrm flipV="1">
                <a:off x="4063" y="3638"/>
                <a:ext cx="1" cy="53"/>
              </a:xfrm>
              <a:prstGeom prst="line">
                <a:avLst/>
              </a:prstGeom>
              <a:noFill/>
              <a:ln w="11">
                <a:solidFill>
                  <a:srgbClr val="000000"/>
                </a:solidFill>
                <a:round/>
                <a:headEnd/>
                <a:tailEnd/>
              </a:ln>
            </p:spPr>
            <p:txBody>
              <a:bodyPr/>
              <a:lstStyle/>
              <a:p>
                <a:endParaRPr lang="en-US"/>
              </a:p>
            </p:txBody>
          </p:sp>
          <p:sp>
            <p:nvSpPr>
              <p:cNvPr id="22589" name="Line 151"/>
              <p:cNvSpPr>
                <a:spLocks noChangeShapeType="1"/>
              </p:cNvSpPr>
              <p:nvPr/>
            </p:nvSpPr>
            <p:spPr bwMode="auto">
              <a:xfrm flipV="1">
                <a:off x="4346" y="3638"/>
                <a:ext cx="1" cy="26"/>
              </a:xfrm>
              <a:prstGeom prst="line">
                <a:avLst/>
              </a:prstGeom>
              <a:noFill/>
              <a:ln w="11">
                <a:solidFill>
                  <a:srgbClr val="000000"/>
                </a:solidFill>
                <a:round/>
                <a:headEnd/>
                <a:tailEnd/>
              </a:ln>
            </p:spPr>
            <p:txBody>
              <a:bodyPr/>
              <a:lstStyle/>
              <a:p>
                <a:endParaRPr lang="en-US"/>
              </a:p>
            </p:txBody>
          </p:sp>
          <p:sp>
            <p:nvSpPr>
              <p:cNvPr id="22590" name="Line 152"/>
              <p:cNvSpPr>
                <a:spLocks noChangeShapeType="1"/>
              </p:cNvSpPr>
              <p:nvPr/>
            </p:nvSpPr>
            <p:spPr bwMode="auto">
              <a:xfrm flipV="1">
                <a:off x="4629" y="3638"/>
                <a:ext cx="1" cy="26"/>
              </a:xfrm>
              <a:prstGeom prst="line">
                <a:avLst/>
              </a:prstGeom>
              <a:noFill/>
              <a:ln w="11">
                <a:solidFill>
                  <a:srgbClr val="000000"/>
                </a:solidFill>
                <a:round/>
                <a:headEnd/>
                <a:tailEnd/>
              </a:ln>
            </p:spPr>
            <p:txBody>
              <a:bodyPr/>
              <a:lstStyle/>
              <a:p>
                <a:endParaRPr lang="en-US"/>
              </a:p>
            </p:txBody>
          </p:sp>
          <p:sp>
            <p:nvSpPr>
              <p:cNvPr id="22591" name="Line 153"/>
              <p:cNvSpPr>
                <a:spLocks noChangeShapeType="1"/>
              </p:cNvSpPr>
              <p:nvPr/>
            </p:nvSpPr>
            <p:spPr bwMode="auto">
              <a:xfrm>
                <a:off x="1230" y="3638"/>
                <a:ext cx="3399" cy="1"/>
              </a:xfrm>
              <a:prstGeom prst="line">
                <a:avLst/>
              </a:prstGeom>
              <a:noFill/>
              <a:ln w="11">
                <a:solidFill>
                  <a:srgbClr val="000000"/>
                </a:solidFill>
                <a:round/>
                <a:headEnd/>
                <a:tailEnd/>
              </a:ln>
            </p:spPr>
            <p:txBody>
              <a:bodyPr/>
              <a:lstStyle/>
              <a:p>
                <a:endParaRPr lang="en-US"/>
              </a:p>
            </p:txBody>
          </p:sp>
          <p:sp>
            <p:nvSpPr>
              <p:cNvPr id="22592" name="Line 154"/>
              <p:cNvSpPr>
                <a:spLocks noChangeShapeType="1"/>
              </p:cNvSpPr>
              <p:nvPr/>
            </p:nvSpPr>
            <p:spPr bwMode="auto">
              <a:xfrm>
                <a:off x="1204" y="3638"/>
                <a:ext cx="26" cy="1"/>
              </a:xfrm>
              <a:prstGeom prst="line">
                <a:avLst/>
              </a:prstGeom>
              <a:noFill/>
              <a:ln w="11">
                <a:solidFill>
                  <a:srgbClr val="000000"/>
                </a:solidFill>
                <a:round/>
                <a:headEnd/>
                <a:tailEnd/>
              </a:ln>
            </p:spPr>
            <p:txBody>
              <a:bodyPr/>
              <a:lstStyle/>
              <a:p>
                <a:endParaRPr lang="en-US"/>
              </a:p>
            </p:txBody>
          </p:sp>
        </p:grpSp>
        <p:grpSp>
          <p:nvGrpSpPr>
            <p:cNvPr id="4" name="Group 33"/>
            <p:cNvGrpSpPr>
              <a:grpSpLocks/>
            </p:cNvGrpSpPr>
            <p:nvPr/>
          </p:nvGrpSpPr>
          <p:grpSpPr bwMode="auto">
            <a:xfrm>
              <a:off x="1177" y="880"/>
              <a:ext cx="54" cy="2758"/>
              <a:chOff x="1177" y="880"/>
              <a:chExt cx="54" cy="2758"/>
            </a:xfrm>
          </p:grpSpPr>
          <p:sp>
            <p:nvSpPr>
              <p:cNvPr id="22566" name="Line 155"/>
              <p:cNvSpPr>
                <a:spLocks noChangeShapeType="1"/>
              </p:cNvSpPr>
              <p:nvPr/>
            </p:nvSpPr>
            <p:spPr bwMode="auto">
              <a:xfrm>
                <a:off x="1177" y="3387"/>
                <a:ext cx="53" cy="1"/>
              </a:xfrm>
              <a:prstGeom prst="line">
                <a:avLst/>
              </a:prstGeom>
              <a:noFill/>
              <a:ln w="11">
                <a:solidFill>
                  <a:srgbClr val="000000"/>
                </a:solidFill>
                <a:round/>
                <a:headEnd/>
                <a:tailEnd/>
              </a:ln>
            </p:spPr>
            <p:txBody>
              <a:bodyPr/>
              <a:lstStyle/>
              <a:p>
                <a:endParaRPr lang="en-US"/>
              </a:p>
            </p:txBody>
          </p:sp>
          <p:sp>
            <p:nvSpPr>
              <p:cNvPr id="22567" name="Line 156"/>
              <p:cNvSpPr>
                <a:spLocks noChangeShapeType="1"/>
              </p:cNvSpPr>
              <p:nvPr/>
            </p:nvSpPr>
            <p:spPr bwMode="auto">
              <a:xfrm>
                <a:off x="1204" y="3136"/>
                <a:ext cx="26" cy="1"/>
              </a:xfrm>
              <a:prstGeom prst="line">
                <a:avLst/>
              </a:prstGeom>
              <a:noFill/>
              <a:ln w="11">
                <a:solidFill>
                  <a:srgbClr val="000000"/>
                </a:solidFill>
                <a:round/>
                <a:headEnd/>
                <a:tailEnd/>
              </a:ln>
            </p:spPr>
            <p:txBody>
              <a:bodyPr/>
              <a:lstStyle/>
              <a:p>
                <a:endParaRPr lang="en-US"/>
              </a:p>
            </p:txBody>
          </p:sp>
          <p:sp>
            <p:nvSpPr>
              <p:cNvPr id="22568" name="Line 157"/>
              <p:cNvSpPr>
                <a:spLocks noChangeShapeType="1"/>
              </p:cNvSpPr>
              <p:nvPr/>
            </p:nvSpPr>
            <p:spPr bwMode="auto">
              <a:xfrm>
                <a:off x="1204" y="2885"/>
                <a:ext cx="26" cy="1"/>
              </a:xfrm>
              <a:prstGeom prst="line">
                <a:avLst/>
              </a:prstGeom>
              <a:noFill/>
              <a:ln w="11">
                <a:solidFill>
                  <a:srgbClr val="000000"/>
                </a:solidFill>
                <a:round/>
                <a:headEnd/>
                <a:tailEnd/>
              </a:ln>
            </p:spPr>
            <p:txBody>
              <a:bodyPr/>
              <a:lstStyle/>
              <a:p>
                <a:endParaRPr lang="en-US"/>
              </a:p>
            </p:txBody>
          </p:sp>
          <p:sp>
            <p:nvSpPr>
              <p:cNvPr id="22569" name="Line 158"/>
              <p:cNvSpPr>
                <a:spLocks noChangeShapeType="1"/>
              </p:cNvSpPr>
              <p:nvPr/>
            </p:nvSpPr>
            <p:spPr bwMode="auto">
              <a:xfrm>
                <a:off x="1177" y="2635"/>
                <a:ext cx="53" cy="1"/>
              </a:xfrm>
              <a:prstGeom prst="line">
                <a:avLst/>
              </a:prstGeom>
              <a:noFill/>
              <a:ln w="11">
                <a:solidFill>
                  <a:srgbClr val="000000"/>
                </a:solidFill>
                <a:round/>
                <a:headEnd/>
                <a:tailEnd/>
              </a:ln>
            </p:spPr>
            <p:txBody>
              <a:bodyPr/>
              <a:lstStyle/>
              <a:p>
                <a:endParaRPr lang="en-US"/>
              </a:p>
            </p:txBody>
          </p:sp>
          <p:sp>
            <p:nvSpPr>
              <p:cNvPr id="22570" name="Line 159"/>
              <p:cNvSpPr>
                <a:spLocks noChangeShapeType="1"/>
              </p:cNvSpPr>
              <p:nvPr/>
            </p:nvSpPr>
            <p:spPr bwMode="auto">
              <a:xfrm>
                <a:off x="1204" y="2385"/>
                <a:ext cx="26" cy="1"/>
              </a:xfrm>
              <a:prstGeom prst="line">
                <a:avLst/>
              </a:prstGeom>
              <a:noFill/>
              <a:ln w="11">
                <a:solidFill>
                  <a:srgbClr val="000000"/>
                </a:solidFill>
                <a:round/>
                <a:headEnd/>
                <a:tailEnd/>
              </a:ln>
            </p:spPr>
            <p:txBody>
              <a:bodyPr/>
              <a:lstStyle/>
              <a:p>
                <a:endParaRPr lang="en-US"/>
              </a:p>
            </p:txBody>
          </p:sp>
          <p:sp>
            <p:nvSpPr>
              <p:cNvPr id="22571" name="Line 160"/>
              <p:cNvSpPr>
                <a:spLocks noChangeShapeType="1"/>
              </p:cNvSpPr>
              <p:nvPr/>
            </p:nvSpPr>
            <p:spPr bwMode="auto">
              <a:xfrm>
                <a:off x="1204" y="2133"/>
                <a:ext cx="26" cy="1"/>
              </a:xfrm>
              <a:prstGeom prst="line">
                <a:avLst/>
              </a:prstGeom>
              <a:noFill/>
              <a:ln w="11">
                <a:solidFill>
                  <a:srgbClr val="000000"/>
                </a:solidFill>
                <a:round/>
                <a:headEnd/>
                <a:tailEnd/>
              </a:ln>
            </p:spPr>
            <p:txBody>
              <a:bodyPr/>
              <a:lstStyle/>
              <a:p>
                <a:endParaRPr lang="en-US"/>
              </a:p>
            </p:txBody>
          </p:sp>
          <p:sp>
            <p:nvSpPr>
              <p:cNvPr id="22572" name="Line 161"/>
              <p:cNvSpPr>
                <a:spLocks noChangeShapeType="1"/>
              </p:cNvSpPr>
              <p:nvPr/>
            </p:nvSpPr>
            <p:spPr bwMode="auto">
              <a:xfrm>
                <a:off x="1177" y="1883"/>
                <a:ext cx="53" cy="1"/>
              </a:xfrm>
              <a:prstGeom prst="line">
                <a:avLst/>
              </a:prstGeom>
              <a:noFill/>
              <a:ln w="11">
                <a:solidFill>
                  <a:srgbClr val="000000"/>
                </a:solidFill>
                <a:round/>
                <a:headEnd/>
                <a:tailEnd/>
              </a:ln>
            </p:spPr>
            <p:txBody>
              <a:bodyPr/>
              <a:lstStyle/>
              <a:p>
                <a:endParaRPr lang="en-US"/>
              </a:p>
            </p:txBody>
          </p:sp>
          <p:sp>
            <p:nvSpPr>
              <p:cNvPr id="22573" name="Line 162"/>
              <p:cNvSpPr>
                <a:spLocks noChangeShapeType="1"/>
              </p:cNvSpPr>
              <p:nvPr/>
            </p:nvSpPr>
            <p:spPr bwMode="auto">
              <a:xfrm>
                <a:off x="1204" y="1633"/>
                <a:ext cx="26" cy="1"/>
              </a:xfrm>
              <a:prstGeom prst="line">
                <a:avLst/>
              </a:prstGeom>
              <a:noFill/>
              <a:ln w="11">
                <a:solidFill>
                  <a:srgbClr val="000000"/>
                </a:solidFill>
                <a:round/>
                <a:headEnd/>
                <a:tailEnd/>
              </a:ln>
            </p:spPr>
            <p:txBody>
              <a:bodyPr/>
              <a:lstStyle/>
              <a:p>
                <a:endParaRPr lang="en-US"/>
              </a:p>
            </p:txBody>
          </p:sp>
          <p:sp>
            <p:nvSpPr>
              <p:cNvPr id="22574" name="Line 163"/>
              <p:cNvSpPr>
                <a:spLocks noChangeShapeType="1"/>
              </p:cNvSpPr>
              <p:nvPr/>
            </p:nvSpPr>
            <p:spPr bwMode="auto">
              <a:xfrm>
                <a:off x="1204" y="1382"/>
                <a:ext cx="26" cy="1"/>
              </a:xfrm>
              <a:prstGeom prst="line">
                <a:avLst/>
              </a:prstGeom>
              <a:noFill/>
              <a:ln w="11">
                <a:solidFill>
                  <a:srgbClr val="000000"/>
                </a:solidFill>
                <a:round/>
                <a:headEnd/>
                <a:tailEnd/>
              </a:ln>
            </p:spPr>
            <p:txBody>
              <a:bodyPr/>
              <a:lstStyle/>
              <a:p>
                <a:endParaRPr lang="en-US"/>
              </a:p>
            </p:txBody>
          </p:sp>
          <p:sp>
            <p:nvSpPr>
              <p:cNvPr id="22575" name="Line 164"/>
              <p:cNvSpPr>
                <a:spLocks noChangeShapeType="1"/>
              </p:cNvSpPr>
              <p:nvPr/>
            </p:nvSpPr>
            <p:spPr bwMode="auto">
              <a:xfrm>
                <a:off x="1177" y="1131"/>
                <a:ext cx="53" cy="1"/>
              </a:xfrm>
              <a:prstGeom prst="line">
                <a:avLst/>
              </a:prstGeom>
              <a:noFill/>
              <a:ln w="11">
                <a:solidFill>
                  <a:srgbClr val="000000"/>
                </a:solidFill>
                <a:round/>
                <a:headEnd/>
                <a:tailEnd/>
              </a:ln>
            </p:spPr>
            <p:txBody>
              <a:bodyPr/>
              <a:lstStyle/>
              <a:p>
                <a:endParaRPr lang="en-US"/>
              </a:p>
            </p:txBody>
          </p:sp>
          <p:sp>
            <p:nvSpPr>
              <p:cNvPr id="22576" name="Line 165"/>
              <p:cNvSpPr>
                <a:spLocks noChangeShapeType="1"/>
              </p:cNvSpPr>
              <p:nvPr/>
            </p:nvSpPr>
            <p:spPr bwMode="auto">
              <a:xfrm>
                <a:off x="1204" y="880"/>
                <a:ext cx="26" cy="1"/>
              </a:xfrm>
              <a:prstGeom prst="line">
                <a:avLst/>
              </a:prstGeom>
              <a:noFill/>
              <a:ln w="11">
                <a:solidFill>
                  <a:srgbClr val="000000"/>
                </a:solidFill>
                <a:round/>
                <a:headEnd/>
                <a:tailEnd/>
              </a:ln>
            </p:spPr>
            <p:txBody>
              <a:bodyPr/>
              <a:lstStyle/>
              <a:p>
                <a:endParaRPr lang="en-US"/>
              </a:p>
            </p:txBody>
          </p:sp>
          <p:sp>
            <p:nvSpPr>
              <p:cNvPr id="22577" name="Line 166"/>
              <p:cNvSpPr>
                <a:spLocks noChangeShapeType="1"/>
              </p:cNvSpPr>
              <p:nvPr/>
            </p:nvSpPr>
            <p:spPr bwMode="auto">
              <a:xfrm flipV="1">
                <a:off x="1230" y="880"/>
                <a:ext cx="1" cy="2758"/>
              </a:xfrm>
              <a:prstGeom prst="line">
                <a:avLst/>
              </a:prstGeom>
              <a:noFill/>
              <a:ln w="11">
                <a:solidFill>
                  <a:srgbClr val="000000"/>
                </a:solidFill>
                <a:round/>
                <a:headEnd/>
                <a:tailEnd/>
              </a:ln>
            </p:spPr>
            <p:txBody>
              <a:bodyPr/>
              <a:lstStyle/>
              <a:p>
                <a:endParaRPr lang="en-US"/>
              </a:p>
            </p:txBody>
          </p:sp>
        </p:grpSp>
      </p:grpSp>
      <p:sp>
        <p:nvSpPr>
          <p:cNvPr id="22545" name="Rectangle 175"/>
          <p:cNvSpPr>
            <a:spLocks noChangeArrowheads="1"/>
          </p:cNvSpPr>
          <p:nvPr/>
        </p:nvSpPr>
        <p:spPr bwMode="auto">
          <a:xfrm>
            <a:off x="4740275" y="3914775"/>
            <a:ext cx="1189038" cy="1098550"/>
          </a:xfrm>
          <a:prstGeom prst="rect">
            <a:avLst/>
          </a:prstGeom>
          <a:noFill/>
          <a:ln w="9525">
            <a:noFill/>
            <a:miter lim="800000"/>
            <a:headEnd/>
            <a:tailEnd/>
          </a:ln>
        </p:spPr>
        <p:txBody>
          <a:bodyPr wrap="none" lIns="0" tIns="0" rIns="0" bIns="0">
            <a:spAutoFit/>
          </a:bodyPr>
          <a:lstStyle/>
          <a:p>
            <a:pPr algn="ctr"/>
            <a:r>
              <a:rPr lang="en-US" b="1" dirty="0">
                <a:solidFill>
                  <a:srgbClr val="F8F8F8"/>
                </a:solidFill>
                <a:latin typeface="Calibri" pitchFamily="34" charset="0"/>
              </a:rPr>
              <a:t>Stark,</a:t>
            </a:r>
          </a:p>
          <a:p>
            <a:pPr algn="ctr"/>
            <a:r>
              <a:rPr lang="en-US" b="1" dirty="0">
                <a:solidFill>
                  <a:srgbClr val="F8F8F8"/>
                </a:solidFill>
                <a:latin typeface="Calibri" pitchFamily="34" charset="0"/>
              </a:rPr>
              <a:t>magnetic,</a:t>
            </a:r>
          </a:p>
          <a:p>
            <a:pPr algn="ctr"/>
            <a:r>
              <a:rPr lang="en-US" b="1" dirty="0">
                <a:solidFill>
                  <a:srgbClr val="F8F8F8"/>
                </a:solidFill>
                <a:latin typeface="Calibri" pitchFamily="34" charset="0"/>
              </a:rPr>
              <a:t>optical</a:t>
            </a:r>
          </a:p>
          <a:p>
            <a:pPr algn="ctr"/>
            <a:r>
              <a:rPr lang="en-US" b="1" dirty="0">
                <a:solidFill>
                  <a:srgbClr val="F8F8F8"/>
                </a:solidFill>
                <a:latin typeface="Calibri" pitchFamily="34" charset="0"/>
              </a:rPr>
              <a:t>deceleration</a:t>
            </a:r>
          </a:p>
        </p:txBody>
      </p:sp>
      <p:sp>
        <p:nvSpPr>
          <p:cNvPr id="22546" name="Rectangle 177"/>
          <p:cNvSpPr>
            <a:spLocks noChangeArrowheads="1"/>
          </p:cNvSpPr>
          <p:nvPr/>
        </p:nvSpPr>
        <p:spPr bwMode="auto">
          <a:xfrm>
            <a:off x="6043613" y="3148013"/>
            <a:ext cx="973137" cy="549275"/>
          </a:xfrm>
          <a:prstGeom prst="rect">
            <a:avLst/>
          </a:prstGeom>
          <a:noFill/>
          <a:ln w="9525">
            <a:noFill/>
            <a:miter lim="800000"/>
            <a:headEnd/>
            <a:tailEnd/>
          </a:ln>
        </p:spPr>
        <p:txBody>
          <a:bodyPr wrap="none" lIns="0" tIns="0" rIns="0" bIns="0">
            <a:spAutoFit/>
          </a:bodyPr>
          <a:lstStyle/>
          <a:p>
            <a:pPr algn="ctr"/>
            <a:r>
              <a:rPr lang="en-US" b="1">
                <a:solidFill>
                  <a:srgbClr val="F8F8F8"/>
                </a:solidFill>
                <a:latin typeface="Calibri" pitchFamily="34" charset="0"/>
              </a:rPr>
              <a:t>Buffer-gas</a:t>
            </a:r>
          </a:p>
          <a:p>
            <a:pPr algn="ctr"/>
            <a:r>
              <a:rPr lang="en-US" b="1">
                <a:solidFill>
                  <a:srgbClr val="F8F8F8"/>
                </a:solidFill>
                <a:latin typeface="Calibri" pitchFamily="34" charset="0"/>
              </a:rPr>
              <a:t>cooling</a:t>
            </a:r>
          </a:p>
        </p:txBody>
      </p:sp>
      <p:sp>
        <p:nvSpPr>
          <p:cNvPr id="22547" name="Rectangle 180"/>
          <p:cNvSpPr>
            <a:spLocks noChangeArrowheads="1"/>
          </p:cNvSpPr>
          <p:nvPr/>
        </p:nvSpPr>
        <p:spPr bwMode="auto">
          <a:xfrm>
            <a:off x="3290888" y="5003006"/>
            <a:ext cx="1784350" cy="274638"/>
          </a:xfrm>
          <a:prstGeom prst="rect">
            <a:avLst/>
          </a:prstGeom>
          <a:noFill/>
          <a:ln w="9525">
            <a:noFill/>
            <a:miter lim="800000"/>
            <a:headEnd/>
            <a:tailEnd/>
          </a:ln>
        </p:spPr>
        <p:txBody>
          <a:bodyPr lIns="0" tIns="0" rIns="0" bIns="0">
            <a:spAutoFit/>
          </a:bodyPr>
          <a:lstStyle/>
          <a:p>
            <a:r>
              <a:rPr lang="en-US" b="1" dirty="0">
                <a:solidFill>
                  <a:srgbClr val="F8F8F8"/>
                </a:solidFill>
                <a:latin typeface="Calibri" pitchFamily="34" charset="0"/>
              </a:rPr>
              <a:t>Photo-association</a:t>
            </a:r>
          </a:p>
        </p:txBody>
      </p:sp>
      <p:grpSp>
        <p:nvGrpSpPr>
          <p:cNvPr id="5" name="Group 49"/>
          <p:cNvGrpSpPr>
            <a:grpSpLocks/>
          </p:cNvGrpSpPr>
          <p:nvPr/>
        </p:nvGrpSpPr>
        <p:grpSpPr bwMode="auto">
          <a:xfrm>
            <a:off x="1030288" y="1063625"/>
            <a:ext cx="2581275" cy="1397000"/>
            <a:chOff x="1105" y="537"/>
            <a:chExt cx="1626" cy="880"/>
          </a:xfrm>
        </p:grpSpPr>
        <p:sp>
          <p:nvSpPr>
            <p:cNvPr id="22560" name="Freeform 127"/>
            <p:cNvSpPr>
              <a:spLocks/>
            </p:cNvSpPr>
            <p:nvPr/>
          </p:nvSpPr>
          <p:spPr bwMode="auto">
            <a:xfrm>
              <a:off x="1403" y="854"/>
              <a:ext cx="1328" cy="563"/>
            </a:xfrm>
            <a:custGeom>
              <a:avLst/>
              <a:gdLst>
                <a:gd name="T0" fmla="*/ 1326 w 1328"/>
                <a:gd name="T1" fmla="*/ 255 h 563"/>
                <a:gd name="T2" fmla="*/ 1312 w 1328"/>
                <a:gd name="T3" fmla="*/ 220 h 563"/>
                <a:gd name="T4" fmla="*/ 1289 w 1328"/>
                <a:gd name="T5" fmla="*/ 186 h 563"/>
                <a:gd name="T6" fmla="*/ 1256 w 1328"/>
                <a:gd name="T7" fmla="*/ 154 h 563"/>
                <a:gd name="T8" fmla="*/ 1213 w 1328"/>
                <a:gd name="T9" fmla="*/ 123 h 563"/>
                <a:gd name="T10" fmla="*/ 1163 w 1328"/>
                <a:gd name="T11" fmla="*/ 94 h 563"/>
                <a:gd name="T12" fmla="*/ 1103 w 1328"/>
                <a:gd name="T13" fmla="*/ 71 h 563"/>
                <a:gd name="T14" fmla="*/ 1037 w 1328"/>
                <a:gd name="T15" fmla="*/ 49 h 563"/>
                <a:gd name="T16" fmla="*/ 967 w 1328"/>
                <a:gd name="T17" fmla="*/ 30 h 563"/>
                <a:gd name="T18" fmla="*/ 890 w 1328"/>
                <a:gd name="T19" fmla="*/ 16 h 563"/>
                <a:gd name="T20" fmla="*/ 810 w 1328"/>
                <a:gd name="T21" fmla="*/ 6 h 563"/>
                <a:gd name="T22" fmla="*/ 726 w 1328"/>
                <a:gd name="T23" fmla="*/ 2 h 563"/>
                <a:gd name="T24" fmla="*/ 643 w 1328"/>
                <a:gd name="T25" fmla="*/ 0 h 563"/>
                <a:gd name="T26" fmla="*/ 560 w 1328"/>
                <a:gd name="T27" fmla="*/ 3 h 563"/>
                <a:gd name="T28" fmla="*/ 480 w 1328"/>
                <a:gd name="T29" fmla="*/ 11 h 563"/>
                <a:gd name="T30" fmla="*/ 401 w 1328"/>
                <a:gd name="T31" fmla="*/ 24 h 563"/>
                <a:gd name="T32" fmla="*/ 326 w 1328"/>
                <a:gd name="T33" fmla="*/ 39 h 563"/>
                <a:gd name="T34" fmla="*/ 256 w 1328"/>
                <a:gd name="T35" fmla="*/ 58 h 563"/>
                <a:gd name="T36" fmla="*/ 195 w 1328"/>
                <a:gd name="T37" fmla="*/ 82 h 563"/>
                <a:gd name="T38" fmla="*/ 139 w 1328"/>
                <a:gd name="T39" fmla="*/ 109 h 563"/>
                <a:gd name="T40" fmla="*/ 93 w 1328"/>
                <a:gd name="T41" fmla="*/ 138 h 563"/>
                <a:gd name="T42" fmla="*/ 55 w 1328"/>
                <a:gd name="T43" fmla="*/ 170 h 563"/>
                <a:gd name="T44" fmla="*/ 27 w 1328"/>
                <a:gd name="T45" fmla="*/ 203 h 563"/>
                <a:gd name="T46" fmla="*/ 8 w 1328"/>
                <a:gd name="T47" fmla="*/ 238 h 563"/>
                <a:gd name="T48" fmla="*/ 0 w 1328"/>
                <a:gd name="T49" fmla="*/ 272 h 563"/>
                <a:gd name="T50" fmla="*/ 3 w 1328"/>
                <a:gd name="T51" fmla="*/ 308 h 563"/>
                <a:gd name="T52" fmla="*/ 16 w 1328"/>
                <a:gd name="T53" fmla="*/ 343 h 563"/>
                <a:gd name="T54" fmla="*/ 40 w 1328"/>
                <a:gd name="T55" fmla="*/ 378 h 563"/>
                <a:gd name="T56" fmla="*/ 73 w 1328"/>
                <a:gd name="T57" fmla="*/ 409 h 563"/>
                <a:gd name="T58" fmla="*/ 115 w 1328"/>
                <a:gd name="T59" fmla="*/ 441 h 563"/>
                <a:gd name="T60" fmla="*/ 165 w 1328"/>
                <a:gd name="T61" fmla="*/ 469 h 563"/>
                <a:gd name="T62" fmla="*/ 225 w 1328"/>
                <a:gd name="T63" fmla="*/ 494 h 563"/>
                <a:gd name="T64" fmla="*/ 291 w 1328"/>
                <a:gd name="T65" fmla="*/ 515 h 563"/>
                <a:gd name="T66" fmla="*/ 363 w 1328"/>
                <a:gd name="T67" fmla="*/ 534 h 563"/>
                <a:gd name="T68" fmla="*/ 439 w 1328"/>
                <a:gd name="T69" fmla="*/ 548 h 563"/>
                <a:gd name="T70" fmla="*/ 519 w 1328"/>
                <a:gd name="T71" fmla="*/ 557 h 563"/>
                <a:gd name="T72" fmla="*/ 602 w 1328"/>
                <a:gd name="T73" fmla="*/ 563 h 563"/>
                <a:gd name="T74" fmla="*/ 685 w 1328"/>
                <a:gd name="T75" fmla="*/ 563 h 563"/>
                <a:gd name="T76" fmla="*/ 769 w 1328"/>
                <a:gd name="T77" fmla="*/ 560 h 563"/>
                <a:gd name="T78" fmla="*/ 850 w 1328"/>
                <a:gd name="T79" fmla="*/ 552 h 563"/>
                <a:gd name="T80" fmla="*/ 927 w 1328"/>
                <a:gd name="T81" fmla="*/ 541 h 563"/>
                <a:gd name="T82" fmla="*/ 1003 w 1328"/>
                <a:gd name="T83" fmla="*/ 524 h 563"/>
                <a:gd name="T84" fmla="*/ 1072 w 1328"/>
                <a:gd name="T85" fmla="*/ 505 h 563"/>
                <a:gd name="T86" fmla="*/ 1135 w 1328"/>
                <a:gd name="T87" fmla="*/ 482 h 563"/>
                <a:gd name="T88" fmla="*/ 1190 w 1328"/>
                <a:gd name="T89" fmla="*/ 455 h 563"/>
                <a:gd name="T90" fmla="*/ 1237 w 1328"/>
                <a:gd name="T91" fmla="*/ 425 h 563"/>
                <a:gd name="T92" fmla="*/ 1275 w 1328"/>
                <a:gd name="T93" fmla="*/ 393 h 563"/>
                <a:gd name="T94" fmla="*/ 1303 w 1328"/>
                <a:gd name="T95" fmla="*/ 360 h 563"/>
                <a:gd name="T96" fmla="*/ 1320 w 1328"/>
                <a:gd name="T97" fmla="*/ 326 h 563"/>
                <a:gd name="T98" fmla="*/ 1328 w 1328"/>
                <a:gd name="T99" fmla="*/ 291 h 5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28"/>
                <a:gd name="T151" fmla="*/ 0 h 563"/>
                <a:gd name="T152" fmla="*/ 1328 w 1328"/>
                <a:gd name="T153" fmla="*/ 563 h 5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28" h="563">
                  <a:moveTo>
                    <a:pt x="1328" y="272"/>
                  </a:moveTo>
                  <a:lnTo>
                    <a:pt x="1326" y="255"/>
                  </a:lnTo>
                  <a:lnTo>
                    <a:pt x="1320" y="238"/>
                  </a:lnTo>
                  <a:lnTo>
                    <a:pt x="1312" y="220"/>
                  </a:lnTo>
                  <a:lnTo>
                    <a:pt x="1303" y="203"/>
                  </a:lnTo>
                  <a:lnTo>
                    <a:pt x="1289" y="186"/>
                  </a:lnTo>
                  <a:lnTo>
                    <a:pt x="1275" y="170"/>
                  </a:lnTo>
                  <a:lnTo>
                    <a:pt x="1256" y="154"/>
                  </a:lnTo>
                  <a:lnTo>
                    <a:pt x="1237" y="138"/>
                  </a:lnTo>
                  <a:lnTo>
                    <a:pt x="1213" y="123"/>
                  </a:lnTo>
                  <a:lnTo>
                    <a:pt x="1190" y="109"/>
                  </a:lnTo>
                  <a:lnTo>
                    <a:pt x="1163" y="94"/>
                  </a:lnTo>
                  <a:lnTo>
                    <a:pt x="1135" y="82"/>
                  </a:lnTo>
                  <a:lnTo>
                    <a:pt x="1103" y="71"/>
                  </a:lnTo>
                  <a:lnTo>
                    <a:pt x="1072" y="58"/>
                  </a:lnTo>
                  <a:lnTo>
                    <a:pt x="1037" y="49"/>
                  </a:lnTo>
                  <a:lnTo>
                    <a:pt x="1003" y="39"/>
                  </a:lnTo>
                  <a:lnTo>
                    <a:pt x="967" y="30"/>
                  </a:lnTo>
                  <a:lnTo>
                    <a:pt x="927" y="24"/>
                  </a:lnTo>
                  <a:lnTo>
                    <a:pt x="890" y="16"/>
                  </a:lnTo>
                  <a:lnTo>
                    <a:pt x="850" y="11"/>
                  </a:lnTo>
                  <a:lnTo>
                    <a:pt x="810" y="6"/>
                  </a:lnTo>
                  <a:lnTo>
                    <a:pt x="769" y="3"/>
                  </a:lnTo>
                  <a:lnTo>
                    <a:pt x="726" y="2"/>
                  </a:lnTo>
                  <a:lnTo>
                    <a:pt x="685" y="0"/>
                  </a:lnTo>
                  <a:lnTo>
                    <a:pt x="643" y="0"/>
                  </a:lnTo>
                  <a:lnTo>
                    <a:pt x="602" y="2"/>
                  </a:lnTo>
                  <a:lnTo>
                    <a:pt x="560" y="3"/>
                  </a:lnTo>
                  <a:lnTo>
                    <a:pt x="519" y="6"/>
                  </a:lnTo>
                  <a:lnTo>
                    <a:pt x="480" y="11"/>
                  </a:lnTo>
                  <a:lnTo>
                    <a:pt x="439" y="16"/>
                  </a:lnTo>
                  <a:lnTo>
                    <a:pt x="401" y="24"/>
                  </a:lnTo>
                  <a:lnTo>
                    <a:pt x="363" y="30"/>
                  </a:lnTo>
                  <a:lnTo>
                    <a:pt x="326" y="39"/>
                  </a:lnTo>
                  <a:lnTo>
                    <a:pt x="291" y="49"/>
                  </a:lnTo>
                  <a:lnTo>
                    <a:pt x="256" y="58"/>
                  </a:lnTo>
                  <a:lnTo>
                    <a:pt x="225" y="71"/>
                  </a:lnTo>
                  <a:lnTo>
                    <a:pt x="195" y="82"/>
                  </a:lnTo>
                  <a:lnTo>
                    <a:pt x="165" y="94"/>
                  </a:lnTo>
                  <a:lnTo>
                    <a:pt x="139" y="109"/>
                  </a:lnTo>
                  <a:lnTo>
                    <a:pt x="115" y="123"/>
                  </a:lnTo>
                  <a:lnTo>
                    <a:pt x="93" y="138"/>
                  </a:lnTo>
                  <a:lnTo>
                    <a:pt x="73" y="154"/>
                  </a:lnTo>
                  <a:lnTo>
                    <a:pt x="55" y="170"/>
                  </a:lnTo>
                  <a:lnTo>
                    <a:pt x="40" y="186"/>
                  </a:lnTo>
                  <a:lnTo>
                    <a:pt x="27" y="203"/>
                  </a:lnTo>
                  <a:lnTo>
                    <a:pt x="16" y="220"/>
                  </a:lnTo>
                  <a:lnTo>
                    <a:pt x="8" y="238"/>
                  </a:lnTo>
                  <a:lnTo>
                    <a:pt x="3" y="255"/>
                  </a:lnTo>
                  <a:lnTo>
                    <a:pt x="0" y="272"/>
                  </a:lnTo>
                  <a:lnTo>
                    <a:pt x="0" y="291"/>
                  </a:lnTo>
                  <a:lnTo>
                    <a:pt x="3" y="308"/>
                  </a:lnTo>
                  <a:lnTo>
                    <a:pt x="8" y="326"/>
                  </a:lnTo>
                  <a:lnTo>
                    <a:pt x="16" y="343"/>
                  </a:lnTo>
                  <a:lnTo>
                    <a:pt x="27" y="360"/>
                  </a:lnTo>
                  <a:lnTo>
                    <a:pt x="40" y="378"/>
                  </a:lnTo>
                  <a:lnTo>
                    <a:pt x="55" y="393"/>
                  </a:lnTo>
                  <a:lnTo>
                    <a:pt x="73" y="409"/>
                  </a:lnTo>
                  <a:lnTo>
                    <a:pt x="93" y="425"/>
                  </a:lnTo>
                  <a:lnTo>
                    <a:pt x="115" y="441"/>
                  </a:lnTo>
                  <a:lnTo>
                    <a:pt x="139" y="455"/>
                  </a:lnTo>
                  <a:lnTo>
                    <a:pt x="165" y="469"/>
                  </a:lnTo>
                  <a:lnTo>
                    <a:pt x="195" y="482"/>
                  </a:lnTo>
                  <a:lnTo>
                    <a:pt x="225" y="494"/>
                  </a:lnTo>
                  <a:lnTo>
                    <a:pt x="256" y="505"/>
                  </a:lnTo>
                  <a:lnTo>
                    <a:pt x="291" y="515"/>
                  </a:lnTo>
                  <a:lnTo>
                    <a:pt x="326" y="524"/>
                  </a:lnTo>
                  <a:lnTo>
                    <a:pt x="363" y="534"/>
                  </a:lnTo>
                  <a:lnTo>
                    <a:pt x="401" y="541"/>
                  </a:lnTo>
                  <a:lnTo>
                    <a:pt x="439" y="548"/>
                  </a:lnTo>
                  <a:lnTo>
                    <a:pt x="480" y="552"/>
                  </a:lnTo>
                  <a:lnTo>
                    <a:pt x="519" y="557"/>
                  </a:lnTo>
                  <a:lnTo>
                    <a:pt x="560" y="560"/>
                  </a:lnTo>
                  <a:lnTo>
                    <a:pt x="602" y="563"/>
                  </a:lnTo>
                  <a:lnTo>
                    <a:pt x="643" y="563"/>
                  </a:lnTo>
                  <a:lnTo>
                    <a:pt x="685" y="563"/>
                  </a:lnTo>
                  <a:lnTo>
                    <a:pt x="726" y="563"/>
                  </a:lnTo>
                  <a:lnTo>
                    <a:pt x="769" y="560"/>
                  </a:lnTo>
                  <a:lnTo>
                    <a:pt x="810" y="557"/>
                  </a:lnTo>
                  <a:lnTo>
                    <a:pt x="850" y="552"/>
                  </a:lnTo>
                  <a:lnTo>
                    <a:pt x="890" y="548"/>
                  </a:lnTo>
                  <a:lnTo>
                    <a:pt x="927" y="541"/>
                  </a:lnTo>
                  <a:lnTo>
                    <a:pt x="967" y="534"/>
                  </a:lnTo>
                  <a:lnTo>
                    <a:pt x="1003" y="524"/>
                  </a:lnTo>
                  <a:lnTo>
                    <a:pt x="1037" y="515"/>
                  </a:lnTo>
                  <a:lnTo>
                    <a:pt x="1072" y="505"/>
                  </a:lnTo>
                  <a:lnTo>
                    <a:pt x="1103" y="494"/>
                  </a:lnTo>
                  <a:lnTo>
                    <a:pt x="1135" y="482"/>
                  </a:lnTo>
                  <a:lnTo>
                    <a:pt x="1163" y="469"/>
                  </a:lnTo>
                  <a:lnTo>
                    <a:pt x="1190" y="455"/>
                  </a:lnTo>
                  <a:lnTo>
                    <a:pt x="1213" y="441"/>
                  </a:lnTo>
                  <a:lnTo>
                    <a:pt x="1237" y="425"/>
                  </a:lnTo>
                  <a:lnTo>
                    <a:pt x="1256" y="409"/>
                  </a:lnTo>
                  <a:lnTo>
                    <a:pt x="1275" y="393"/>
                  </a:lnTo>
                  <a:lnTo>
                    <a:pt x="1289" y="378"/>
                  </a:lnTo>
                  <a:lnTo>
                    <a:pt x="1303" y="360"/>
                  </a:lnTo>
                  <a:lnTo>
                    <a:pt x="1312" y="343"/>
                  </a:lnTo>
                  <a:lnTo>
                    <a:pt x="1320" y="326"/>
                  </a:lnTo>
                  <a:lnTo>
                    <a:pt x="1326" y="308"/>
                  </a:lnTo>
                  <a:lnTo>
                    <a:pt x="1328" y="291"/>
                  </a:lnTo>
                  <a:lnTo>
                    <a:pt x="1328" y="272"/>
                  </a:lnTo>
                  <a:close/>
                </a:path>
              </a:pathLst>
            </a:custGeom>
            <a:solidFill>
              <a:srgbClr val="FF000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2561" name="Freeform 131"/>
            <p:cNvSpPr>
              <a:spLocks/>
            </p:cNvSpPr>
            <p:nvPr/>
          </p:nvSpPr>
          <p:spPr bwMode="auto">
            <a:xfrm>
              <a:off x="1105" y="537"/>
              <a:ext cx="1070" cy="537"/>
            </a:xfrm>
            <a:custGeom>
              <a:avLst/>
              <a:gdLst>
                <a:gd name="T0" fmla="*/ 1068 w 1070"/>
                <a:gd name="T1" fmla="*/ 293 h 537"/>
                <a:gd name="T2" fmla="*/ 1057 w 1070"/>
                <a:gd name="T3" fmla="*/ 328 h 537"/>
                <a:gd name="T4" fmla="*/ 1038 w 1070"/>
                <a:gd name="T5" fmla="*/ 359 h 537"/>
                <a:gd name="T6" fmla="*/ 1012 w 1070"/>
                <a:gd name="T7" fmla="*/ 391 h 537"/>
                <a:gd name="T8" fmla="*/ 977 w 1070"/>
                <a:gd name="T9" fmla="*/ 419 h 537"/>
                <a:gd name="T10" fmla="*/ 936 w 1070"/>
                <a:gd name="T11" fmla="*/ 446 h 537"/>
                <a:gd name="T12" fmla="*/ 889 w 1070"/>
                <a:gd name="T13" fmla="*/ 469 h 537"/>
                <a:gd name="T14" fmla="*/ 836 w 1070"/>
                <a:gd name="T15" fmla="*/ 490 h 537"/>
                <a:gd name="T16" fmla="*/ 778 w 1070"/>
                <a:gd name="T17" fmla="*/ 507 h 537"/>
                <a:gd name="T18" fmla="*/ 716 w 1070"/>
                <a:gd name="T19" fmla="*/ 521 h 537"/>
                <a:gd name="T20" fmla="*/ 652 w 1070"/>
                <a:gd name="T21" fmla="*/ 531 h 537"/>
                <a:gd name="T22" fmla="*/ 584 w 1070"/>
                <a:gd name="T23" fmla="*/ 535 h 537"/>
                <a:gd name="T24" fmla="*/ 518 w 1070"/>
                <a:gd name="T25" fmla="*/ 537 h 537"/>
                <a:gd name="T26" fmla="*/ 451 w 1070"/>
                <a:gd name="T27" fmla="*/ 534 h 537"/>
                <a:gd name="T28" fmla="*/ 385 w 1070"/>
                <a:gd name="T29" fmla="*/ 526 h 537"/>
                <a:gd name="T30" fmla="*/ 322 w 1070"/>
                <a:gd name="T31" fmla="*/ 515 h 537"/>
                <a:gd name="T32" fmla="*/ 262 w 1070"/>
                <a:gd name="T33" fmla="*/ 499 h 537"/>
                <a:gd name="T34" fmla="*/ 206 w 1070"/>
                <a:gd name="T35" fmla="*/ 480 h 537"/>
                <a:gd name="T36" fmla="*/ 155 w 1070"/>
                <a:gd name="T37" fmla="*/ 458 h 537"/>
                <a:gd name="T38" fmla="*/ 111 w 1070"/>
                <a:gd name="T39" fmla="*/ 433 h 537"/>
                <a:gd name="T40" fmla="*/ 74 w 1070"/>
                <a:gd name="T41" fmla="*/ 405 h 537"/>
                <a:gd name="T42" fmla="*/ 44 w 1070"/>
                <a:gd name="T43" fmla="*/ 375 h 537"/>
                <a:gd name="T44" fmla="*/ 20 w 1070"/>
                <a:gd name="T45" fmla="*/ 343 h 537"/>
                <a:gd name="T46" fmla="*/ 6 w 1070"/>
                <a:gd name="T47" fmla="*/ 310 h 537"/>
                <a:gd name="T48" fmla="*/ 0 w 1070"/>
                <a:gd name="T49" fmla="*/ 277 h 537"/>
                <a:gd name="T50" fmla="*/ 1 w 1070"/>
                <a:gd name="T51" fmla="*/ 243 h 537"/>
                <a:gd name="T52" fmla="*/ 12 w 1070"/>
                <a:gd name="T53" fmla="*/ 210 h 537"/>
                <a:gd name="T54" fmla="*/ 31 w 1070"/>
                <a:gd name="T55" fmla="*/ 178 h 537"/>
                <a:gd name="T56" fmla="*/ 58 w 1070"/>
                <a:gd name="T57" fmla="*/ 147 h 537"/>
                <a:gd name="T58" fmla="*/ 91 w 1070"/>
                <a:gd name="T59" fmla="*/ 117 h 537"/>
                <a:gd name="T60" fmla="*/ 133 w 1070"/>
                <a:gd name="T61" fmla="*/ 92 h 537"/>
                <a:gd name="T62" fmla="*/ 180 w 1070"/>
                <a:gd name="T63" fmla="*/ 66 h 537"/>
                <a:gd name="T64" fmla="*/ 234 w 1070"/>
                <a:gd name="T65" fmla="*/ 46 h 537"/>
                <a:gd name="T66" fmla="*/ 292 w 1070"/>
                <a:gd name="T67" fmla="*/ 29 h 537"/>
                <a:gd name="T68" fmla="*/ 353 w 1070"/>
                <a:gd name="T69" fmla="*/ 16 h 537"/>
                <a:gd name="T70" fmla="*/ 418 w 1070"/>
                <a:gd name="T71" fmla="*/ 7 h 537"/>
                <a:gd name="T72" fmla="*/ 484 w 1070"/>
                <a:gd name="T73" fmla="*/ 2 h 537"/>
                <a:gd name="T74" fmla="*/ 551 w 1070"/>
                <a:gd name="T75" fmla="*/ 0 h 537"/>
                <a:gd name="T76" fmla="*/ 619 w 1070"/>
                <a:gd name="T77" fmla="*/ 3 h 537"/>
                <a:gd name="T78" fmla="*/ 683 w 1070"/>
                <a:gd name="T79" fmla="*/ 11 h 537"/>
                <a:gd name="T80" fmla="*/ 748 w 1070"/>
                <a:gd name="T81" fmla="*/ 22 h 537"/>
                <a:gd name="T82" fmla="*/ 807 w 1070"/>
                <a:gd name="T83" fmla="*/ 38 h 537"/>
                <a:gd name="T84" fmla="*/ 862 w 1070"/>
                <a:gd name="T85" fmla="*/ 57 h 537"/>
                <a:gd name="T86" fmla="*/ 913 w 1070"/>
                <a:gd name="T87" fmla="*/ 79 h 537"/>
                <a:gd name="T88" fmla="*/ 958 w 1070"/>
                <a:gd name="T89" fmla="*/ 104 h 537"/>
                <a:gd name="T90" fmla="*/ 996 w 1070"/>
                <a:gd name="T91" fmla="*/ 132 h 537"/>
                <a:gd name="T92" fmla="*/ 1026 w 1070"/>
                <a:gd name="T93" fmla="*/ 162 h 537"/>
                <a:gd name="T94" fmla="*/ 1049 w 1070"/>
                <a:gd name="T95" fmla="*/ 194 h 537"/>
                <a:gd name="T96" fmla="*/ 1064 w 1070"/>
                <a:gd name="T97" fmla="*/ 227 h 537"/>
                <a:gd name="T98" fmla="*/ 1070 w 1070"/>
                <a:gd name="T99" fmla="*/ 260 h 5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0"/>
                <a:gd name="T151" fmla="*/ 0 h 537"/>
                <a:gd name="T152" fmla="*/ 1070 w 1070"/>
                <a:gd name="T153" fmla="*/ 537 h 5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0" h="537">
                  <a:moveTo>
                    <a:pt x="1070" y="277"/>
                  </a:moveTo>
                  <a:lnTo>
                    <a:pt x="1068" y="293"/>
                  </a:lnTo>
                  <a:lnTo>
                    <a:pt x="1064" y="310"/>
                  </a:lnTo>
                  <a:lnTo>
                    <a:pt x="1057" y="328"/>
                  </a:lnTo>
                  <a:lnTo>
                    <a:pt x="1049" y="343"/>
                  </a:lnTo>
                  <a:lnTo>
                    <a:pt x="1038" y="359"/>
                  </a:lnTo>
                  <a:lnTo>
                    <a:pt x="1026" y="375"/>
                  </a:lnTo>
                  <a:lnTo>
                    <a:pt x="1012" y="391"/>
                  </a:lnTo>
                  <a:lnTo>
                    <a:pt x="996" y="405"/>
                  </a:lnTo>
                  <a:lnTo>
                    <a:pt x="977" y="419"/>
                  </a:lnTo>
                  <a:lnTo>
                    <a:pt x="958" y="433"/>
                  </a:lnTo>
                  <a:lnTo>
                    <a:pt x="936" y="446"/>
                  </a:lnTo>
                  <a:lnTo>
                    <a:pt x="913" y="458"/>
                  </a:lnTo>
                  <a:lnTo>
                    <a:pt x="889" y="469"/>
                  </a:lnTo>
                  <a:lnTo>
                    <a:pt x="862" y="480"/>
                  </a:lnTo>
                  <a:lnTo>
                    <a:pt x="836" y="490"/>
                  </a:lnTo>
                  <a:lnTo>
                    <a:pt x="807" y="499"/>
                  </a:lnTo>
                  <a:lnTo>
                    <a:pt x="778" y="507"/>
                  </a:lnTo>
                  <a:lnTo>
                    <a:pt x="748" y="515"/>
                  </a:lnTo>
                  <a:lnTo>
                    <a:pt x="716" y="521"/>
                  </a:lnTo>
                  <a:lnTo>
                    <a:pt x="683" y="526"/>
                  </a:lnTo>
                  <a:lnTo>
                    <a:pt x="652" y="531"/>
                  </a:lnTo>
                  <a:lnTo>
                    <a:pt x="619" y="534"/>
                  </a:lnTo>
                  <a:lnTo>
                    <a:pt x="584" y="535"/>
                  </a:lnTo>
                  <a:lnTo>
                    <a:pt x="551" y="537"/>
                  </a:lnTo>
                  <a:lnTo>
                    <a:pt x="518" y="537"/>
                  </a:lnTo>
                  <a:lnTo>
                    <a:pt x="484" y="535"/>
                  </a:lnTo>
                  <a:lnTo>
                    <a:pt x="451" y="534"/>
                  </a:lnTo>
                  <a:lnTo>
                    <a:pt x="418" y="531"/>
                  </a:lnTo>
                  <a:lnTo>
                    <a:pt x="385" y="526"/>
                  </a:lnTo>
                  <a:lnTo>
                    <a:pt x="353" y="521"/>
                  </a:lnTo>
                  <a:lnTo>
                    <a:pt x="322" y="515"/>
                  </a:lnTo>
                  <a:lnTo>
                    <a:pt x="292" y="507"/>
                  </a:lnTo>
                  <a:lnTo>
                    <a:pt x="262" y="499"/>
                  </a:lnTo>
                  <a:lnTo>
                    <a:pt x="234" y="490"/>
                  </a:lnTo>
                  <a:lnTo>
                    <a:pt x="206" y="480"/>
                  </a:lnTo>
                  <a:lnTo>
                    <a:pt x="180" y="469"/>
                  </a:lnTo>
                  <a:lnTo>
                    <a:pt x="155" y="458"/>
                  </a:lnTo>
                  <a:lnTo>
                    <a:pt x="133" y="446"/>
                  </a:lnTo>
                  <a:lnTo>
                    <a:pt x="111" y="433"/>
                  </a:lnTo>
                  <a:lnTo>
                    <a:pt x="91" y="419"/>
                  </a:lnTo>
                  <a:lnTo>
                    <a:pt x="74" y="405"/>
                  </a:lnTo>
                  <a:lnTo>
                    <a:pt x="58" y="391"/>
                  </a:lnTo>
                  <a:lnTo>
                    <a:pt x="44" y="375"/>
                  </a:lnTo>
                  <a:lnTo>
                    <a:pt x="31" y="359"/>
                  </a:lnTo>
                  <a:lnTo>
                    <a:pt x="20" y="343"/>
                  </a:lnTo>
                  <a:lnTo>
                    <a:pt x="12" y="328"/>
                  </a:lnTo>
                  <a:lnTo>
                    <a:pt x="6" y="310"/>
                  </a:lnTo>
                  <a:lnTo>
                    <a:pt x="1" y="293"/>
                  </a:lnTo>
                  <a:lnTo>
                    <a:pt x="0" y="277"/>
                  </a:lnTo>
                  <a:lnTo>
                    <a:pt x="0" y="260"/>
                  </a:lnTo>
                  <a:lnTo>
                    <a:pt x="1" y="243"/>
                  </a:lnTo>
                  <a:lnTo>
                    <a:pt x="6" y="227"/>
                  </a:lnTo>
                  <a:lnTo>
                    <a:pt x="12" y="210"/>
                  </a:lnTo>
                  <a:lnTo>
                    <a:pt x="20" y="194"/>
                  </a:lnTo>
                  <a:lnTo>
                    <a:pt x="31" y="178"/>
                  </a:lnTo>
                  <a:lnTo>
                    <a:pt x="44" y="162"/>
                  </a:lnTo>
                  <a:lnTo>
                    <a:pt x="58" y="147"/>
                  </a:lnTo>
                  <a:lnTo>
                    <a:pt x="74" y="132"/>
                  </a:lnTo>
                  <a:lnTo>
                    <a:pt x="91" y="117"/>
                  </a:lnTo>
                  <a:lnTo>
                    <a:pt x="111" y="104"/>
                  </a:lnTo>
                  <a:lnTo>
                    <a:pt x="133" y="92"/>
                  </a:lnTo>
                  <a:lnTo>
                    <a:pt x="155" y="79"/>
                  </a:lnTo>
                  <a:lnTo>
                    <a:pt x="180" y="66"/>
                  </a:lnTo>
                  <a:lnTo>
                    <a:pt x="206" y="57"/>
                  </a:lnTo>
                  <a:lnTo>
                    <a:pt x="234" y="46"/>
                  </a:lnTo>
                  <a:lnTo>
                    <a:pt x="262" y="38"/>
                  </a:lnTo>
                  <a:lnTo>
                    <a:pt x="292" y="29"/>
                  </a:lnTo>
                  <a:lnTo>
                    <a:pt x="322" y="22"/>
                  </a:lnTo>
                  <a:lnTo>
                    <a:pt x="353" y="16"/>
                  </a:lnTo>
                  <a:lnTo>
                    <a:pt x="385" y="11"/>
                  </a:lnTo>
                  <a:lnTo>
                    <a:pt x="418" y="7"/>
                  </a:lnTo>
                  <a:lnTo>
                    <a:pt x="451" y="3"/>
                  </a:lnTo>
                  <a:lnTo>
                    <a:pt x="484" y="2"/>
                  </a:lnTo>
                  <a:lnTo>
                    <a:pt x="518" y="0"/>
                  </a:lnTo>
                  <a:lnTo>
                    <a:pt x="551" y="0"/>
                  </a:lnTo>
                  <a:lnTo>
                    <a:pt x="584" y="2"/>
                  </a:lnTo>
                  <a:lnTo>
                    <a:pt x="619" y="3"/>
                  </a:lnTo>
                  <a:lnTo>
                    <a:pt x="652" y="7"/>
                  </a:lnTo>
                  <a:lnTo>
                    <a:pt x="683" y="11"/>
                  </a:lnTo>
                  <a:lnTo>
                    <a:pt x="716" y="16"/>
                  </a:lnTo>
                  <a:lnTo>
                    <a:pt x="748" y="22"/>
                  </a:lnTo>
                  <a:lnTo>
                    <a:pt x="778" y="29"/>
                  </a:lnTo>
                  <a:lnTo>
                    <a:pt x="807" y="38"/>
                  </a:lnTo>
                  <a:lnTo>
                    <a:pt x="836" y="46"/>
                  </a:lnTo>
                  <a:lnTo>
                    <a:pt x="862" y="57"/>
                  </a:lnTo>
                  <a:lnTo>
                    <a:pt x="889" y="66"/>
                  </a:lnTo>
                  <a:lnTo>
                    <a:pt x="913" y="79"/>
                  </a:lnTo>
                  <a:lnTo>
                    <a:pt x="936" y="92"/>
                  </a:lnTo>
                  <a:lnTo>
                    <a:pt x="958" y="104"/>
                  </a:lnTo>
                  <a:lnTo>
                    <a:pt x="977" y="117"/>
                  </a:lnTo>
                  <a:lnTo>
                    <a:pt x="996" y="132"/>
                  </a:lnTo>
                  <a:lnTo>
                    <a:pt x="1012" y="147"/>
                  </a:lnTo>
                  <a:lnTo>
                    <a:pt x="1026" y="162"/>
                  </a:lnTo>
                  <a:lnTo>
                    <a:pt x="1038" y="178"/>
                  </a:lnTo>
                  <a:lnTo>
                    <a:pt x="1049" y="194"/>
                  </a:lnTo>
                  <a:lnTo>
                    <a:pt x="1057" y="210"/>
                  </a:lnTo>
                  <a:lnTo>
                    <a:pt x="1064" y="227"/>
                  </a:lnTo>
                  <a:lnTo>
                    <a:pt x="1068" y="243"/>
                  </a:lnTo>
                  <a:lnTo>
                    <a:pt x="1070" y="260"/>
                  </a:lnTo>
                  <a:lnTo>
                    <a:pt x="1070" y="277"/>
                  </a:lnTo>
                  <a:close/>
                </a:path>
              </a:pathLst>
            </a:custGeom>
            <a:solidFill>
              <a:srgbClr val="FF0000"/>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2562" name="Rectangle 179"/>
            <p:cNvSpPr>
              <a:spLocks noChangeArrowheads="1"/>
            </p:cNvSpPr>
            <p:nvPr/>
          </p:nvSpPr>
          <p:spPr bwMode="auto">
            <a:xfrm>
              <a:off x="1631" y="990"/>
              <a:ext cx="883" cy="346"/>
            </a:xfrm>
            <a:prstGeom prst="rect">
              <a:avLst/>
            </a:prstGeom>
            <a:noFill/>
            <a:ln w="9525">
              <a:noFill/>
              <a:miter lim="800000"/>
              <a:headEnd/>
              <a:tailEnd/>
            </a:ln>
          </p:spPr>
          <p:txBody>
            <a:bodyPr wrap="none" lIns="0" tIns="0" rIns="0" bIns="0">
              <a:spAutoFit/>
            </a:bodyPr>
            <a:lstStyle/>
            <a:p>
              <a:pPr algn="ctr"/>
              <a:r>
                <a:rPr lang="en-US" b="1" i="1">
                  <a:solidFill>
                    <a:srgbClr val="F8F8F8"/>
                  </a:solidFill>
                  <a:latin typeface="Calibri" pitchFamily="34" charset="0"/>
                </a:rPr>
                <a:t>Coherent state</a:t>
              </a:r>
            </a:p>
            <a:p>
              <a:pPr algn="ctr"/>
              <a:r>
                <a:rPr lang="en-US" b="1" i="1">
                  <a:solidFill>
                    <a:srgbClr val="F8F8F8"/>
                  </a:solidFill>
                  <a:latin typeface="Calibri" pitchFamily="34" charset="0"/>
                </a:rPr>
                <a:t>transfer</a:t>
              </a:r>
            </a:p>
          </p:txBody>
        </p:sp>
        <p:sp>
          <p:nvSpPr>
            <p:cNvPr id="22563" name="Rectangle 181"/>
            <p:cNvSpPr>
              <a:spLocks noChangeArrowheads="1"/>
            </p:cNvSpPr>
            <p:nvPr/>
          </p:nvSpPr>
          <p:spPr bwMode="auto">
            <a:xfrm>
              <a:off x="1306" y="629"/>
              <a:ext cx="695" cy="346"/>
            </a:xfrm>
            <a:prstGeom prst="rect">
              <a:avLst/>
            </a:prstGeom>
            <a:noFill/>
            <a:ln w="9525">
              <a:noFill/>
              <a:miter lim="800000"/>
              <a:headEnd/>
              <a:tailEnd/>
            </a:ln>
          </p:spPr>
          <p:txBody>
            <a:bodyPr wrap="none" lIns="0" tIns="0" rIns="0" bIns="0">
              <a:spAutoFit/>
            </a:bodyPr>
            <a:lstStyle/>
            <a:p>
              <a:pPr algn="ctr"/>
              <a:r>
                <a:rPr lang="en-US" b="1" i="1">
                  <a:solidFill>
                    <a:srgbClr val="F8F8F8"/>
                  </a:solidFill>
                  <a:latin typeface="Calibri" pitchFamily="34" charset="0"/>
                </a:rPr>
                <a:t>Quantum</a:t>
              </a:r>
            </a:p>
            <a:p>
              <a:pPr algn="ctr"/>
              <a:r>
                <a:rPr lang="en-US" b="1" i="1">
                  <a:solidFill>
                    <a:srgbClr val="F8F8F8"/>
                  </a:solidFill>
                  <a:latin typeface="Calibri" pitchFamily="34" charset="0"/>
                </a:rPr>
                <a:t>degeneracy</a:t>
              </a:r>
            </a:p>
          </p:txBody>
        </p:sp>
      </p:grpSp>
      <p:grpSp>
        <p:nvGrpSpPr>
          <p:cNvPr id="6" name="Group 54"/>
          <p:cNvGrpSpPr>
            <a:grpSpLocks/>
          </p:cNvGrpSpPr>
          <p:nvPr/>
        </p:nvGrpSpPr>
        <p:grpSpPr bwMode="auto">
          <a:xfrm>
            <a:off x="2741613" y="2413000"/>
            <a:ext cx="2333625" cy="1714500"/>
            <a:chOff x="2183" y="1387"/>
            <a:chExt cx="1470" cy="1080"/>
          </a:xfrm>
        </p:grpSpPr>
        <p:sp>
          <p:nvSpPr>
            <p:cNvPr id="22558" name="Freeform 183"/>
            <p:cNvSpPr>
              <a:spLocks/>
            </p:cNvSpPr>
            <p:nvPr/>
          </p:nvSpPr>
          <p:spPr bwMode="auto">
            <a:xfrm>
              <a:off x="2183" y="1387"/>
              <a:ext cx="1470" cy="1080"/>
            </a:xfrm>
            <a:custGeom>
              <a:avLst/>
              <a:gdLst>
                <a:gd name="T0" fmla="*/ 1467 w 1470"/>
                <a:gd name="T1" fmla="*/ 490 h 1080"/>
                <a:gd name="T2" fmla="*/ 1453 w 1470"/>
                <a:gd name="T3" fmla="*/ 422 h 1080"/>
                <a:gd name="T4" fmla="*/ 1428 w 1470"/>
                <a:gd name="T5" fmla="*/ 357 h 1080"/>
                <a:gd name="T6" fmla="*/ 1392 w 1470"/>
                <a:gd name="T7" fmla="*/ 294 h 1080"/>
                <a:gd name="T8" fmla="*/ 1345 w 1470"/>
                <a:gd name="T9" fmla="*/ 236 h 1080"/>
                <a:gd name="T10" fmla="*/ 1288 w 1470"/>
                <a:gd name="T11" fmla="*/ 183 h 1080"/>
                <a:gd name="T12" fmla="*/ 1222 w 1470"/>
                <a:gd name="T13" fmla="*/ 134 h 1080"/>
                <a:gd name="T14" fmla="*/ 1150 w 1470"/>
                <a:gd name="T15" fmla="*/ 93 h 1080"/>
                <a:gd name="T16" fmla="*/ 1070 w 1470"/>
                <a:gd name="T17" fmla="*/ 58 h 1080"/>
                <a:gd name="T18" fmla="*/ 985 w 1470"/>
                <a:gd name="T19" fmla="*/ 32 h 1080"/>
                <a:gd name="T20" fmla="*/ 897 w 1470"/>
                <a:gd name="T21" fmla="*/ 13 h 1080"/>
                <a:gd name="T22" fmla="*/ 804 w 1470"/>
                <a:gd name="T23" fmla="*/ 2 h 1080"/>
                <a:gd name="T24" fmla="*/ 713 w 1470"/>
                <a:gd name="T25" fmla="*/ 0 h 1080"/>
                <a:gd name="T26" fmla="*/ 620 w 1470"/>
                <a:gd name="T27" fmla="*/ 6 h 1080"/>
                <a:gd name="T28" fmla="*/ 531 w 1470"/>
                <a:gd name="T29" fmla="*/ 21 h 1080"/>
                <a:gd name="T30" fmla="*/ 443 w 1470"/>
                <a:gd name="T31" fmla="*/ 44 h 1080"/>
                <a:gd name="T32" fmla="*/ 361 w 1470"/>
                <a:gd name="T33" fmla="*/ 74 h 1080"/>
                <a:gd name="T34" fmla="*/ 284 w 1470"/>
                <a:gd name="T35" fmla="*/ 113 h 1080"/>
                <a:gd name="T36" fmla="*/ 215 w 1470"/>
                <a:gd name="T37" fmla="*/ 158 h 1080"/>
                <a:gd name="T38" fmla="*/ 154 w 1470"/>
                <a:gd name="T39" fmla="*/ 209 h 1080"/>
                <a:gd name="T40" fmla="*/ 102 w 1470"/>
                <a:gd name="T41" fmla="*/ 265 h 1080"/>
                <a:gd name="T42" fmla="*/ 61 w 1470"/>
                <a:gd name="T43" fmla="*/ 326 h 1080"/>
                <a:gd name="T44" fmla="*/ 30 w 1470"/>
                <a:gd name="T45" fmla="*/ 389 h 1080"/>
                <a:gd name="T46" fmla="*/ 9 w 1470"/>
                <a:gd name="T47" fmla="*/ 455 h 1080"/>
                <a:gd name="T48" fmla="*/ 0 w 1470"/>
                <a:gd name="T49" fmla="*/ 523 h 1080"/>
                <a:gd name="T50" fmla="*/ 3 w 1470"/>
                <a:gd name="T51" fmla="*/ 590 h 1080"/>
                <a:gd name="T52" fmla="*/ 17 w 1470"/>
                <a:gd name="T53" fmla="*/ 658 h 1080"/>
                <a:gd name="T54" fmla="*/ 44 w 1470"/>
                <a:gd name="T55" fmla="*/ 723 h 1080"/>
                <a:gd name="T56" fmla="*/ 80 w 1470"/>
                <a:gd name="T57" fmla="*/ 785 h 1080"/>
                <a:gd name="T58" fmla="*/ 127 w 1470"/>
                <a:gd name="T59" fmla="*/ 844 h 1080"/>
                <a:gd name="T60" fmla="*/ 184 w 1470"/>
                <a:gd name="T61" fmla="*/ 897 h 1080"/>
                <a:gd name="T62" fmla="*/ 249 w 1470"/>
                <a:gd name="T63" fmla="*/ 946 h 1080"/>
                <a:gd name="T64" fmla="*/ 322 w 1470"/>
                <a:gd name="T65" fmla="*/ 987 h 1080"/>
                <a:gd name="T66" fmla="*/ 402 w 1470"/>
                <a:gd name="T67" fmla="*/ 1022 h 1080"/>
                <a:gd name="T68" fmla="*/ 487 w 1470"/>
                <a:gd name="T69" fmla="*/ 1048 h 1080"/>
                <a:gd name="T70" fmla="*/ 575 w 1470"/>
                <a:gd name="T71" fmla="*/ 1067 h 1080"/>
                <a:gd name="T72" fmla="*/ 666 w 1470"/>
                <a:gd name="T73" fmla="*/ 1078 h 1080"/>
                <a:gd name="T74" fmla="*/ 759 w 1470"/>
                <a:gd name="T75" fmla="*/ 1080 h 1080"/>
                <a:gd name="T76" fmla="*/ 851 w 1470"/>
                <a:gd name="T77" fmla="*/ 1073 h 1080"/>
                <a:gd name="T78" fmla="*/ 941 w 1470"/>
                <a:gd name="T79" fmla="*/ 1059 h 1080"/>
                <a:gd name="T80" fmla="*/ 1027 w 1470"/>
                <a:gd name="T81" fmla="*/ 1036 h 1080"/>
                <a:gd name="T82" fmla="*/ 1111 w 1470"/>
                <a:gd name="T83" fmla="*/ 1006 h 1080"/>
                <a:gd name="T84" fmla="*/ 1186 w 1470"/>
                <a:gd name="T85" fmla="*/ 966 h 1080"/>
                <a:gd name="T86" fmla="*/ 1255 w 1470"/>
                <a:gd name="T87" fmla="*/ 922 h 1080"/>
                <a:gd name="T88" fmla="*/ 1316 w 1470"/>
                <a:gd name="T89" fmla="*/ 872 h 1080"/>
                <a:gd name="T90" fmla="*/ 1368 w 1470"/>
                <a:gd name="T91" fmla="*/ 815 h 1080"/>
                <a:gd name="T92" fmla="*/ 1411 w 1470"/>
                <a:gd name="T93" fmla="*/ 754 h 1080"/>
                <a:gd name="T94" fmla="*/ 1442 w 1470"/>
                <a:gd name="T95" fmla="*/ 691 h 1080"/>
                <a:gd name="T96" fmla="*/ 1463 w 1470"/>
                <a:gd name="T97" fmla="*/ 625 h 1080"/>
                <a:gd name="T98" fmla="*/ 1470 w 1470"/>
                <a:gd name="T99" fmla="*/ 557 h 10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0"/>
                <a:gd name="T151" fmla="*/ 0 h 1080"/>
                <a:gd name="T152" fmla="*/ 1470 w 1470"/>
                <a:gd name="T153" fmla="*/ 1080 h 10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0" h="1080">
                  <a:moveTo>
                    <a:pt x="1470" y="523"/>
                  </a:moveTo>
                  <a:lnTo>
                    <a:pt x="1467" y="490"/>
                  </a:lnTo>
                  <a:lnTo>
                    <a:pt x="1463" y="455"/>
                  </a:lnTo>
                  <a:lnTo>
                    <a:pt x="1453" y="422"/>
                  </a:lnTo>
                  <a:lnTo>
                    <a:pt x="1442" y="389"/>
                  </a:lnTo>
                  <a:lnTo>
                    <a:pt x="1428" y="357"/>
                  </a:lnTo>
                  <a:lnTo>
                    <a:pt x="1411" y="326"/>
                  </a:lnTo>
                  <a:lnTo>
                    <a:pt x="1392" y="294"/>
                  </a:lnTo>
                  <a:lnTo>
                    <a:pt x="1368" y="265"/>
                  </a:lnTo>
                  <a:lnTo>
                    <a:pt x="1345" y="236"/>
                  </a:lnTo>
                  <a:lnTo>
                    <a:pt x="1316" y="209"/>
                  </a:lnTo>
                  <a:lnTo>
                    <a:pt x="1288" y="183"/>
                  </a:lnTo>
                  <a:lnTo>
                    <a:pt x="1255" y="158"/>
                  </a:lnTo>
                  <a:lnTo>
                    <a:pt x="1222" y="134"/>
                  </a:lnTo>
                  <a:lnTo>
                    <a:pt x="1186" y="113"/>
                  </a:lnTo>
                  <a:lnTo>
                    <a:pt x="1150" y="93"/>
                  </a:lnTo>
                  <a:lnTo>
                    <a:pt x="1111" y="74"/>
                  </a:lnTo>
                  <a:lnTo>
                    <a:pt x="1070" y="58"/>
                  </a:lnTo>
                  <a:lnTo>
                    <a:pt x="1027" y="44"/>
                  </a:lnTo>
                  <a:lnTo>
                    <a:pt x="985" y="32"/>
                  </a:lnTo>
                  <a:lnTo>
                    <a:pt x="941" y="21"/>
                  </a:lnTo>
                  <a:lnTo>
                    <a:pt x="897" y="13"/>
                  </a:lnTo>
                  <a:lnTo>
                    <a:pt x="851" y="6"/>
                  </a:lnTo>
                  <a:lnTo>
                    <a:pt x="804" y="2"/>
                  </a:lnTo>
                  <a:lnTo>
                    <a:pt x="759" y="0"/>
                  </a:lnTo>
                  <a:lnTo>
                    <a:pt x="713" y="0"/>
                  </a:lnTo>
                  <a:lnTo>
                    <a:pt x="666" y="2"/>
                  </a:lnTo>
                  <a:lnTo>
                    <a:pt x="620" y="6"/>
                  </a:lnTo>
                  <a:lnTo>
                    <a:pt x="575" y="13"/>
                  </a:lnTo>
                  <a:lnTo>
                    <a:pt x="531" y="21"/>
                  </a:lnTo>
                  <a:lnTo>
                    <a:pt x="487" y="32"/>
                  </a:lnTo>
                  <a:lnTo>
                    <a:pt x="443" y="44"/>
                  </a:lnTo>
                  <a:lnTo>
                    <a:pt x="402" y="58"/>
                  </a:lnTo>
                  <a:lnTo>
                    <a:pt x="361" y="74"/>
                  </a:lnTo>
                  <a:lnTo>
                    <a:pt x="322" y="93"/>
                  </a:lnTo>
                  <a:lnTo>
                    <a:pt x="284" y="113"/>
                  </a:lnTo>
                  <a:lnTo>
                    <a:pt x="249" y="134"/>
                  </a:lnTo>
                  <a:lnTo>
                    <a:pt x="215" y="158"/>
                  </a:lnTo>
                  <a:lnTo>
                    <a:pt x="184" y="183"/>
                  </a:lnTo>
                  <a:lnTo>
                    <a:pt x="154" y="209"/>
                  </a:lnTo>
                  <a:lnTo>
                    <a:pt x="127" y="236"/>
                  </a:lnTo>
                  <a:lnTo>
                    <a:pt x="102" y="265"/>
                  </a:lnTo>
                  <a:lnTo>
                    <a:pt x="80" y="294"/>
                  </a:lnTo>
                  <a:lnTo>
                    <a:pt x="61" y="326"/>
                  </a:lnTo>
                  <a:lnTo>
                    <a:pt x="44" y="357"/>
                  </a:lnTo>
                  <a:lnTo>
                    <a:pt x="30" y="389"/>
                  </a:lnTo>
                  <a:lnTo>
                    <a:pt x="17" y="422"/>
                  </a:lnTo>
                  <a:lnTo>
                    <a:pt x="9" y="455"/>
                  </a:lnTo>
                  <a:lnTo>
                    <a:pt x="3" y="490"/>
                  </a:lnTo>
                  <a:lnTo>
                    <a:pt x="0" y="523"/>
                  </a:lnTo>
                  <a:lnTo>
                    <a:pt x="0" y="557"/>
                  </a:lnTo>
                  <a:lnTo>
                    <a:pt x="3" y="590"/>
                  </a:lnTo>
                  <a:lnTo>
                    <a:pt x="9" y="625"/>
                  </a:lnTo>
                  <a:lnTo>
                    <a:pt x="17" y="658"/>
                  </a:lnTo>
                  <a:lnTo>
                    <a:pt x="30" y="691"/>
                  </a:lnTo>
                  <a:lnTo>
                    <a:pt x="44" y="723"/>
                  </a:lnTo>
                  <a:lnTo>
                    <a:pt x="61" y="754"/>
                  </a:lnTo>
                  <a:lnTo>
                    <a:pt x="80" y="785"/>
                  </a:lnTo>
                  <a:lnTo>
                    <a:pt x="102" y="815"/>
                  </a:lnTo>
                  <a:lnTo>
                    <a:pt x="127" y="844"/>
                  </a:lnTo>
                  <a:lnTo>
                    <a:pt x="154" y="872"/>
                  </a:lnTo>
                  <a:lnTo>
                    <a:pt x="184" y="897"/>
                  </a:lnTo>
                  <a:lnTo>
                    <a:pt x="215" y="922"/>
                  </a:lnTo>
                  <a:lnTo>
                    <a:pt x="249" y="946"/>
                  </a:lnTo>
                  <a:lnTo>
                    <a:pt x="284" y="966"/>
                  </a:lnTo>
                  <a:lnTo>
                    <a:pt x="322" y="987"/>
                  </a:lnTo>
                  <a:lnTo>
                    <a:pt x="361" y="1006"/>
                  </a:lnTo>
                  <a:lnTo>
                    <a:pt x="402" y="1022"/>
                  </a:lnTo>
                  <a:lnTo>
                    <a:pt x="443" y="1036"/>
                  </a:lnTo>
                  <a:lnTo>
                    <a:pt x="487" y="1048"/>
                  </a:lnTo>
                  <a:lnTo>
                    <a:pt x="531" y="1059"/>
                  </a:lnTo>
                  <a:lnTo>
                    <a:pt x="575" y="1067"/>
                  </a:lnTo>
                  <a:lnTo>
                    <a:pt x="620" y="1073"/>
                  </a:lnTo>
                  <a:lnTo>
                    <a:pt x="666" y="1078"/>
                  </a:lnTo>
                  <a:lnTo>
                    <a:pt x="713" y="1080"/>
                  </a:lnTo>
                  <a:lnTo>
                    <a:pt x="759" y="1080"/>
                  </a:lnTo>
                  <a:lnTo>
                    <a:pt x="804" y="1078"/>
                  </a:lnTo>
                  <a:lnTo>
                    <a:pt x="851" y="1073"/>
                  </a:lnTo>
                  <a:lnTo>
                    <a:pt x="897" y="1067"/>
                  </a:lnTo>
                  <a:lnTo>
                    <a:pt x="941" y="1059"/>
                  </a:lnTo>
                  <a:lnTo>
                    <a:pt x="985" y="1048"/>
                  </a:lnTo>
                  <a:lnTo>
                    <a:pt x="1027" y="1036"/>
                  </a:lnTo>
                  <a:lnTo>
                    <a:pt x="1070" y="1022"/>
                  </a:lnTo>
                  <a:lnTo>
                    <a:pt x="1111" y="1006"/>
                  </a:lnTo>
                  <a:lnTo>
                    <a:pt x="1150" y="987"/>
                  </a:lnTo>
                  <a:lnTo>
                    <a:pt x="1186" y="966"/>
                  </a:lnTo>
                  <a:lnTo>
                    <a:pt x="1222" y="946"/>
                  </a:lnTo>
                  <a:lnTo>
                    <a:pt x="1255" y="922"/>
                  </a:lnTo>
                  <a:lnTo>
                    <a:pt x="1288" y="897"/>
                  </a:lnTo>
                  <a:lnTo>
                    <a:pt x="1316" y="872"/>
                  </a:lnTo>
                  <a:lnTo>
                    <a:pt x="1345" y="844"/>
                  </a:lnTo>
                  <a:lnTo>
                    <a:pt x="1368" y="815"/>
                  </a:lnTo>
                  <a:lnTo>
                    <a:pt x="1392" y="785"/>
                  </a:lnTo>
                  <a:lnTo>
                    <a:pt x="1411" y="754"/>
                  </a:lnTo>
                  <a:lnTo>
                    <a:pt x="1428" y="723"/>
                  </a:lnTo>
                  <a:lnTo>
                    <a:pt x="1442" y="691"/>
                  </a:lnTo>
                  <a:lnTo>
                    <a:pt x="1453" y="658"/>
                  </a:lnTo>
                  <a:lnTo>
                    <a:pt x="1463" y="625"/>
                  </a:lnTo>
                  <a:lnTo>
                    <a:pt x="1467" y="590"/>
                  </a:lnTo>
                  <a:lnTo>
                    <a:pt x="1470" y="557"/>
                  </a:lnTo>
                  <a:lnTo>
                    <a:pt x="1470" y="523"/>
                  </a:lnTo>
                  <a:close/>
                </a:path>
              </a:pathLst>
            </a:custGeom>
            <a:solidFill>
              <a:srgbClr val="399AEA"/>
            </a:solidFill>
            <a:ln w="5">
              <a:solidFill>
                <a:srgbClr val="FFFFFF"/>
              </a:solidFill>
              <a:round/>
              <a:headEnd/>
              <a:tailEnd/>
            </a:ln>
          </p:spPr>
          <p:txBody>
            <a:bodyPr lIns="91438" tIns="45718" rIns="91438" bIns="45718"/>
            <a:lstStyle/>
            <a:p>
              <a:endParaRPr lang="en-US" sz="4400">
                <a:solidFill>
                  <a:schemeClr val="tx2"/>
                </a:solidFill>
                <a:latin typeface="Calibri" pitchFamily="34" charset="0"/>
              </a:endParaRPr>
            </a:p>
          </p:txBody>
        </p:sp>
        <p:sp>
          <p:nvSpPr>
            <p:cNvPr id="22559" name="Rectangle 184"/>
            <p:cNvSpPr>
              <a:spLocks noChangeArrowheads="1"/>
            </p:cNvSpPr>
            <p:nvPr/>
          </p:nvSpPr>
          <p:spPr bwMode="auto">
            <a:xfrm>
              <a:off x="2325" y="1548"/>
              <a:ext cx="1277" cy="692"/>
            </a:xfrm>
            <a:prstGeom prst="rect">
              <a:avLst/>
            </a:prstGeom>
            <a:noFill/>
            <a:ln w="9525">
              <a:noFill/>
              <a:miter lim="800000"/>
              <a:headEnd/>
              <a:tailEnd/>
            </a:ln>
          </p:spPr>
          <p:txBody>
            <a:bodyPr wrap="none" lIns="0" tIns="0" rIns="0" bIns="0">
              <a:spAutoFit/>
            </a:bodyPr>
            <a:lstStyle/>
            <a:p>
              <a:r>
                <a:rPr lang="en-US" b="1" i="1">
                  <a:solidFill>
                    <a:srgbClr val="F8F8F8"/>
                  </a:solidFill>
                  <a:latin typeface="Calibri" pitchFamily="34" charset="0"/>
                </a:rPr>
                <a:t>Enhanced PA?</a:t>
              </a:r>
            </a:p>
            <a:p>
              <a:r>
                <a:rPr lang="en-US" b="1" i="1">
                  <a:solidFill>
                    <a:srgbClr val="F8F8F8"/>
                  </a:solidFill>
                  <a:latin typeface="Calibri" pitchFamily="34" charset="0"/>
                </a:rPr>
                <a:t>Laser cooling?</a:t>
              </a:r>
            </a:p>
            <a:p>
              <a:r>
                <a:rPr lang="en-US" b="1" i="1">
                  <a:solidFill>
                    <a:srgbClr val="F8F8F8"/>
                  </a:solidFill>
                  <a:latin typeface="Calibri" pitchFamily="34" charset="0"/>
                </a:rPr>
                <a:t>Sympathetic cooling?</a:t>
              </a:r>
            </a:p>
            <a:p>
              <a:r>
                <a:rPr lang="en-US" b="1" i="1">
                  <a:solidFill>
                    <a:srgbClr val="F8F8F8"/>
                  </a:solidFill>
                  <a:latin typeface="Calibri" pitchFamily="34" charset="0"/>
                </a:rPr>
                <a:t>Evaporative cooling?</a:t>
              </a:r>
            </a:p>
          </p:txBody>
        </p:sp>
      </p:grpSp>
      <p:sp>
        <p:nvSpPr>
          <p:cNvPr id="22550" name="AutoShape 62"/>
          <p:cNvSpPr>
            <a:spLocks noChangeAspect="1" noChangeArrowheads="1"/>
          </p:cNvSpPr>
          <p:nvPr/>
        </p:nvSpPr>
        <p:spPr bwMode="auto">
          <a:xfrm>
            <a:off x="207963" y="1130300"/>
            <a:ext cx="7121525" cy="5486400"/>
          </a:xfrm>
          <a:prstGeom prst="rect">
            <a:avLst/>
          </a:prstGeom>
          <a:noFill/>
          <a:ln w="9525">
            <a:noFill/>
            <a:miter lim="800000"/>
            <a:headEnd/>
            <a:tailEnd/>
          </a:ln>
        </p:spPr>
        <p:txBody>
          <a:bodyPr lIns="91438" tIns="45718" rIns="91438" bIns="45718"/>
          <a:lstStyle/>
          <a:p>
            <a:endParaRPr lang="en-US" sz="2000">
              <a:latin typeface="Comic Sans MS" pitchFamily="66" charset="0"/>
            </a:endParaRPr>
          </a:p>
        </p:txBody>
      </p:sp>
      <p:sp>
        <p:nvSpPr>
          <p:cNvPr id="22551" name="Rectangle 2"/>
          <p:cNvSpPr>
            <a:spLocks noChangeArrowheads="1"/>
          </p:cNvSpPr>
          <p:nvPr/>
        </p:nvSpPr>
        <p:spPr bwMode="auto">
          <a:xfrm>
            <a:off x="1503363" y="1609726"/>
            <a:ext cx="7812088" cy="644525"/>
          </a:xfrm>
          <a:prstGeom prst="rect">
            <a:avLst/>
          </a:prstGeom>
          <a:noFill/>
          <a:ln w="12700">
            <a:noFill/>
            <a:miter lim="800000"/>
            <a:headEnd/>
            <a:tailEnd/>
          </a:ln>
        </p:spPr>
        <p:txBody>
          <a:bodyPr lIns="91438" tIns="45718" rIns="91438" bIns="45718" anchor="ctr"/>
          <a:lstStyle/>
          <a:p>
            <a:pPr algn="ctr" defTabSz="822325"/>
            <a:endParaRPr lang="en-US" sz="3600" dirty="0">
              <a:solidFill>
                <a:srgbClr val="FF0000"/>
              </a:solidFill>
              <a:latin typeface="Comic Sans MS" pitchFamily="66" charset="0"/>
              <a:sym typeface="Marker Felt"/>
            </a:endParaRPr>
          </a:p>
        </p:txBody>
      </p:sp>
      <p:grpSp>
        <p:nvGrpSpPr>
          <p:cNvPr id="7" name="Group 59"/>
          <p:cNvGrpSpPr>
            <a:grpSpLocks/>
          </p:cNvGrpSpPr>
          <p:nvPr/>
        </p:nvGrpSpPr>
        <p:grpSpPr bwMode="auto">
          <a:xfrm>
            <a:off x="5929313" y="876300"/>
            <a:ext cx="3178175" cy="1209675"/>
            <a:chOff x="3735" y="552"/>
            <a:chExt cx="2002" cy="762"/>
          </a:xfrm>
        </p:grpSpPr>
        <p:sp>
          <p:nvSpPr>
            <p:cNvPr id="22554" name="Rectangle 60"/>
            <p:cNvSpPr>
              <a:spLocks noChangeArrowheads="1"/>
            </p:cNvSpPr>
            <p:nvPr/>
          </p:nvSpPr>
          <p:spPr bwMode="auto">
            <a:xfrm>
              <a:off x="3735" y="552"/>
              <a:ext cx="2002" cy="384"/>
            </a:xfrm>
            <a:prstGeom prst="rect">
              <a:avLst/>
            </a:prstGeom>
            <a:noFill/>
            <a:ln w="12700">
              <a:noFill/>
              <a:miter lim="800000"/>
              <a:headEnd/>
              <a:tailEnd/>
            </a:ln>
          </p:spPr>
          <p:txBody>
            <a:bodyPr lIns="34290" tIns="34290" rIns="34290" bIns="34290" anchor="ctr"/>
            <a:lstStyle/>
            <a:p>
              <a:pPr marL="712788" indent="-458788">
                <a:spcBef>
                  <a:spcPts val="1975"/>
                </a:spcBef>
                <a:buSzPct val="77000"/>
              </a:pPr>
              <a:r>
                <a:rPr lang="en-US" sz="2100" dirty="0">
                  <a:latin typeface="Marker Felt"/>
                  <a:sym typeface="Marker Felt"/>
                </a:rPr>
                <a:t>Quantum degeneracy</a:t>
              </a:r>
            </a:p>
          </p:txBody>
        </p:sp>
        <p:grpSp>
          <p:nvGrpSpPr>
            <p:cNvPr id="8" name="Group 61"/>
            <p:cNvGrpSpPr>
              <a:grpSpLocks/>
            </p:cNvGrpSpPr>
            <p:nvPr/>
          </p:nvGrpSpPr>
          <p:grpSpPr bwMode="auto">
            <a:xfrm>
              <a:off x="4220" y="935"/>
              <a:ext cx="1088" cy="379"/>
              <a:chOff x="4467" y="675"/>
              <a:chExt cx="1088" cy="379"/>
            </a:xfrm>
          </p:grpSpPr>
          <p:pic>
            <p:nvPicPr>
              <p:cNvPr id="22556" name="Picture 62"/>
              <p:cNvPicPr>
                <a:picLocks noChangeAspect="1" noChangeArrowheads="1"/>
              </p:cNvPicPr>
              <p:nvPr/>
            </p:nvPicPr>
            <p:blipFill>
              <a:blip r:embed="rId2" cstate="print"/>
              <a:srcRect l="18843" b="-2989"/>
              <a:stretch>
                <a:fillRect/>
              </a:stretch>
            </p:blipFill>
            <p:spPr bwMode="auto">
              <a:xfrm>
                <a:off x="4467" y="675"/>
                <a:ext cx="491" cy="379"/>
              </a:xfrm>
              <a:prstGeom prst="rect">
                <a:avLst/>
              </a:prstGeom>
              <a:noFill/>
              <a:ln w="9525">
                <a:noFill/>
                <a:miter lim="800000"/>
                <a:headEnd/>
                <a:tailEnd/>
              </a:ln>
            </p:spPr>
          </p:pic>
          <p:sp>
            <p:nvSpPr>
              <p:cNvPr id="22557" name="Text Box 63"/>
              <p:cNvSpPr txBox="1">
                <a:spLocks noChangeArrowheads="1"/>
              </p:cNvSpPr>
              <p:nvPr/>
            </p:nvSpPr>
            <p:spPr bwMode="auto">
              <a:xfrm>
                <a:off x="5017" y="738"/>
                <a:ext cx="538" cy="252"/>
              </a:xfrm>
              <a:prstGeom prst="rect">
                <a:avLst/>
              </a:prstGeom>
              <a:noFill/>
              <a:ln w="9525" algn="ctr">
                <a:noFill/>
                <a:miter lim="800000"/>
                <a:headEnd/>
                <a:tailEnd/>
              </a:ln>
            </p:spPr>
            <p:txBody>
              <a:bodyPr wrap="none" lIns="91438" tIns="45718" rIns="91438" bIns="45718">
                <a:spAutoFit/>
              </a:bodyPr>
              <a:lstStyle/>
              <a:p>
                <a:r>
                  <a:rPr lang="en-US" sz="2000" dirty="0">
                    <a:latin typeface="Comic Sans MS" pitchFamily="66" charset="0"/>
                  </a:rPr>
                  <a:t>~ K</a:t>
                </a:r>
                <a:r>
                  <a:rPr lang="en-US" sz="2000" baseline="-25000" dirty="0">
                    <a:latin typeface="Comic Sans MS" pitchFamily="66" charset="0"/>
                  </a:rPr>
                  <a:t>B</a:t>
                </a:r>
                <a:r>
                  <a:rPr lang="en-US" sz="2000" dirty="0">
                    <a:latin typeface="Comic Sans MS" pitchFamily="66" charset="0"/>
                  </a:rPr>
                  <a:t>T</a:t>
                </a:r>
              </a:p>
            </p:txBody>
          </p:sp>
        </p:grpSp>
      </p:grpSp>
      <p:sp>
        <p:nvSpPr>
          <p:cNvPr id="26688" name="AutoShape 64"/>
          <p:cNvSpPr>
            <a:spLocks noChangeArrowheads="1"/>
          </p:cNvSpPr>
          <p:nvPr/>
        </p:nvSpPr>
        <p:spPr bwMode="auto">
          <a:xfrm rot="-8565225">
            <a:off x="3186113" y="1708150"/>
            <a:ext cx="2759075" cy="322263"/>
          </a:xfrm>
          <a:prstGeom prst="notchedRightArrow">
            <a:avLst>
              <a:gd name="adj1" fmla="val 50000"/>
              <a:gd name="adj2" fmla="val 214039"/>
            </a:avLst>
          </a:prstGeom>
          <a:solidFill>
            <a:schemeClr val="accent2">
              <a:lumMod val="75000"/>
            </a:schemeClr>
          </a:solidFill>
          <a:ln w="9525" algn="ctr">
            <a:solidFill>
              <a:schemeClr val="tx1"/>
            </a:solidFill>
            <a:miter lim="800000"/>
            <a:headEnd/>
            <a:tailEnd/>
          </a:ln>
        </p:spPr>
        <p:txBody>
          <a:bodyPr wrap="none" anchor="ctr"/>
          <a:lstStyle/>
          <a:p>
            <a:endParaRPr lang="en-US"/>
          </a:p>
        </p:txBody>
      </p:sp>
      <p:sp>
        <p:nvSpPr>
          <p:cNvPr id="65" name="Rectangle 64"/>
          <p:cNvSpPr/>
          <p:nvPr/>
        </p:nvSpPr>
        <p:spPr>
          <a:xfrm>
            <a:off x="144463" y="128193"/>
            <a:ext cx="8999537" cy="1446550"/>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Technology for cold molecules</a:t>
            </a:r>
          </a:p>
          <a:p>
            <a:pPr algn="ctr">
              <a:defRPr/>
            </a:pPr>
            <a:endParaRPr lang="en-US" sz="4400" dirty="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500"/>
                            </p:stCondLst>
                            <p:childTnLst>
                              <p:par>
                                <p:cTn id="22" presetID="55"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8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5599" y="0"/>
            <a:ext cx="6046013"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Ultra-cold Collisions</a:t>
            </a:r>
          </a:p>
        </p:txBody>
      </p:sp>
      <p:sp>
        <p:nvSpPr>
          <p:cNvPr id="3" name="TextBox 2"/>
          <p:cNvSpPr txBox="1"/>
          <p:nvPr/>
        </p:nvSpPr>
        <p:spPr>
          <a:xfrm>
            <a:off x="764438" y="769441"/>
            <a:ext cx="7732166" cy="954107"/>
          </a:xfrm>
          <a:prstGeom prst="rect">
            <a:avLst/>
          </a:prstGeom>
          <a:noFill/>
          <a:ln>
            <a:solidFill>
              <a:schemeClr val="tx1"/>
            </a:solidFill>
          </a:ln>
        </p:spPr>
        <p:txBody>
          <a:bodyPr wrap="square" rtlCol="0">
            <a:spAutoFit/>
          </a:bodyPr>
          <a:lstStyle/>
          <a:p>
            <a:pPr algn="ctr"/>
            <a:r>
              <a:rPr lang="en-US" sz="2800" dirty="0" smtClean="0">
                <a:latin typeface="+mn-lt"/>
              </a:rPr>
              <a:t>For efficient evaporative cooling elastic collision rates must be faster than inelastic quenching rates </a:t>
            </a:r>
          </a:p>
        </p:txBody>
      </p:sp>
      <p:sp>
        <p:nvSpPr>
          <p:cNvPr id="4" name="TextBox 3"/>
          <p:cNvSpPr txBox="1"/>
          <p:nvPr/>
        </p:nvSpPr>
        <p:spPr>
          <a:xfrm>
            <a:off x="929030" y="2238451"/>
            <a:ext cx="7110375" cy="3477875"/>
          </a:xfrm>
          <a:prstGeom prst="rect">
            <a:avLst/>
          </a:prstGeom>
          <a:noFill/>
        </p:spPr>
        <p:txBody>
          <a:bodyPr wrap="square" rtlCol="0">
            <a:spAutoFit/>
          </a:bodyPr>
          <a:lstStyle/>
          <a:p>
            <a:r>
              <a:rPr lang="en-US" sz="2800" dirty="0" smtClean="0">
                <a:latin typeface="+mn-lt"/>
              </a:rPr>
              <a:t>Main inelastic processes: </a:t>
            </a:r>
          </a:p>
          <a:p>
            <a:endParaRPr lang="en-US" dirty="0" smtClean="0">
              <a:latin typeface="+mn-lt"/>
            </a:endParaRPr>
          </a:p>
          <a:p>
            <a:r>
              <a:rPr lang="en-US" sz="2800" dirty="0" smtClean="0">
                <a:latin typeface="+mn-lt"/>
              </a:rPr>
              <a:t>  </a:t>
            </a:r>
          </a:p>
          <a:p>
            <a:r>
              <a:rPr lang="en-US" sz="2800" dirty="0" smtClean="0">
                <a:latin typeface="+mn-lt"/>
              </a:rPr>
              <a:t>   1.  Spin relaxation processes</a:t>
            </a:r>
          </a:p>
          <a:p>
            <a:endParaRPr lang="en-US" dirty="0" smtClean="0">
              <a:latin typeface="+mn-lt"/>
            </a:endParaRPr>
          </a:p>
          <a:p>
            <a:endParaRPr lang="en-US" dirty="0" smtClean="0">
              <a:latin typeface="+mn-lt"/>
            </a:endParaRPr>
          </a:p>
          <a:p>
            <a:endParaRPr lang="en-US" dirty="0" smtClean="0">
              <a:latin typeface="+mn-lt"/>
            </a:endParaRPr>
          </a:p>
          <a:p>
            <a:endParaRPr lang="en-US" sz="2800" dirty="0" smtClean="0">
              <a:latin typeface="+mn-lt"/>
            </a:endParaRPr>
          </a:p>
          <a:p>
            <a:r>
              <a:rPr lang="en-US" sz="2800" dirty="0" smtClean="0">
                <a:latin typeface="+mn-lt"/>
              </a:rPr>
              <a:t>   2.  Chemical Reactions:</a:t>
            </a:r>
          </a:p>
        </p:txBody>
      </p:sp>
      <p:grpSp>
        <p:nvGrpSpPr>
          <p:cNvPr id="9" name="Group 8"/>
          <p:cNvGrpSpPr/>
          <p:nvPr/>
        </p:nvGrpSpPr>
        <p:grpSpPr>
          <a:xfrm>
            <a:off x="5643677" y="2238451"/>
            <a:ext cx="2977286" cy="2357034"/>
            <a:chOff x="4754880" y="2238451"/>
            <a:chExt cx="2977286" cy="2357034"/>
          </a:xfrm>
        </p:grpSpPr>
        <p:sp>
          <p:nvSpPr>
            <p:cNvPr id="8" name="Hexagon 7"/>
            <p:cNvSpPr/>
            <p:nvPr/>
          </p:nvSpPr>
          <p:spPr bwMode="auto">
            <a:xfrm>
              <a:off x="4754880" y="2238451"/>
              <a:ext cx="2977286" cy="2357034"/>
            </a:xfrm>
            <a:prstGeom prst="hexagon">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7" name="TextBox 6"/>
            <p:cNvSpPr txBox="1"/>
            <p:nvPr/>
          </p:nvSpPr>
          <p:spPr>
            <a:xfrm>
              <a:off x="4988966" y="2618842"/>
              <a:ext cx="2618841" cy="1569660"/>
            </a:xfrm>
            <a:prstGeom prst="rect">
              <a:avLst/>
            </a:prstGeom>
            <a:noFill/>
          </p:spPr>
          <p:txBody>
            <a:bodyPr wrap="square" rtlCol="0">
              <a:spAutoFit/>
            </a:bodyPr>
            <a:lstStyle/>
            <a:p>
              <a:pPr algn="ctr"/>
              <a:r>
                <a:rPr lang="en-US" sz="2400" dirty="0" smtClean="0">
                  <a:solidFill>
                    <a:schemeClr val="bg1"/>
                  </a:solidFill>
                  <a:latin typeface="+mn-lt"/>
                </a:rPr>
                <a:t>Avoided : molecules in the lowest hyperfine state</a:t>
              </a:r>
            </a:p>
          </p:txBody>
        </p:sp>
      </p:grpSp>
      <p:sp>
        <p:nvSpPr>
          <p:cNvPr id="10" name="TextBox 9"/>
          <p:cNvSpPr txBox="1"/>
          <p:nvPr/>
        </p:nvSpPr>
        <p:spPr>
          <a:xfrm>
            <a:off x="4669901" y="5184618"/>
            <a:ext cx="4474099" cy="1384995"/>
          </a:xfrm>
          <a:prstGeom prst="rect">
            <a:avLst/>
          </a:prstGeom>
          <a:noFill/>
        </p:spPr>
        <p:txBody>
          <a:bodyPr wrap="square" rtlCol="0">
            <a:spAutoFit/>
          </a:bodyPr>
          <a:lstStyle/>
          <a:p>
            <a:r>
              <a:rPr lang="en-US" sz="2800" b="1" dirty="0" smtClean="0">
                <a:solidFill>
                  <a:srgbClr val="C00000"/>
                </a:solidFill>
                <a:latin typeface="+mn-lt"/>
              </a:rPr>
              <a:t>Depend on magnitude and orientation of dipole moment, quantum statistics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noChangeArrowheads="1"/>
          </p:cNvPicPr>
          <p:nvPr/>
        </p:nvPicPr>
        <p:blipFill>
          <a:blip r:embed="rId2" cstate="print"/>
          <a:srcRect/>
          <a:stretch>
            <a:fillRect/>
          </a:stretch>
        </p:blipFill>
        <p:spPr bwMode="auto">
          <a:xfrm>
            <a:off x="4614500" y="2442151"/>
            <a:ext cx="4129121" cy="2519268"/>
          </a:xfrm>
          <a:prstGeom prst="rect">
            <a:avLst/>
          </a:prstGeom>
          <a:ln w="228600" cap="sq" cmpd="thickThin">
            <a:solidFill>
              <a:srgbClr val="000000"/>
            </a:solidFill>
            <a:prstDash val="solid"/>
            <a:miter lim="800000"/>
          </a:ln>
          <a:effectLst>
            <a:innerShdw blurRad="76200">
              <a:srgbClr val="000000"/>
            </a:innerShdw>
          </a:effectLst>
        </p:spPr>
      </p:pic>
      <p:sp>
        <p:nvSpPr>
          <p:cNvPr id="5" name="Rectangle 4"/>
          <p:cNvSpPr/>
          <p:nvPr/>
        </p:nvSpPr>
        <p:spPr>
          <a:xfrm>
            <a:off x="356260" y="463137"/>
            <a:ext cx="8787740" cy="1323439"/>
          </a:xfrm>
          <a:prstGeom prst="rect">
            <a:avLst/>
          </a:prstGeom>
        </p:spPr>
        <p:txBody>
          <a:bodyPr wrap="square">
            <a:spAutoFit/>
          </a:bodyPr>
          <a:lstStyle/>
          <a:p>
            <a:pPr algn="ct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rPr>
              <a:t>SU(N) magnetism with </a:t>
            </a:r>
            <a:r>
              <a:rPr lang="en-US" sz="40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rPr>
              <a:t>fermionic</a:t>
            </a: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rPr>
              <a:t> </a:t>
            </a:r>
            <a:r>
              <a:rPr lang="en-US" sz="4000" b="1" dirty="0" err="1" smtClean="0">
                <a:ln w="12700">
                  <a:solidFill>
                    <a:schemeClr val="tx1"/>
                  </a:solidFill>
                  <a:prstDash val="solid"/>
                </a:ln>
                <a:solidFill>
                  <a:srgbClr val="C00000"/>
                </a:solidFill>
                <a:effectLst>
                  <a:outerShdw blurRad="41275" dist="20320" dir="1800000" algn="tl" rotWithShape="0">
                    <a:srgbClr val="000000">
                      <a:alpha val="40000"/>
                    </a:srgbClr>
                  </a:outerShdw>
                </a:effectLst>
              </a:rPr>
              <a:t>Akaline</a:t>
            </a:r>
            <a:r>
              <a:rPr lang="en-US" sz="40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rPr>
              <a:t>-earth atoms</a:t>
            </a:r>
            <a:r>
              <a:rPr lang="en-US" sz="4000" dirty="0" smtClean="0"/>
              <a:t> </a:t>
            </a:r>
            <a:endParaRPr lang="en-US" sz="4000" dirty="0"/>
          </a:p>
        </p:txBody>
      </p:sp>
      <p:grpSp>
        <p:nvGrpSpPr>
          <p:cNvPr id="6" name="Group 5"/>
          <p:cNvGrpSpPr/>
          <p:nvPr/>
        </p:nvGrpSpPr>
        <p:grpSpPr>
          <a:xfrm>
            <a:off x="225426" y="2403283"/>
            <a:ext cx="3985067" cy="2715970"/>
            <a:chOff x="400050" y="2413591"/>
            <a:chExt cx="8343900" cy="4223783"/>
          </a:xfrm>
        </p:grpSpPr>
        <p:pic>
          <p:nvPicPr>
            <p:cNvPr id="7" name="Picture 2"/>
            <p:cNvPicPr>
              <a:picLocks noChangeAspect="1" noChangeArrowheads="1"/>
            </p:cNvPicPr>
            <p:nvPr/>
          </p:nvPicPr>
          <p:blipFill>
            <a:blip r:embed="rId3" cstate="print"/>
            <a:srcRect/>
            <a:stretch>
              <a:fillRect/>
            </a:stretch>
          </p:blipFill>
          <p:spPr bwMode="auto">
            <a:xfrm>
              <a:off x="400050" y="2413591"/>
              <a:ext cx="8343900" cy="4223783"/>
            </a:xfrm>
            <a:prstGeom prst="rect">
              <a:avLst/>
            </a:prstGeom>
            <a:noFill/>
            <a:ln w="9525">
              <a:noFill/>
              <a:miter lim="800000"/>
              <a:headEnd/>
              <a:tailEnd/>
            </a:ln>
          </p:spPr>
        </p:pic>
        <p:grpSp>
          <p:nvGrpSpPr>
            <p:cNvPr id="8" name="Group 23"/>
            <p:cNvGrpSpPr>
              <a:grpSpLocks/>
            </p:cNvGrpSpPr>
            <p:nvPr/>
          </p:nvGrpSpPr>
          <p:grpSpPr bwMode="auto">
            <a:xfrm>
              <a:off x="1130300" y="3058089"/>
              <a:ext cx="419100" cy="2328529"/>
              <a:chOff x="432" y="624"/>
              <a:chExt cx="264" cy="1896"/>
            </a:xfrm>
          </p:grpSpPr>
          <p:sp>
            <p:nvSpPr>
              <p:cNvPr id="15" name="Line 4"/>
              <p:cNvSpPr>
                <a:spLocks noChangeShapeType="1"/>
              </p:cNvSpPr>
              <p:nvPr/>
            </p:nvSpPr>
            <p:spPr bwMode="auto">
              <a:xfrm>
                <a:off x="432" y="632"/>
                <a:ext cx="248" cy="1888"/>
              </a:xfrm>
              <a:prstGeom prst="line">
                <a:avLst/>
              </a:prstGeom>
              <a:noFill/>
              <a:ln w="57150">
                <a:solidFill>
                  <a:srgbClr val="CC3300"/>
                </a:solidFill>
                <a:round/>
                <a:headEnd/>
                <a:tailEnd/>
              </a:ln>
            </p:spPr>
            <p:txBody>
              <a:bodyPr/>
              <a:lstStyle/>
              <a:p>
                <a:endParaRPr lang="en-US"/>
              </a:p>
            </p:txBody>
          </p:sp>
          <p:sp>
            <p:nvSpPr>
              <p:cNvPr id="16" name="Line 5"/>
              <p:cNvSpPr>
                <a:spLocks noChangeShapeType="1"/>
              </p:cNvSpPr>
              <p:nvPr/>
            </p:nvSpPr>
            <p:spPr bwMode="auto">
              <a:xfrm flipV="1">
                <a:off x="448" y="624"/>
                <a:ext cx="248" cy="1872"/>
              </a:xfrm>
              <a:prstGeom prst="line">
                <a:avLst/>
              </a:prstGeom>
              <a:noFill/>
              <a:ln w="57150">
                <a:solidFill>
                  <a:srgbClr val="CC3300"/>
                </a:solidFill>
                <a:round/>
                <a:headEnd/>
                <a:tailEnd/>
              </a:ln>
            </p:spPr>
            <p:txBody>
              <a:bodyPr/>
              <a:lstStyle/>
              <a:p>
                <a:endParaRPr lang="en-US"/>
              </a:p>
            </p:txBody>
          </p:sp>
        </p:grpSp>
        <p:grpSp>
          <p:nvGrpSpPr>
            <p:cNvPr id="9" name="Group 3"/>
            <p:cNvGrpSpPr>
              <a:grpSpLocks/>
            </p:cNvGrpSpPr>
            <p:nvPr/>
          </p:nvGrpSpPr>
          <p:grpSpPr bwMode="auto">
            <a:xfrm>
              <a:off x="5527881" y="3817721"/>
              <a:ext cx="419100" cy="1561863"/>
              <a:chOff x="432" y="624"/>
              <a:chExt cx="264" cy="1896"/>
            </a:xfrm>
          </p:grpSpPr>
          <p:sp>
            <p:nvSpPr>
              <p:cNvPr id="13" name="Line 4"/>
              <p:cNvSpPr>
                <a:spLocks noChangeShapeType="1"/>
              </p:cNvSpPr>
              <p:nvPr/>
            </p:nvSpPr>
            <p:spPr bwMode="auto">
              <a:xfrm>
                <a:off x="432" y="632"/>
                <a:ext cx="248" cy="1888"/>
              </a:xfrm>
              <a:prstGeom prst="line">
                <a:avLst/>
              </a:prstGeom>
              <a:noFill/>
              <a:ln w="57150">
                <a:solidFill>
                  <a:srgbClr val="CC3300"/>
                </a:solidFill>
                <a:round/>
                <a:headEnd/>
                <a:tailEnd/>
              </a:ln>
            </p:spPr>
            <p:txBody>
              <a:bodyPr/>
              <a:lstStyle/>
              <a:p>
                <a:endParaRPr lang="en-US"/>
              </a:p>
            </p:txBody>
          </p:sp>
          <p:sp>
            <p:nvSpPr>
              <p:cNvPr id="14" name="Line 5"/>
              <p:cNvSpPr>
                <a:spLocks noChangeShapeType="1"/>
              </p:cNvSpPr>
              <p:nvPr/>
            </p:nvSpPr>
            <p:spPr bwMode="auto">
              <a:xfrm flipV="1">
                <a:off x="448" y="624"/>
                <a:ext cx="248" cy="1872"/>
              </a:xfrm>
              <a:prstGeom prst="line">
                <a:avLst/>
              </a:prstGeom>
              <a:noFill/>
              <a:ln w="57150">
                <a:solidFill>
                  <a:srgbClr val="CC3300"/>
                </a:solidFill>
                <a:round/>
                <a:headEnd/>
                <a:tailEnd/>
              </a:ln>
            </p:spPr>
            <p:txBody>
              <a:bodyPr/>
              <a:lstStyle/>
              <a:p>
                <a:endParaRPr lang="en-US"/>
              </a:p>
            </p:txBody>
          </p:sp>
        </p:grpSp>
        <p:grpSp>
          <p:nvGrpSpPr>
            <p:cNvPr id="10" name="Group 3"/>
            <p:cNvGrpSpPr>
              <a:grpSpLocks/>
            </p:cNvGrpSpPr>
            <p:nvPr/>
          </p:nvGrpSpPr>
          <p:grpSpPr bwMode="auto">
            <a:xfrm>
              <a:off x="6846184" y="5690168"/>
              <a:ext cx="419100" cy="701749"/>
              <a:chOff x="432" y="624"/>
              <a:chExt cx="264" cy="1896"/>
            </a:xfrm>
          </p:grpSpPr>
          <p:sp>
            <p:nvSpPr>
              <p:cNvPr id="11" name="Line 4"/>
              <p:cNvSpPr>
                <a:spLocks noChangeShapeType="1"/>
              </p:cNvSpPr>
              <p:nvPr/>
            </p:nvSpPr>
            <p:spPr bwMode="auto">
              <a:xfrm>
                <a:off x="432" y="632"/>
                <a:ext cx="248" cy="1888"/>
              </a:xfrm>
              <a:prstGeom prst="line">
                <a:avLst/>
              </a:prstGeom>
              <a:noFill/>
              <a:ln w="57150">
                <a:solidFill>
                  <a:srgbClr val="CC3300"/>
                </a:solidFill>
                <a:round/>
                <a:headEnd/>
                <a:tailEnd/>
              </a:ln>
            </p:spPr>
            <p:txBody>
              <a:bodyPr/>
              <a:lstStyle/>
              <a:p>
                <a:endParaRPr lang="en-US"/>
              </a:p>
            </p:txBody>
          </p:sp>
          <p:sp>
            <p:nvSpPr>
              <p:cNvPr id="12" name="Line 5"/>
              <p:cNvSpPr>
                <a:spLocks noChangeShapeType="1"/>
              </p:cNvSpPr>
              <p:nvPr/>
            </p:nvSpPr>
            <p:spPr bwMode="auto">
              <a:xfrm flipV="1">
                <a:off x="448" y="624"/>
                <a:ext cx="248" cy="1872"/>
              </a:xfrm>
              <a:prstGeom prst="line">
                <a:avLst/>
              </a:prstGeom>
              <a:noFill/>
              <a:ln w="57150">
                <a:solidFill>
                  <a:srgbClr val="CC3300"/>
                </a:solidFill>
                <a:round/>
                <a:headEnd/>
                <a:tailEnd/>
              </a:ln>
            </p:spPr>
            <p:txBody>
              <a:bodyPr/>
              <a:lstStyle/>
              <a:p>
                <a:endParaRPr lang="en-US"/>
              </a:p>
            </p:txBody>
          </p:sp>
        </p:grpSp>
      </p:gr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35"/>
          <p:cNvGraphicFramePr>
            <a:graphicFrameLocks noChangeAspect="1"/>
          </p:cNvGraphicFramePr>
          <p:nvPr/>
        </p:nvGraphicFramePr>
        <p:xfrm>
          <a:off x="298450" y="1804774"/>
          <a:ext cx="7410450" cy="4838700"/>
        </p:xfrm>
        <a:graphic>
          <a:graphicData uri="http://schemas.openxmlformats.org/presentationml/2006/ole">
            <p:oleObj spid="_x0000_s3074" name="Equation" r:id="rId4" imgW="2158920" imgH="1498320" progId="Equation.3">
              <p:embed/>
            </p:oleObj>
          </a:graphicData>
        </a:graphic>
      </p:graphicFrame>
      <p:sp>
        <p:nvSpPr>
          <p:cNvPr id="11" name="TextBox 10"/>
          <p:cNvSpPr txBox="1"/>
          <p:nvPr/>
        </p:nvSpPr>
        <p:spPr>
          <a:xfrm>
            <a:off x="3069639" y="6299985"/>
            <a:ext cx="2745161" cy="461665"/>
          </a:xfrm>
          <a:prstGeom prst="rect">
            <a:avLst/>
          </a:prstGeom>
          <a:solidFill>
            <a:srgbClr val="FFCCCC"/>
          </a:solidFill>
          <a:scene3d>
            <a:camera prst="orthographicFront"/>
            <a:lightRig rig="threePt" dir="t"/>
          </a:scene3d>
          <a:sp3d>
            <a:bevelT/>
          </a:sp3d>
        </p:spPr>
        <p:txBody>
          <a:bodyPr wrap="square">
            <a:spAutoFit/>
          </a:bodyPr>
          <a:lstStyle/>
          <a:p>
            <a:pPr>
              <a:defRPr/>
            </a:pPr>
            <a:r>
              <a:rPr lang="en-US" sz="2400" b="1" dirty="0">
                <a:latin typeface="+mj-lt"/>
                <a:cs typeface="Arial" pitchFamily="34" charset="0"/>
              </a:rPr>
              <a:t>V</a:t>
            </a:r>
            <a:r>
              <a:rPr lang="en-US" sz="2400" b="1" baseline="-25000" dirty="0">
                <a:latin typeface="+mj-lt"/>
                <a:cs typeface="Arial" pitchFamily="34" charset="0"/>
              </a:rPr>
              <a:t>ex</a:t>
            </a:r>
            <a:r>
              <a:rPr lang="en-US" sz="2400" b="1" dirty="0">
                <a:latin typeface="+mj-lt"/>
                <a:cs typeface="Arial" pitchFamily="34" charset="0"/>
              </a:rPr>
              <a:t>=</a:t>
            </a:r>
            <a:r>
              <a:rPr lang="en-US" sz="2400" b="1" dirty="0">
                <a:solidFill>
                  <a:srgbClr val="000000"/>
                </a:solidFill>
                <a:latin typeface="+mj-lt"/>
                <a:cs typeface="Arial" pitchFamily="34" charset="0"/>
              </a:rPr>
              <a:t> (</a:t>
            </a:r>
            <a:r>
              <a:rPr lang="en-US" sz="2400" b="1" dirty="0" err="1">
                <a:solidFill>
                  <a:srgbClr val="000000"/>
                </a:solidFill>
                <a:latin typeface="+mj-lt"/>
                <a:cs typeface="Arial" pitchFamily="34" charset="0"/>
              </a:rPr>
              <a:t>U</a:t>
            </a:r>
            <a:r>
              <a:rPr lang="en-US" sz="2400" b="1" baseline="-25000" dirty="0" err="1">
                <a:solidFill>
                  <a:srgbClr val="000000"/>
                </a:solidFill>
                <a:latin typeface="+mj-lt"/>
                <a:cs typeface="Arial" pitchFamily="34" charset="0"/>
              </a:rPr>
              <a:t>eg</a:t>
            </a:r>
            <a:r>
              <a:rPr lang="en-US" sz="2400" b="1" baseline="30000" dirty="0">
                <a:solidFill>
                  <a:srgbClr val="000000"/>
                </a:solidFill>
                <a:latin typeface="+mj-lt"/>
                <a:cs typeface="Arial" pitchFamily="34" charset="0"/>
              </a:rPr>
              <a:t>+ </a:t>
            </a:r>
            <a:r>
              <a:rPr lang="en-US" sz="2400" b="1" dirty="0">
                <a:solidFill>
                  <a:srgbClr val="000000"/>
                </a:solidFill>
                <a:latin typeface="+mj-lt"/>
                <a:cs typeface="Arial" pitchFamily="34" charset="0"/>
              </a:rPr>
              <a:t>- </a:t>
            </a:r>
            <a:r>
              <a:rPr lang="en-US" sz="2400" b="1" dirty="0" err="1">
                <a:solidFill>
                  <a:srgbClr val="000000"/>
                </a:solidFill>
                <a:latin typeface="+mj-lt"/>
                <a:cs typeface="Arial" pitchFamily="34" charset="0"/>
              </a:rPr>
              <a:t>U</a:t>
            </a:r>
            <a:r>
              <a:rPr lang="en-US" sz="2400" b="1" baseline="-25000" dirty="0" err="1">
                <a:solidFill>
                  <a:srgbClr val="000000"/>
                </a:solidFill>
                <a:latin typeface="+mj-lt"/>
                <a:cs typeface="Arial" pitchFamily="34" charset="0"/>
              </a:rPr>
              <a:t>eg</a:t>
            </a:r>
            <a:r>
              <a:rPr lang="en-US" sz="2400" b="1" baseline="30000" dirty="0">
                <a:solidFill>
                  <a:srgbClr val="000000"/>
                </a:solidFill>
                <a:latin typeface="+mj-lt"/>
                <a:cs typeface="Arial" pitchFamily="34" charset="0"/>
              </a:rPr>
              <a:t>- </a:t>
            </a:r>
            <a:r>
              <a:rPr lang="en-US" sz="2400" b="1" dirty="0">
                <a:solidFill>
                  <a:srgbClr val="000000"/>
                </a:solidFill>
                <a:latin typeface="+mj-lt"/>
                <a:cs typeface="Arial" pitchFamily="34" charset="0"/>
              </a:rPr>
              <a:t>)/2</a:t>
            </a:r>
            <a:endParaRPr lang="en-US" sz="2400" b="1" dirty="0">
              <a:latin typeface="+mj-lt"/>
              <a:cs typeface="Arial" pitchFamily="34" charset="0"/>
            </a:endParaRPr>
          </a:p>
        </p:txBody>
      </p:sp>
      <p:sp>
        <p:nvSpPr>
          <p:cNvPr id="13" name="Rounded Rectangle 5"/>
          <p:cNvSpPr>
            <a:spLocks noChangeArrowheads="1"/>
          </p:cNvSpPr>
          <p:nvPr/>
        </p:nvSpPr>
        <p:spPr bwMode="auto">
          <a:xfrm>
            <a:off x="694160" y="5511315"/>
            <a:ext cx="5120640" cy="731520"/>
          </a:xfrm>
          <a:prstGeom prst="roundRect">
            <a:avLst>
              <a:gd name="adj" fmla="val 16667"/>
            </a:avLst>
          </a:prstGeom>
          <a:solidFill>
            <a:srgbClr val="F44E52">
              <a:alpha val="21961"/>
            </a:srgbClr>
          </a:solidFill>
          <a:ln w="9525" algn="ctr">
            <a:solidFill>
              <a:schemeClr val="tx1"/>
            </a:solidFill>
            <a:round/>
            <a:headEnd/>
            <a:tailEnd/>
          </a:ln>
        </p:spPr>
        <p:txBody>
          <a:bodyPr>
            <a:spAutoFit/>
          </a:bodyPr>
          <a:lstStyle/>
          <a:p>
            <a:pPr eaLnBrk="0" hangingPunct="0">
              <a:spcBef>
                <a:spcPct val="50000"/>
              </a:spcBef>
            </a:pPr>
            <a:endParaRPr lang="en-US"/>
          </a:p>
        </p:txBody>
      </p:sp>
      <p:sp>
        <p:nvSpPr>
          <p:cNvPr id="14" name="Rounded Rectangle 13"/>
          <p:cNvSpPr>
            <a:spLocks noChangeArrowheads="1"/>
          </p:cNvSpPr>
          <p:nvPr/>
        </p:nvSpPr>
        <p:spPr bwMode="auto">
          <a:xfrm>
            <a:off x="753536" y="4355922"/>
            <a:ext cx="2468880" cy="731520"/>
          </a:xfrm>
          <a:prstGeom prst="roundRect">
            <a:avLst>
              <a:gd name="adj" fmla="val 16667"/>
            </a:avLst>
          </a:prstGeom>
          <a:solidFill>
            <a:srgbClr val="8585E0">
              <a:alpha val="18039"/>
            </a:srgbClr>
          </a:solidFill>
          <a:ln w="9525" algn="ctr">
            <a:solidFill>
              <a:schemeClr val="tx1"/>
            </a:solidFill>
            <a:round/>
            <a:headEnd/>
            <a:tailEnd/>
          </a:ln>
        </p:spPr>
        <p:txBody>
          <a:bodyPr>
            <a:spAutoFit/>
          </a:bodyPr>
          <a:lstStyle/>
          <a:p>
            <a:pPr eaLnBrk="0" hangingPunct="0">
              <a:spcBef>
                <a:spcPct val="50000"/>
              </a:spcBef>
            </a:pPr>
            <a:endParaRPr lang="en-US"/>
          </a:p>
        </p:txBody>
      </p:sp>
      <p:sp>
        <p:nvSpPr>
          <p:cNvPr id="15" name="Rounded Rectangle 7"/>
          <p:cNvSpPr>
            <a:spLocks noChangeArrowheads="1"/>
          </p:cNvSpPr>
          <p:nvPr/>
        </p:nvSpPr>
        <p:spPr bwMode="auto">
          <a:xfrm>
            <a:off x="1620411" y="3204589"/>
            <a:ext cx="3017520" cy="731520"/>
          </a:xfrm>
          <a:prstGeom prst="roundRect">
            <a:avLst>
              <a:gd name="adj" fmla="val 16667"/>
            </a:avLst>
          </a:prstGeom>
          <a:solidFill>
            <a:srgbClr val="FFC000">
              <a:alpha val="18039"/>
            </a:srgbClr>
          </a:solidFill>
          <a:ln w="9525" algn="ctr">
            <a:solidFill>
              <a:srgbClr val="FFFFCC"/>
            </a:solidFill>
            <a:round/>
            <a:headEnd/>
            <a:tailEnd/>
          </a:ln>
        </p:spPr>
        <p:txBody>
          <a:bodyPr wrap="square">
            <a:spAutoFit/>
          </a:bodyPr>
          <a:lstStyle/>
          <a:p>
            <a:pPr eaLnBrk="0" hangingPunct="0">
              <a:spcBef>
                <a:spcPct val="50000"/>
              </a:spcBef>
              <a:defRPr/>
            </a:pPr>
            <a:endParaRPr lang="en-US"/>
          </a:p>
        </p:txBody>
      </p:sp>
      <p:sp>
        <p:nvSpPr>
          <p:cNvPr id="16" name="Rounded Rectangle 8"/>
          <p:cNvSpPr>
            <a:spLocks noChangeArrowheads="1"/>
          </p:cNvSpPr>
          <p:nvPr/>
        </p:nvSpPr>
        <p:spPr bwMode="auto">
          <a:xfrm>
            <a:off x="2612893" y="1828524"/>
            <a:ext cx="5029200" cy="914400"/>
          </a:xfrm>
          <a:prstGeom prst="roundRect">
            <a:avLst>
              <a:gd name="adj" fmla="val 16667"/>
            </a:avLst>
          </a:prstGeom>
          <a:solidFill>
            <a:srgbClr val="2AC5F6">
              <a:alpha val="16863"/>
            </a:srgbClr>
          </a:solidFill>
          <a:ln w="9525" algn="ctr">
            <a:solidFill>
              <a:schemeClr val="tx1"/>
            </a:solidFill>
            <a:round/>
            <a:headEnd/>
            <a:tailEnd/>
          </a:ln>
        </p:spPr>
        <p:txBody>
          <a:bodyPr wrap="square">
            <a:spAutoFit/>
          </a:bodyPr>
          <a:lstStyle/>
          <a:p>
            <a:pPr eaLnBrk="0" hangingPunct="0">
              <a:spcBef>
                <a:spcPct val="50000"/>
              </a:spcBef>
            </a:pPr>
            <a:endParaRPr lang="en-US"/>
          </a:p>
        </p:txBody>
      </p:sp>
      <p:sp>
        <p:nvSpPr>
          <p:cNvPr id="19" name="TextBox 18"/>
          <p:cNvSpPr txBox="1"/>
          <p:nvPr/>
        </p:nvSpPr>
        <p:spPr bwMode="auto">
          <a:xfrm>
            <a:off x="3172782" y="2742924"/>
            <a:ext cx="3452649" cy="461665"/>
          </a:xfrm>
          <a:prstGeom prst="rect">
            <a:avLst/>
          </a:prstGeom>
          <a:noFill/>
        </p:spPr>
        <p:txBody>
          <a:bodyPr wrap="square">
            <a:spAutoFit/>
          </a:bodyPr>
          <a:lstStyle/>
          <a:p>
            <a:pPr>
              <a:defRPr/>
            </a:pPr>
            <a:r>
              <a:rPr lang="en-US" sz="2400" b="1" dirty="0">
                <a:solidFill>
                  <a:srgbClr val="FF9900"/>
                </a:solidFill>
                <a:latin typeface="+mj-lt"/>
                <a:cs typeface="Arial" pitchFamily="34" charset="0"/>
              </a:rPr>
              <a:t>Intra-orbital interaction</a:t>
            </a:r>
          </a:p>
        </p:txBody>
      </p:sp>
      <p:sp>
        <p:nvSpPr>
          <p:cNvPr id="20" name="TextBox 19"/>
          <p:cNvSpPr txBox="1"/>
          <p:nvPr/>
        </p:nvSpPr>
        <p:spPr bwMode="auto">
          <a:xfrm>
            <a:off x="2302668" y="5087442"/>
            <a:ext cx="4322763" cy="461665"/>
          </a:xfrm>
          <a:prstGeom prst="rect">
            <a:avLst/>
          </a:prstGeom>
          <a:noFill/>
        </p:spPr>
        <p:txBody>
          <a:bodyPr>
            <a:spAutoFit/>
          </a:bodyPr>
          <a:lstStyle/>
          <a:p>
            <a:pPr>
              <a:defRPr/>
            </a:pPr>
            <a:r>
              <a:rPr lang="en-US" sz="2400" b="1" dirty="0">
                <a:solidFill>
                  <a:srgbClr val="C00000"/>
                </a:solidFill>
                <a:latin typeface="+mj-lt"/>
                <a:cs typeface="Arial" pitchFamily="34" charset="0"/>
              </a:rPr>
              <a:t>Inter-orbital </a:t>
            </a:r>
            <a:r>
              <a:rPr lang="en-US" sz="2400" b="1" dirty="0" smtClean="0">
                <a:solidFill>
                  <a:srgbClr val="C00000"/>
                </a:solidFill>
                <a:latin typeface="+mj-lt"/>
                <a:cs typeface="Arial" pitchFamily="34" charset="0"/>
              </a:rPr>
              <a:t>exchange</a:t>
            </a:r>
            <a:endParaRPr lang="en-US" sz="2400" b="1" dirty="0">
              <a:solidFill>
                <a:srgbClr val="C00000"/>
              </a:solidFill>
              <a:latin typeface="+mj-lt"/>
              <a:cs typeface="Arial" pitchFamily="34" charset="0"/>
            </a:endParaRPr>
          </a:p>
        </p:txBody>
      </p:sp>
      <p:sp>
        <p:nvSpPr>
          <p:cNvPr id="21" name="TextBox 20"/>
          <p:cNvSpPr txBox="1"/>
          <p:nvPr/>
        </p:nvSpPr>
        <p:spPr bwMode="auto">
          <a:xfrm>
            <a:off x="1990810" y="3918399"/>
            <a:ext cx="4324350" cy="461665"/>
          </a:xfrm>
          <a:prstGeom prst="rect">
            <a:avLst/>
          </a:prstGeom>
          <a:noFill/>
        </p:spPr>
        <p:txBody>
          <a:bodyPr>
            <a:spAutoFit/>
          </a:bodyPr>
          <a:lstStyle/>
          <a:p>
            <a:pPr>
              <a:defRPr/>
            </a:pPr>
            <a:r>
              <a:rPr lang="en-US" sz="2400" b="1" dirty="0">
                <a:solidFill>
                  <a:schemeClr val="accent2">
                    <a:lumMod val="75000"/>
                  </a:schemeClr>
                </a:solidFill>
                <a:latin typeface="+mj-lt"/>
                <a:cs typeface="Arial" pitchFamily="34" charset="0"/>
              </a:rPr>
              <a:t>Inter-orbital </a:t>
            </a:r>
            <a:r>
              <a:rPr lang="en-US" sz="2400" b="1" dirty="0" smtClean="0">
                <a:solidFill>
                  <a:schemeClr val="accent2">
                    <a:lumMod val="75000"/>
                  </a:schemeClr>
                </a:solidFill>
                <a:latin typeface="+mj-lt"/>
                <a:cs typeface="Arial" pitchFamily="34" charset="0"/>
              </a:rPr>
              <a:t>direct</a:t>
            </a:r>
            <a:endParaRPr lang="en-US" sz="2400" b="1" dirty="0">
              <a:solidFill>
                <a:schemeClr val="accent2">
                  <a:lumMod val="75000"/>
                </a:schemeClr>
              </a:solidFill>
              <a:latin typeface="+mj-lt"/>
              <a:cs typeface="Arial" pitchFamily="34" charset="0"/>
            </a:endParaRPr>
          </a:p>
        </p:txBody>
      </p:sp>
      <p:grpSp>
        <p:nvGrpSpPr>
          <p:cNvPr id="2" name="Group 32"/>
          <p:cNvGrpSpPr>
            <a:grpSpLocks/>
          </p:cNvGrpSpPr>
          <p:nvPr/>
        </p:nvGrpSpPr>
        <p:grpSpPr bwMode="auto">
          <a:xfrm>
            <a:off x="6561800" y="5631648"/>
            <a:ext cx="1462088" cy="611187"/>
            <a:chOff x="5222281" y="5009322"/>
            <a:chExt cx="1462125" cy="611892"/>
          </a:xfrm>
        </p:grpSpPr>
        <p:sp>
          <p:nvSpPr>
            <p:cNvPr id="23" name="Oval 22"/>
            <p:cNvSpPr/>
            <p:nvPr/>
          </p:nvSpPr>
          <p:spPr>
            <a:xfrm>
              <a:off x="5222281" y="5229376"/>
              <a:ext cx="219265" cy="198941"/>
            </a:xfrm>
            <a:prstGeom prst="ellipse">
              <a:avLst/>
            </a:prstGeom>
            <a:solidFill>
              <a:srgbClr val="FFC000"/>
            </a:solidFill>
            <a:ln>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24" name="Oval 23"/>
            <p:cNvSpPr/>
            <p:nvPr/>
          </p:nvSpPr>
          <p:spPr>
            <a:xfrm>
              <a:off x="5469935" y="5229376"/>
              <a:ext cx="219265" cy="198941"/>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cxnSp>
          <p:nvCxnSpPr>
            <p:cNvPr id="3103" name="Straight Arrow Connector 25"/>
            <p:cNvCxnSpPr>
              <a:cxnSpLocks noChangeShapeType="1"/>
            </p:cNvCxnSpPr>
            <p:nvPr/>
          </p:nvCxnSpPr>
          <p:spPr bwMode="auto">
            <a:xfrm flipV="1">
              <a:off x="5335325" y="5009322"/>
              <a:ext cx="1588" cy="319525"/>
            </a:xfrm>
            <a:prstGeom prst="straightConnector1">
              <a:avLst/>
            </a:prstGeom>
            <a:noFill/>
            <a:ln w="28575" algn="ctr">
              <a:solidFill>
                <a:schemeClr val="tx1"/>
              </a:solidFill>
              <a:round/>
              <a:headEnd/>
              <a:tailEnd type="arrow" w="med" len="med"/>
            </a:ln>
          </p:spPr>
        </p:cxnSp>
        <p:cxnSp>
          <p:nvCxnSpPr>
            <p:cNvPr id="3104" name="Straight Arrow Connector 26"/>
            <p:cNvCxnSpPr>
              <a:cxnSpLocks noChangeShapeType="1"/>
            </p:cNvCxnSpPr>
            <p:nvPr/>
          </p:nvCxnSpPr>
          <p:spPr bwMode="auto">
            <a:xfrm>
              <a:off x="5589767" y="5268554"/>
              <a:ext cx="1588" cy="319525"/>
            </a:xfrm>
            <a:prstGeom prst="straightConnector1">
              <a:avLst/>
            </a:prstGeom>
            <a:noFill/>
            <a:ln w="28575" algn="ctr">
              <a:solidFill>
                <a:schemeClr val="tx1"/>
              </a:solidFill>
              <a:round/>
              <a:headEnd/>
              <a:tailEnd type="arrow" w="med" len="med"/>
            </a:ln>
          </p:spPr>
        </p:cxnSp>
        <p:sp>
          <p:nvSpPr>
            <p:cNvPr id="3105" name="Right Arrow 27"/>
            <p:cNvSpPr>
              <a:spLocks noChangeArrowheads="1"/>
            </p:cNvSpPr>
            <p:nvPr/>
          </p:nvSpPr>
          <p:spPr bwMode="auto">
            <a:xfrm>
              <a:off x="5776621" y="5229376"/>
              <a:ext cx="278295" cy="198941"/>
            </a:xfrm>
            <a:prstGeom prst="rightArrow">
              <a:avLst>
                <a:gd name="adj1" fmla="val 50000"/>
                <a:gd name="adj2" fmla="val 49997"/>
              </a:avLst>
            </a:prstGeom>
            <a:solidFill>
              <a:schemeClr val="bg1"/>
            </a:solidFill>
            <a:ln w="9525" algn="ctr">
              <a:solidFill>
                <a:schemeClr val="tx1"/>
              </a:solidFill>
              <a:round/>
              <a:headEnd/>
              <a:tailEnd/>
            </a:ln>
          </p:spPr>
          <p:txBody>
            <a:bodyPr>
              <a:spAutoFit/>
            </a:bodyPr>
            <a:lstStyle/>
            <a:p>
              <a:pPr eaLnBrk="0" hangingPunct="0">
                <a:spcBef>
                  <a:spcPct val="50000"/>
                </a:spcBef>
              </a:pPr>
              <a:endParaRPr lang="en-US"/>
            </a:p>
          </p:txBody>
        </p:sp>
        <p:sp>
          <p:nvSpPr>
            <p:cNvPr id="29" name="Oval 28"/>
            <p:cNvSpPr/>
            <p:nvPr/>
          </p:nvSpPr>
          <p:spPr>
            <a:xfrm>
              <a:off x="6217487" y="5262511"/>
              <a:ext cx="219265" cy="198941"/>
            </a:xfrm>
            <a:prstGeom prst="ellipse">
              <a:avLst/>
            </a:prstGeom>
            <a:solidFill>
              <a:srgbClr val="FFC000"/>
            </a:solidFill>
            <a:ln>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30" name="Oval 29"/>
            <p:cNvSpPr/>
            <p:nvPr/>
          </p:nvSpPr>
          <p:spPr>
            <a:xfrm>
              <a:off x="6465141" y="5262511"/>
              <a:ext cx="219265" cy="198941"/>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cxnSp>
          <p:nvCxnSpPr>
            <p:cNvPr id="3112" name="Straight Arrow Connector 30"/>
            <p:cNvCxnSpPr>
              <a:cxnSpLocks noChangeShapeType="1"/>
            </p:cNvCxnSpPr>
            <p:nvPr/>
          </p:nvCxnSpPr>
          <p:spPr bwMode="auto">
            <a:xfrm flipV="1">
              <a:off x="6558288" y="5025224"/>
              <a:ext cx="1588" cy="319525"/>
            </a:xfrm>
            <a:prstGeom prst="straightConnector1">
              <a:avLst/>
            </a:prstGeom>
            <a:noFill/>
            <a:ln w="28575" algn="ctr">
              <a:solidFill>
                <a:schemeClr val="tx1"/>
              </a:solidFill>
              <a:round/>
              <a:headEnd/>
              <a:tailEnd type="arrow" w="med" len="med"/>
            </a:ln>
          </p:spPr>
        </p:cxnSp>
        <p:cxnSp>
          <p:nvCxnSpPr>
            <p:cNvPr id="3113" name="Straight Arrow Connector 31"/>
            <p:cNvCxnSpPr>
              <a:cxnSpLocks noChangeShapeType="1"/>
            </p:cNvCxnSpPr>
            <p:nvPr/>
          </p:nvCxnSpPr>
          <p:spPr bwMode="auto">
            <a:xfrm>
              <a:off x="6327650" y="5301689"/>
              <a:ext cx="1588" cy="319525"/>
            </a:xfrm>
            <a:prstGeom prst="straightConnector1">
              <a:avLst/>
            </a:prstGeom>
            <a:noFill/>
            <a:ln w="28575" algn="ctr">
              <a:solidFill>
                <a:schemeClr val="tx1"/>
              </a:solidFill>
              <a:round/>
              <a:headEnd/>
              <a:tailEnd type="arrow" w="med" len="med"/>
            </a:ln>
          </p:spPr>
        </p:cxnSp>
      </p:grpSp>
      <p:sp>
        <p:nvSpPr>
          <p:cNvPr id="28" name="TextBox 27"/>
          <p:cNvSpPr txBox="1"/>
          <p:nvPr/>
        </p:nvSpPr>
        <p:spPr>
          <a:xfrm>
            <a:off x="9825038" y="6299985"/>
            <a:ext cx="184150" cy="400050"/>
          </a:xfrm>
          <a:prstGeom prst="rect">
            <a:avLst/>
          </a:prstGeom>
          <a:noFill/>
        </p:spPr>
        <p:txBody>
          <a:bodyPr wrap="none">
            <a:spAutoFit/>
          </a:bodyPr>
          <a:lstStyle/>
          <a:p>
            <a:pPr>
              <a:defRPr/>
            </a:pPr>
            <a:endParaRPr lang="en-US" dirty="0" err="1">
              <a:latin typeface="+mn-lt"/>
            </a:endParaRPr>
          </a:p>
        </p:txBody>
      </p:sp>
      <p:sp>
        <p:nvSpPr>
          <p:cNvPr id="31" name="TextBox 30"/>
          <p:cNvSpPr txBox="1"/>
          <p:nvPr/>
        </p:nvSpPr>
        <p:spPr>
          <a:xfrm>
            <a:off x="6303007" y="3401815"/>
            <a:ext cx="2182813" cy="954107"/>
          </a:xfrm>
          <a:prstGeom prst="rect">
            <a:avLst/>
          </a:prstGeom>
          <a:noFill/>
        </p:spPr>
        <p:txBody>
          <a:bodyPr>
            <a:spAutoFit/>
          </a:bodyPr>
          <a:lstStyle/>
          <a:p>
            <a:pPr>
              <a:defRPr/>
            </a:pPr>
            <a:r>
              <a:rPr lang="en-US" sz="2800" dirty="0">
                <a:latin typeface="Symbol" pitchFamily="18" charset="2"/>
              </a:rPr>
              <a:t>a</a:t>
            </a:r>
            <a:r>
              <a:rPr lang="en-US" sz="2800" dirty="0">
                <a:latin typeface="+mn-lt"/>
              </a:rPr>
              <a:t>=</a:t>
            </a:r>
            <a:r>
              <a:rPr lang="en-US" sz="2800" dirty="0" err="1">
                <a:latin typeface="+mn-lt"/>
              </a:rPr>
              <a:t>g,e</a:t>
            </a:r>
            <a:endParaRPr lang="en-US" sz="2800" dirty="0">
              <a:latin typeface="+mn-lt"/>
            </a:endParaRPr>
          </a:p>
          <a:p>
            <a:pPr>
              <a:defRPr/>
            </a:pPr>
            <a:r>
              <a:rPr lang="en-US" sz="2800" dirty="0">
                <a:latin typeface="+mn-lt"/>
              </a:rPr>
              <a:t>m=-I</a:t>
            </a:r>
            <a:r>
              <a:rPr lang="en-US" sz="2800" dirty="0" smtClean="0">
                <a:latin typeface="+mn-lt"/>
              </a:rPr>
              <a:t>,...,</a:t>
            </a:r>
            <a:r>
              <a:rPr lang="en-US" sz="2800" dirty="0">
                <a:latin typeface="+mn-lt"/>
              </a:rPr>
              <a:t>I</a:t>
            </a:r>
          </a:p>
        </p:txBody>
      </p:sp>
      <p:sp>
        <p:nvSpPr>
          <p:cNvPr id="32" name="Rectangle 31"/>
          <p:cNvSpPr/>
          <p:nvPr/>
        </p:nvSpPr>
        <p:spPr>
          <a:xfrm>
            <a:off x="1278639" y="25424"/>
            <a:ext cx="8411626" cy="769441"/>
          </a:xfrm>
          <a:prstGeom prst="rect">
            <a:avLst/>
          </a:prstGeom>
        </p:spPr>
        <p:txBody>
          <a:bodyPr wrap="square">
            <a:spAutoFit/>
          </a:bodyPr>
          <a:lstStyle/>
          <a:p>
            <a:pP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Spin + orbital  Hamiltonian</a:t>
            </a:r>
            <a:endParaRPr lang="en-US" sz="4400" dirty="0">
              <a:cs typeface="Arial" pitchFamily="34" charset="0"/>
            </a:endParaRPr>
          </a:p>
        </p:txBody>
      </p:sp>
      <p:sp>
        <p:nvSpPr>
          <p:cNvPr id="36" name="TextBox 35"/>
          <p:cNvSpPr txBox="1"/>
          <p:nvPr/>
        </p:nvSpPr>
        <p:spPr>
          <a:xfrm>
            <a:off x="298450" y="794865"/>
            <a:ext cx="8290719" cy="830997"/>
          </a:xfrm>
          <a:prstGeom prst="rect">
            <a:avLst/>
          </a:prstGeom>
          <a:noFill/>
        </p:spPr>
        <p:txBody>
          <a:bodyPr wrap="square" rtlCol="0">
            <a:spAutoFit/>
          </a:bodyPr>
          <a:lstStyle/>
          <a:p>
            <a:pPr algn="ctr"/>
            <a:r>
              <a:rPr lang="en-US" sz="2400" b="1" dirty="0" smtClean="0">
                <a:solidFill>
                  <a:srgbClr val="C00000"/>
                </a:solidFill>
                <a:latin typeface="+mn-lt"/>
              </a:rPr>
              <a:t>Two-band Hubbard model with SU(N) symmetry and fully controllable parameters</a:t>
            </a:r>
          </a:p>
        </p:txBody>
      </p:sp>
      <p:sp>
        <p:nvSpPr>
          <p:cNvPr id="10" name="TextBox 9"/>
          <p:cNvSpPr txBox="1"/>
          <p:nvPr/>
        </p:nvSpPr>
        <p:spPr>
          <a:xfrm>
            <a:off x="3342577" y="4562713"/>
            <a:ext cx="2590708" cy="461665"/>
          </a:xfrm>
          <a:prstGeom prst="rect">
            <a:avLst/>
          </a:prstGeom>
          <a:solidFill>
            <a:schemeClr val="accent2">
              <a:lumMod val="20000"/>
              <a:lumOff val="80000"/>
            </a:schemeClr>
          </a:solidFill>
          <a:scene3d>
            <a:camera prst="orthographicFront"/>
            <a:lightRig rig="threePt" dir="t"/>
          </a:scene3d>
          <a:sp3d>
            <a:bevelT/>
          </a:sp3d>
        </p:spPr>
        <p:txBody>
          <a:bodyPr wrap="square">
            <a:spAutoFit/>
          </a:bodyPr>
          <a:lstStyle/>
          <a:p>
            <a:pPr>
              <a:defRPr/>
            </a:pPr>
            <a:r>
              <a:rPr lang="en-US" sz="2400" b="1" dirty="0">
                <a:latin typeface="+mj-lt"/>
                <a:cs typeface="Arial" pitchFamily="34" charset="0"/>
              </a:rPr>
              <a:t>V=</a:t>
            </a:r>
            <a:r>
              <a:rPr lang="en-US" sz="2400" b="1" dirty="0">
                <a:solidFill>
                  <a:srgbClr val="000000"/>
                </a:solidFill>
                <a:latin typeface="+mj-lt"/>
                <a:cs typeface="Arial" pitchFamily="34" charset="0"/>
              </a:rPr>
              <a:t> (</a:t>
            </a:r>
            <a:r>
              <a:rPr lang="en-US" sz="2400" b="1" dirty="0" err="1">
                <a:solidFill>
                  <a:srgbClr val="000000"/>
                </a:solidFill>
                <a:latin typeface="+mj-lt"/>
                <a:cs typeface="Arial" pitchFamily="34" charset="0"/>
              </a:rPr>
              <a:t>U</a:t>
            </a:r>
            <a:r>
              <a:rPr lang="en-US" sz="2400" b="1" baseline="-25000" dirty="0" err="1">
                <a:solidFill>
                  <a:srgbClr val="000000"/>
                </a:solidFill>
                <a:latin typeface="+mj-lt"/>
                <a:cs typeface="Arial" pitchFamily="34" charset="0"/>
              </a:rPr>
              <a:t>eg</a:t>
            </a:r>
            <a:r>
              <a:rPr lang="en-US" sz="2400" b="1" baseline="30000" dirty="0">
                <a:solidFill>
                  <a:srgbClr val="000000"/>
                </a:solidFill>
                <a:latin typeface="+mj-lt"/>
                <a:cs typeface="Arial" pitchFamily="34" charset="0"/>
              </a:rPr>
              <a:t>+</a:t>
            </a:r>
            <a:r>
              <a:rPr lang="en-US" sz="2400" b="1" dirty="0">
                <a:solidFill>
                  <a:srgbClr val="000000"/>
                </a:solidFill>
                <a:latin typeface="+mj-lt"/>
                <a:cs typeface="Arial" pitchFamily="34" charset="0"/>
              </a:rPr>
              <a:t>+ </a:t>
            </a:r>
            <a:r>
              <a:rPr lang="en-US" sz="2400" b="1" dirty="0" err="1">
                <a:solidFill>
                  <a:srgbClr val="000000"/>
                </a:solidFill>
                <a:latin typeface="+mj-lt"/>
                <a:cs typeface="Arial" pitchFamily="34" charset="0"/>
              </a:rPr>
              <a:t>U</a:t>
            </a:r>
            <a:r>
              <a:rPr lang="en-US" sz="2400" b="1" baseline="-25000" dirty="0" err="1">
                <a:solidFill>
                  <a:srgbClr val="000000"/>
                </a:solidFill>
                <a:latin typeface="+mj-lt"/>
                <a:cs typeface="Arial" pitchFamily="34" charset="0"/>
              </a:rPr>
              <a:t>eg</a:t>
            </a:r>
            <a:r>
              <a:rPr lang="en-US" sz="2400" b="1" baseline="30000" dirty="0">
                <a:solidFill>
                  <a:srgbClr val="000000"/>
                </a:solidFill>
                <a:latin typeface="+mj-lt"/>
                <a:cs typeface="Arial" pitchFamily="34" charset="0"/>
              </a:rPr>
              <a:t>-</a:t>
            </a:r>
            <a:r>
              <a:rPr lang="en-US" sz="2400" b="1" dirty="0">
                <a:solidFill>
                  <a:srgbClr val="000000"/>
                </a:solidFill>
                <a:latin typeface="+mj-lt"/>
                <a:cs typeface="Arial" pitchFamily="34" charset="0"/>
              </a:rPr>
              <a:t>)/2</a:t>
            </a:r>
            <a:endParaRPr lang="en-US" sz="2400" b="1" dirty="0">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p:bldP spid="20" grpId="0"/>
      <p:bldP spid="21" grpId="0"/>
      <p:bldP spid="28"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71550" y="1465263"/>
            <a:ext cx="3602038" cy="4740275"/>
            <a:chOff x="-768" y="-3653"/>
            <a:chExt cx="5469" cy="7070"/>
          </a:xfrm>
        </p:grpSpPr>
        <p:grpSp>
          <p:nvGrpSpPr>
            <p:cNvPr id="3" name="Group 3"/>
            <p:cNvGrpSpPr>
              <a:grpSpLocks/>
            </p:cNvGrpSpPr>
            <p:nvPr/>
          </p:nvGrpSpPr>
          <p:grpSpPr bwMode="auto">
            <a:xfrm>
              <a:off x="-768" y="218"/>
              <a:ext cx="5469" cy="3199"/>
              <a:chOff x="-768" y="218"/>
              <a:chExt cx="5469" cy="3199"/>
            </a:xfrm>
          </p:grpSpPr>
          <p:sp>
            <p:nvSpPr>
              <p:cNvPr id="23651" name="Freeform 4"/>
              <p:cNvSpPr>
                <a:spLocks/>
              </p:cNvSpPr>
              <p:nvPr/>
            </p:nvSpPr>
            <p:spPr bwMode="auto">
              <a:xfrm>
                <a:off x="436" y="218"/>
                <a:ext cx="4265" cy="355"/>
              </a:xfrm>
              <a:custGeom>
                <a:avLst/>
                <a:gdLst>
                  <a:gd name="T0" fmla="*/ 0 w 4265"/>
                  <a:gd name="T1" fmla="*/ 0 h 355"/>
                  <a:gd name="T2" fmla="*/ 83 w 4265"/>
                  <a:gd name="T3" fmla="*/ 88 h 355"/>
                  <a:gd name="T4" fmla="*/ 140 w 4265"/>
                  <a:gd name="T5" fmla="*/ 135 h 355"/>
                  <a:gd name="T6" fmla="*/ 249 w 4265"/>
                  <a:gd name="T7" fmla="*/ 223 h 355"/>
                  <a:gd name="T8" fmla="*/ 358 w 4265"/>
                  <a:gd name="T9" fmla="*/ 259 h 355"/>
                  <a:gd name="T10" fmla="*/ 431 w 4265"/>
                  <a:gd name="T11" fmla="*/ 296 h 355"/>
                  <a:gd name="T12" fmla="*/ 540 w 4265"/>
                  <a:gd name="T13" fmla="*/ 322 h 355"/>
                  <a:gd name="T14" fmla="*/ 659 w 4265"/>
                  <a:gd name="T15" fmla="*/ 348 h 355"/>
                  <a:gd name="T16" fmla="*/ 763 w 4265"/>
                  <a:gd name="T17" fmla="*/ 348 h 355"/>
                  <a:gd name="T18" fmla="*/ 1022 w 4265"/>
                  <a:gd name="T19" fmla="*/ 348 h 355"/>
                  <a:gd name="T20" fmla="*/ 1162 w 4265"/>
                  <a:gd name="T21" fmla="*/ 353 h 355"/>
                  <a:gd name="T22" fmla="*/ 1380 w 4265"/>
                  <a:gd name="T23" fmla="*/ 337 h 355"/>
                  <a:gd name="T24" fmla="*/ 1603 w 4265"/>
                  <a:gd name="T25" fmla="*/ 322 h 355"/>
                  <a:gd name="T26" fmla="*/ 1852 w 4265"/>
                  <a:gd name="T27" fmla="*/ 296 h 355"/>
                  <a:gd name="T28" fmla="*/ 2257 w 4265"/>
                  <a:gd name="T29" fmla="*/ 259 h 355"/>
                  <a:gd name="T30" fmla="*/ 2402 w 4265"/>
                  <a:gd name="T31" fmla="*/ 249 h 355"/>
                  <a:gd name="T32" fmla="*/ 2579 w 4265"/>
                  <a:gd name="T33" fmla="*/ 239 h 355"/>
                  <a:gd name="T34" fmla="*/ 2823 w 4265"/>
                  <a:gd name="T35" fmla="*/ 228 h 355"/>
                  <a:gd name="T36" fmla="*/ 3056 w 4265"/>
                  <a:gd name="T37" fmla="*/ 213 h 355"/>
                  <a:gd name="T38" fmla="*/ 3378 w 4265"/>
                  <a:gd name="T39" fmla="*/ 202 h 355"/>
                  <a:gd name="T40" fmla="*/ 3612 w 4265"/>
                  <a:gd name="T41" fmla="*/ 202 h 355"/>
                  <a:gd name="T42" fmla="*/ 3835 w 4265"/>
                  <a:gd name="T43" fmla="*/ 197 h 355"/>
                  <a:gd name="T44" fmla="*/ 4016 w 4265"/>
                  <a:gd name="T45" fmla="*/ 197 h 355"/>
                  <a:gd name="T46" fmla="*/ 4177 w 4265"/>
                  <a:gd name="T47" fmla="*/ 197 h 355"/>
                  <a:gd name="T48" fmla="*/ 4265 w 4265"/>
                  <a:gd name="T49" fmla="*/ 197 h 3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65"/>
                  <a:gd name="T76" fmla="*/ 0 h 355"/>
                  <a:gd name="T77" fmla="*/ 4265 w 4265"/>
                  <a:gd name="T78" fmla="*/ 355 h 3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65" h="355">
                    <a:moveTo>
                      <a:pt x="0" y="0"/>
                    </a:moveTo>
                    <a:cubicBezTo>
                      <a:pt x="30" y="33"/>
                      <a:pt x="60" y="66"/>
                      <a:pt x="83" y="88"/>
                    </a:cubicBezTo>
                    <a:cubicBezTo>
                      <a:pt x="106" y="110"/>
                      <a:pt x="112" y="113"/>
                      <a:pt x="140" y="135"/>
                    </a:cubicBezTo>
                    <a:cubicBezTo>
                      <a:pt x="168" y="157"/>
                      <a:pt x="213" y="202"/>
                      <a:pt x="249" y="223"/>
                    </a:cubicBezTo>
                    <a:cubicBezTo>
                      <a:pt x="285" y="244"/>
                      <a:pt x="328" y="247"/>
                      <a:pt x="358" y="259"/>
                    </a:cubicBezTo>
                    <a:cubicBezTo>
                      <a:pt x="388" y="271"/>
                      <a:pt x="401" y="286"/>
                      <a:pt x="431" y="296"/>
                    </a:cubicBezTo>
                    <a:cubicBezTo>
                      <a:pt x="461" y="306"/>
                      <a:pt x="502" y="313"/>
                      <a:pt x="540" y="322"/>
                    </a:cubicBezTo>
                    <a:cubicBezTo>
                      <a:pt x="578" y="331"/>
                      <a:pt x="622" y="344"/>
                      <a:pt x="659" y="348"/>
                    </a:cubicBezTo>
                    <a:cubicBezTo>
                      <a:pt x="696" y="352"/>
                      <a:pt x="703" y="348"/>
                      <a:pt x="763" y="348"/>
                    </a:cubicBezTo>
                    <a:cubicBezTo>
                      <a:pt x="823" y="348"/>
                      <a:pt x="956" y="347"/>
                      <a:pt x="1022" y="348"/>
                    </a:cubicBezTo>
                    <a:cubicBezTo>
                      <a:pt x="1088" y="349"/>
                      <a:pt x="1102" y="355"/>
                      <a:pt x="1162" y="353"/>
                    </a:cubicBezTo>
                    <a:cubicBezTo>
                      <a:pt x="1222" y="351"/>
                      <a:pt x="1307" y="342"/>
                      <a:pt x="1380" y="337"/>
                    </a:cubicBezTo>
                    <a:cubicBezTo>
                      <a:pt x="1453" y="332"/>
                      <a:pt x="1524" y="329"/>
                      <a:pt x="1603" y="322"/>
                    </a:cubicBezTo>
                    <a:cubicBezTo>
                      <a:pt x="1682" y="315"/>
                      <a:pt x="1743" y="306"/>
                      <a:pt x="1852" y="296"/>
                    </a:cubicBezTo>
                    <a:cubicBezTo>
                      <a:pt x="1961" y="286"/>
                      <a:pt x="2165" y="267"/>
                      <a:pt x="2257" y="259"/>
                    </a:cubicBezTo>
                    <a:cubicBezTo>
                      <a:pt x="2349" y="251"/>
                      <a:pt x="2348" y="252"/>
                      <a:pt x="2402" y="249"/>
                    </a:cubicBezTo>
                    <a:cubicBezTo>
                      <a:pt x="2456" y="246"/>
                      <a:pt x="2509" y="242"/>
                      <a:pt x="2579" y="239"/>
                    </a:cubicBezTo>
                    <a:cubicBezTo>
                      <a:pt x="2649" y="236"/>
                      <a:pt x="2744" y="232"/>
                      <a:pt x="2823" y="228"/>
                    </a:cubicBezTo>
                    <a:cubicBezTo>
                      <a:pt x="2902" y="224"/>
                      <a:pt x="2964" y="217"/>
                      <a:pt x="3056" y="213"/>
                    </a:cubicBezTo>
                    <a:cubicBezTo>
                      <a:pt x="3148" y="209"/>
                      <a:pt x="3285" y="204"/>
                      <a:pt x="3378" y="202"/>
                    </a:cubicBezTo>
                    <a:cubicBezTo>
                      <a:pt x="3471" y="200"/>
                      <a:pt x="3536" y="203"/>
                      <a:pt x="3612" y="202"/>
                    </a:cubicBezTo>
                    <a:cubicBezTo>
                      <a:pt x="3688" y="201"/>
                      <a:pt x="3768" y="198"/>
                      <a:pt x="3835" y="197"/>
                    </a:cubicBezTo>
                    <a:cubicBezTo>
                      <a:pt x="3902" y="196"/>
                      <a:pt x="3959" y="197"/>
                      <a:pt x="4016" y="197"/>
                    </a:cubicBezTo>
                    <a:cubicBezTo>
                      <a:pt x="4073" y="197"/>
                      <a:pt x="4136" y="197"/>
                      <a:pt x="4177" y="197"/>
                    </a:cubicBezTo>
                    <a:cubicBezTo>
                      <a:pt x="4218" y="197"/>
                      <a:pt x="4250" y="197"/>
                      <a:pt x="4265" y="197"/>
                    </a:cubicBezTo>
                  </a:path>
                </a:pathLst>
              </a:custGeom>
              <a:noFill/>
              <a:ln w="28575">
                <a:solidFill>
                  <a:schemeClr val="tx1"/>
                </a:solidFill>
                <a:round/>
                <a:headEnd/>
                <a:tailEnd/>
              </a:ln>
            </p:spPr>
            <p:txBody>
              <a:bodyPr/>
              <a:lstStyle/>
              <a:p>
                <a:endParaRPr lang="en-US"/>
              </a:p>
            </p:txBody>
          </p:sp>
          <p:sp>
            <p:nvSpPr>
              <p:cNvPr id="23652" name="Freeform 5"/>
              <p:cNvSpPr>
                <a:spLocks/>
              </p:cNvSpPr>
              <p:nvPr/>
            </p:nvSpPr>
            <p:spPr bwMode="auto">
              <a:xfrm>
                <a:off x="-768" y="218"/>
                <a:ext cx="5459" cy="3199"/>
              </a:xfrm>
              <a:custGeom>
                <a:avLst/>
                <a:gdLst>
                  <a:gd name="T0" fmla="*/ 0 w 5459"/>
                  <a:gd name="T1" fmla="*/ 0 h 3199"/>
                  <a:gd name="T2" fmla="*/ 10 w 5459"/>
                  <a:gd name="T3" fmla="*/ 99 h 3199"/>
                  <a:gd name="T4" fmla="*/ 26 w 5459"/>
                  <a:gd name="T5" fmla="*/ 285 h 3199"/>
                  <a:gd name="T6" fmla="*/ 52 w 5459"/>
                  <a:gd name="T7" fmla="*/ 514 h 3199"/>
                  <a:gd name="T8" fmla="*/ 78 w 5459"/>
                  <a:gd name="T9" fmla="*/ 747 h 3199"/>
                  <a:gd name="T10" fmla="*/ 99 w 5459"/>
                  <a:gd name="T11" fmla="*/ 934 h 3199"/>
                  <a:gd name="T12" fmla="*/ 119 w 5459"/>
                  <a:gd name="T13" fmla="*/ 1100 h 3199"/>
                  <a:gd name="T14" fmla="*/ 150 w 5459"/>
                  <a:gd name="T15" fmla="*/ 1297 h 3199"/>
                  <a:gd name="T16" fmla="*/ 171 w 5459"/>
                  <a:gd name="T17" fmla="*/ 1489 h 3199"/>
                  <a:gd name="T18" fmla="*/ 218 w 5459"/>
                  <a:gd name="T19" fmla="*/ 1738 h 3199"/>
                  <a:gd name="T20" fmla="*/ 259 w 5459"/>
                  <a:gd name="T21" fmla="*/ 2003 h 3199"/>
                  <a:gd name="T22" fmla="*/ 306 w 5459"/>
                  <a:gd name="T23" fmla="*/ 2231 h 3199"/>
                  <a:gd name="T24" fmla="*/ 348 w 5459"/>
                  <a:gd name="T25" fmla="*/ 2392 h 3199"/>
                  <a:gd name="T26" fmla="*/ 394 w 5459"/>
                  <a:gd name="T27" fmla="*/ 2579 h 3199"/>
                  <a:gd name="T28" fmla="*/ 477 w 5459"/>
                  <a:gd name="T29" fmla="*/ 2833 h 3199"/>
                  <a:gd name="T30" fmla="*/ 540 w 5459"/>
                  <a:gd name="T31" fmla="*/ 2968 h 3199"/>
                  <a:gd name="T32" fmla="*/ 602 w 5459"/>
                  <a:gd name="T33" fmla="*/ 3062 h 3199"/>
                  <a:gd name="T34" fmla="*/ 659 w 5459"/>
                  <a:gd name="T35" fmla="*/ 3139 h 3199"/>
                  <a:gd name="T36" fmla="*/ 716 w 5459"/>
                  <a:gd name="T37" fmla="*/ 3176 h 3199"/>
                  <a:gd name="T38" fmla="*/ 825 w 5459"/>
                  <a:gd name="T39" fmla="*/ 3191 h 3199"/>
                  <a:gd name="T40" fmla="*/ 944 w 5459"/>
                  <a:gd name="T41" fmla="*/ 3129 h 3199"/>
                  <a:gd name="T42" fmla="*/ 1038 w 5459"/>
                  <a:gd name="T43" fmla="*/ 3020 h 3199"/>
                  <a:gd name="T44" fmla="*/ 1173 w 5459"/>
                  <a:gd name="T45" fmla="*/ 2844 h 3199"/>
                  <a:gd name="T46" fmla="*/ 1308 w 5459"/>
                  <a:gd name="T47" fmla="*/ 2636 h 3199"/>
                  <a:gd name="T48" fmla="*/ 1437 w 5459"/>
                  <a:gd name="T49" fmla="*/ 2408 h 3199"/>
                  <a:gd name="T50" fmla="*/ 1515 w 5459"/>
                  <a:gd name="T51" fmla="*/ 2257 h 3199"/>
                  <a:gd name="T52" fmla="*/ 1655 w 5459"/>
                  <a:gd name="T53" fmla="*/ 1982 h 3199"/>
                  <a:gd name="T54" fmla="*/ 1712 w 5459"/>
                  <a:gd name="T55" fmla="*/ 1863 h 3199"/>
                  <a:gd name="T56" fmla="*/ 1925 w 5459"/>
                  <a:gd name="T57" fmla="*/ 1515 h 3199"/>
                  <a:gd name="T58" fmla="*/ 2128 w 5459"/>
                  <a:gd name="T59" fmla="*/ 1219 h 3199"/>
                  <a:gd name="T60" fmla="*/ 2252 w 5459"/>
                  <a:gd name="T61" fmla="*/ 1048 h 3199"/>
                  <a:gd name="T62" fmla="*/ 2423 w 5459"/>
                  <a:gd name="T63" fmla="*/ 877 h 3199"/>
                  <a:gd name="T64" fmla="*/ 2621 w 5459"/>
                  <a:gd name="T65" fmla="*/ 716 h 3199"/>
                  <a:gd name="T66" fmla="*/ 2844 w 5459"/>
                  <a:gd name="T67" fmla="*/ 555 h 3199"/>
                  <a:gd name="T68" fmla="*/ 3025 w 5459"/>
                  <a:gd name="T69" fmla="*/ 477 h 3199"/>
                  <a:gd name="T70" fmla="*/ 3186 w 5459"/>
                  <a:gd name="T71" fmla="*/ 400 h 3199"/>
                  <a:gd name="T72" fmla="*/ 3409 w 5459"/>
                  <a:gd name="T73" fmla="*/ 337 h 3199"/>
                  <a:gd name="T74" fmla="*/ 3664 w 5459"/>
                  <a:gd name="T75" fmla="*/ 296 h 3199"/>
                  <a:gd name="T76" fmla="*/ 3954 w 5459"/>
                  <a:gd name="T77" fmla="*/ 259 h 3199"/>
                  <a:gd name="T78" fmla="*/ 4276 w 5459"/>
                  <a:gd name="T79" fmla="*/ 228 h 3199"/>
                  <a:gd name="T80" fmla="*/ 4629 w 5459"/>
                  <a:gd name="T81" fmla="*/ 208 h 3199"/>
                  <a:gd name="T82" fmla="*/ 4925 w 5459"/>
                  <a:gd name="T83" fmla="*/ 202 h 3199"/>
                  <a:gd name="T84" fmla="*/ 5283 w 5459"/>
                  <a:gd name="T85" fmla="*/ 197 h 3199"/>
                  <a:gd name="T86" fmla="*/ 5459 w 5459"/>
                  <a:gd name="T87" fmla="*/ 197 h 31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59"/>
                  <a:gd name="T133" fmla="*/ 0 h 3199"/>
                  <a:gd name="T134" fmla="*/ 5459 w 5459"/>
                  <a:gd name="T135" fmla="*/ 3199 h 319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59" h="3199">
                    <a:moveTo>
                      <a:pt x="0" y="0"/>
                    </a:moveTo>
                    <a:cubicBezTo>
                      <a:pt x="3" y="26"/>
                      <a:pt x="6" y="52"/>
                      <a:pt x="10" y="99"/>
                    </a:cubicBezTo>
                    <a:cubicBezTo>
                      <a:pt x="14" y="146"/>
                      <a:pt x="19" y="216"/>
                      <a:pt x="26" y="285"/>
                    </a:cubicBezTo>
                    <a:cubicBezTo>
                      <a:pt x="33" y="354"/>
                      <a:pt x="43" y="437"/>
                      <a:pt x="52" y="514"/>
                    </a:cubicBezTo>
                    <a:cubicBezTo>
                      <a:pt x="61" y="591"/>
                      <a:pt x="70" y="677"/>
                      <a:pt x="78" y="747"/>
                    </a:cubicBezTo>
                    <a:cubicBezTo>
                      <a:pt x="86" y="817"/>
                      <a:pt x="92" y="875"/>
                      <a:pt x="99" y="934"/>
                    </a:cubicBezTo>
                    <a:cubicBezTo>
                      <a:pt x="106" y="993"/>
                      <a:pt x="111" y="1040"/>
                      <a:pt x="119" y="1100"/>
                    </a:cubicBezTo>
                    <a:cubicBezTo>
                      <a:pt x="127" y="1160"/>
                      <a:pt x="141" y="1232"/>
                      <a:pt x="150" y="1297"/>
                    </a:cubicBezTo>
                    <a:cubicBezTo>
                      <a:pt x="159" y="1362"/>
                      <a:pt x="160" y="1416"/>
                      <a:pt x="171" y="1489"/>
                    </a:cubicBezTo>
                    <a:cubicBezTo>
                      <a:pt x="182" y="1562"/>
                      <a:pt x="203" y="1652"/>
                      <a:pt x="218" y="1738"/>
                    </a:cubicBezTo>
                    <a:cubicBezTo>
                      <a:pt x="233" y="1824"/>
                      <a:pt x="244" y="1921"/>
                      <a:pt x="259" y="2003"/>
                    </a:cubicBezTo>
                    <a:cubicBezTo>
                      <a:pt x="274" y="2085"/>
                      <a:pt x="291" y="2166"/>
                      <a:pt x="306" y="2231"/>
                    </a:cubicBezTo>
                    <a:cubicBezTo>
                      <a:pt x="321" y="2296"/>
                      <a:pt x="333" y="2334"/>
                      <a:pt x="348" y="2392"/>
                    </a:cubicBezTo>
                    <a:cubicBezTo>
                      <a:pt x="363" y="2450"/>
                      <a:pt x="372" y="2506"/>
                      <a:pt x="394" y="2579"/>
                    </a:cubicBezTo>
                    <a:cubicBezTo>
                      <a:pt x="416" y="2652"/>
                      <a:pt x="453" y="2768"/>
                      <a:pt x="477" y="2833"/>
                    </a:cubicBezTo>
                    <a:cubicBezTo>
                      <a:pt x="501" y="2898"/>
                      <a:pt x="519" y="2930"/>
                      <a:pt x="540" y="2968"/>
                    </a:cubicBezTo>
                    <a:cubicBezTo>
                      <a:pt x="561" y="3006"/>
                      <a:pt x="582" y="3034"/>
                      <a:pt x="602" y="3062"/>
                    </a:cubicBezTo>
                    <a:cubicBezTo>
                      <a:pt x="622" y="3090"/>
                      <a:pt x="640" y="3120"/>
                      <a:pt x="659" y="3139"/>
                    </a:cubicBezTo>
                    <a:cubicBezTo>
                      <a:pt x="678" y="3158"/>
                      <a:pt x="688" y="3167"/>
                      <a:pt x="716" y="3176"/>
                    </a:cubicBezTo>
                    <a:cubicBezTo>
                      <a:pt x="744" y="3185"/>
                      <a:pt x="787" y="3199"/>
                      <a:pt x="825" y="3191"/>
                    </a:cubicBezTo>
                    <a:cubicBezTo>
                      <a:pt x="863" y="3183"/>
                      <a:pt x="908" y="3158"/>
                      <a:pt x="944" y="3129"/>
                    </a:cubicBezTo>
                    <a:cubicBezTo>
                      <a:pt x="980" y="3100"/>
                      <a:pt x="1000" y="3067"/>
                      <a:pt x="1038" y="3020"/>
                    </a:cubicBezTo>
                    <a:cubicBezTo>
                      <a:pt x="1076" y="2973"/>
                      <a:pt x="1128" y="2908"/>
                      <a:pt x="1173" y="2844"/>
                    </a:cubicBezTo>
                    <a:cubicBezTo>
                      <a:pt x="1218" y="2780"/>
                      <a:pt x="1264" y="2709"/>
                      <a:pt x="1308" y="2636"/>
                    </a:cubicBezTo>
                    <a:cubicBezTo>
                      <a:pt x="1352" y="2563"/>
                      <a:pt x="1403" y="2471"/>
                      <a:pt x="1437" y="2408"/>
                    </a:cubicBezTo>
                    <a:cubicBezTo>
                      <a:pt x="1471" y="2345"/>
                      <a:pt x="1479" y="2328"/>
                      <a:pt x="1515" y="2257"/>
                    </a:cubicBezTo>
                    <a:cubicBezTo>
                      <a:pt x="1551" y="2186"/>
                      <a:pt x="1622" y="2048"/>
                      <a:pt x="1655" y="1982"/>
                    </a:cubicBezTo>
                    <a:cubicBezTo>
                      <a:pt x="1688" y="1916"/>
                      <a:pt x="1667" y="1941"/>
                      <a:pt x="1712" y="1863"/>
                    </a:cubicBezTo>
                    <a:cubicBezTo>
                      <a:pt x="1757" y="1785"/>
                      <a:pt x="1856" y="1622"/>
                      <a:pt x="1925" y="1515"/>
                    </a:cubicBezTo>
                    <a:cubicBezTo>
                      <a:pt x="1994" y="1408"/>
                      <a:pt x="2074" y="1297"/>
                      <a:pt x="2128" y="1219"/>
                    </a:cubicBezTo>
                    <a:cubicBezTo>
                      <a:pt x="2182" y="1141"/>
                      <a:pt x="2203" y="1105"/>
                      <a:pt x="2252" y="1048"/>
                    </a:cubicBezTo>
                    <a:cubicBezTo>
                      <a:pt x="2301" y="991"/>
                      <a:pt x="2362" y="932"/>
                      <a:pt x="2423" y="877"/>
                    </a:cubicBezTo>
                    <a:cubicBezTo>
                      <a:pt x="2484" y="822"/>
                      <a:pt x="2551" y="770"/>
                      <a:pt x="2621" y="716"/>
                    </a:cubicBezTo>
                    <a:cubicBezTo>
                      <a:pt x="2691" y="662"/>
                      <a:pt x="2777" y="595"/>
                      <a:pt x="2844" y="555"/>
                    </a:cubicBezTo>
                    <a:cubicBezTo>
                      <a:pt x="2911" y="515"/>
                      <a:pt x="2968" y="503"/>
                      <a:pt x="3025" y="477"/>
                    </a:cubicBezTo>
                    <a:cubicBezTo>
                      <a:pt x="3082" y="451"/>
                      <a:pt x="3122" y="423"/>
                      <a:pt x="3186" y="400"/>
                    </a:cubicBezTo>
                    <a:cubicBezTo>
                      <a:pt x="3250" y="377"/>
                      <a:pt x="3329" y="354"/>
                      <a:pt x="3409" y="337"/>
                    </a:cubicBezTo>
                    <a:cubicBezTo>
                      <a:pt x="3489" y="320"/>
                      <a:pt x="3573" y="309"/>
                      <a:pt x="3664" y="296"/>
                    </a:cubicBezTo>
                    <a:cubicBezTo>
                      <a:pt x="3755" y="283"/>
                      <a:pt x="3852" y="270"/>
                      <a:pt x="3954" y="259"/>
                    </a:cubicBezTo>
                    <a:cubicBezTo>
                      <a:pt x="4056" y="248"/>
                      <a:pt x="4164" y="236"/>
                      <a:pt x="4276" y="228"/>
                    </a:cubicBezTo>
                    <a:cubicBezTo>
                      <a:pt x="4388" y="220"/>
                      <a:pt x="4521" y="212"/>
                      <a:pt x="4629" y="208"/>
                    </a:cubicBezTo>
                    <a:cubicBezTo>
                      <a:pt x="4737" y="204"/>
                      <a:pt x="4816" y="204"/>
                      <a:pt x="4925" y="202"/>
                    </a:cubicBezTo>
                    <a:cubicBezTo>
                      <a:pt x="5034" y="200"/>
                      <a:pt x="5194" y="198"/>
                      <a:pt x="5283" y="197"/>
                    </a:cubicBezTo>
                    <a:cubicBezTo>
                      <a:pt x="5372" y="196"/>
                      <a:pt x="5415" y="196"/>
                      <a:pt x="5459" y="197"/>
                    </a:cubicBezTo>
                  </a:path>
                </a:pathLst>
              </a:custGeom>
              <a:noFill/>
              <a:ln w="19050">
                <a:solidFill>
                  <a:schemeClr val="tx1"/>
                </a:solidFill>
                <a:round/>
                <a:headEnd/>
                <a:tailEnd/>
              </a:ln>
            </p:spPr>
            <p:txBody>
              <a:bodyPr/>
              <a:lstStyle/>
              <a:p>
                <a:endParaRPr lang="en-US"/>
              </a:p>
            </p:txBody>
          </p:sp>
        </p:grpSp>
        <p:grpSp>
          <p:nvGrpSpPr>
            <p:cNvPr id="4" name="Group 6"/>
            <p:cNvGrpSpPr>
              <a:grpSpLocks/>
            </p:cNvGrpSpPr>
            <p:nvPr/>
          </p:nvGrpSpPr>
          <p:grpSpPr bwMode="auto">
            <a:xfrm>
              <a:off x="-368" y="-3653"/>
              <a:ext cx="5049" cy="1522"/>
              <a:chOff x="-368" y="-3653"/>
              <a:chExt cx="5049" cy="1522"/>
            </a:xfrm>
          </p:grpSpPr>
          <p:sp>
            <p:nvSpPr>
              <p:cNvPr id="23649" name="Freeform 7"/>
              <p:cNvSpPr>
                <a:spLocks/>
              </p:cNvSpPr>
              <p:nvPr/>
            </p:nvSpPr>
            <p:spPr bwMode="auto">
              <a:xfrm>
                <a:off x="-368" y="-3648"/>
                <a:ext cx="5049" cy="1517"/>
              </a:xfrm>
              <a:custGeom>
                <a:avLst/>
                <a:gdLst>
                  <a:gd name="T0" fmla="*/ 0 w 5049"/>
                  <a:gd name="T1" fmla="*/ 0 h 1517"/>
                  <a:gd name="T2" fmla="*/ 51 w 5049"/>
                  <a:gd name="T3" fmla="*/ 135 h 1517"/>
                  <a:gd name="T4" fmla="*/ 93 w 5049"/>
                  <a:gd name="T5" fmla="*/ 234 h 1517"/>
                  <a:gd name="T6" fmla="*/ 166 w 5049"/>
                  <a:gd name="T7" fmla="*/ 400 h 1517"/>
                  <a:gd name="T8" fmla="*/ 259 w 5049"/>
                  <a:gd name="T9" fmla="*/ 613 h 1517"/>
                  <a:gd name="T10" fmla="*/ 342 w 5049"/>
                  <a:gd name="T11" fmla="*/ 820 h 1517"/>
                  <a:gd name="T12" fmla="*/ 435 w 5049"/>
                  <a:gd name="T13" fmla="*/ 986 h 1517"/>
                  <a:gd name="T14" fmla="*/ 503 w 5049"/>
                  <a:gd name="T15" fmla="*/ 1116 h 1517"/>
                  <a:gd name="T16" fmla="*/ 602 w 5049"/>
                  <a:gd name="T17" fmla="*/ 1272 h 1517"/>
                  <a:gd name="T18" fmla="*/ 705 w 5049"/>
                  <a:gd name="T19" fmla="*/ 1376 h 1517"/>
                  <a:gd name="T20" fmla="*/ 835 w 5049"/>
                  <a:gd name="T21" fmla="*/ 1459 h 1517"/>
                  <a:gd name="T22" fmla="*/ 934 w 5049"/>
                  <a:gd name="T23" fmla="*/ 1495 h 1517"/>
                  <a:gd name="T24" fmla="*/ 1053 w 5049"/>
                  <a:gd name="T25" fmla="*/ 1516 h 1517"/>
                  <a:gd name="T26" fmla="*/ 1193 w 5049"/>
                  <a:gd name="T27" fmla="*/ 1490 h 1517"/>
                  <a:gd name="T28" fmla="*/ 1406 w 5049"/>
                  <a:gd name="T29" fmla="*/ 1427 h 1517"/>
                  <a:gd name="T30" fmla="*/ 1702 w 5049"/>
                  <a:gd name="T31" fmla="*/ 1308 h 1517"/>
                  <a:gd name="T32" fmla="*/ 1935 w 5049"/>
                  <a:gd name="T33" fmla="*/ 1189 h 1517"/>
                  <a:gd name="T34" fmla="*/ 2205 w 5049"/>
                  <a:gd name="T35" fmla="*/ 1023 h 1517"/>
                  <a:gd name="T36" fmla="*/ 2423 w 5049"/>
                  <a:gd name="T37" fmla="*/ 893 h 1517"/>
                  <a:gd name="T38" fmla="*/ 2636 w 5049"/>
                  <a:gd name="T39" fmla="*/ 748 h 1517"/>
                  <a:gd name="T40" fmla="*/ 2797 w 5049"/>
                  <a:gd name="T41" fmla="*/ 633 h 1517"/>
                  <a:gd name="T42" fmla="*/ 2999 w 5049"/>
                  <a:gd name="T43" fmla="*/ 535 h 1517"/>
                  <a:gd name="T44" fmla="*/ 3066 w 5049"/>
                  <a:gd name="T45" fmla="*/ 478 h 1517"/>
                  <a:gd name="T46" fmla="*/ 3264 w 5049"/>
                  <a:gd name="T47" fmla="*/ 358 h 1517"/>
                  <a:gd name="T48" fmla="*/ 3440 w 5049"/>
                  <a:gd name="T49" fmla="*/ 296 h 1517"/>
                  <a:gd name="T50" fmla="*/ 3668 w 5049"/>
                  <a:gd name="T51" fmla="*/ 224 h 1517"/>
                  <a:gd name="T52" fmla="*/ 3943 w 5049"/>
                  <a:gd name="T53" fmla="*/ 166 h 1517"/>
                  <a:gd name="T54" fmla="*/ 4208 w 5049"/>
                  <a:gd name="T55" fmla="*/ 120 h 1517"/>
                  <a:gd name="T56" fmla="*/ 4374 w 5049"/>
                  <a:gd name="T57" fmla="*/ 99 h 1517"/>
                  <a:gd name="T58" fmla="*/ 4576 w 5049"/>
                  <a:gd name="T59" fmla="*/ 63 h 1517"/>
                  <a:gd name="T60" fmla="*/ 4805 w 5049"/>
                  <a:gd name="T61" fmla="*/ 42 h 1517"/>
                  <a:gd name="T62" fmla="*/ 5049 w 5049"/>
                  <a:gd name="T63" fmla="*/ 26 h 15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49"/>
                  <a:gd name="T97" fmla="*/ 0 h 1517"/>
                  <a:gd name="T98" fmla="*/ 5049 w 5049"/>
                  <a:gd name="T99" fmla="*/ 1517 h 15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49" h="1517">
                    <a:moveTo>
                      <a:pt x="0" y="0"/>
                    </a:moveTo>
                    <a:cubicBezTo>
                      <a:pt x="18" y="48"/>
                      <a:pt x="36" y="96"/>
                      <a:pt x="51" y="135"/>
                    </a:cubicBezTo>
                    <a:cubicBezTo>
                      <a:pt x="66" y="174"/>
                      <a:pt x="74" y="190"/>
                      <a:pt x="93" y="234"/>
                    </a:cubicBezTo>
                    <a:cubicBezTo>
                      <a:pt x="112" y="278"/>
                      <a:pt x="138" y="337"/>
                      <a:pt x="166" y="400"/>
                    </a:cubicBezTo>
                    <a:cubicBezTo>
                      <a:pt x="194" y="463"/>
                      <a:pt x="230" y="543"/>
                      <a:pt x="259" y="613"/>
                    </a:cubicBezTo>
                    <a:cubicBezTo>
                      <a:pt x="288" y="683"/>
                      <a:pt x="313" y="758"/>
                      <a:pt x="342" y="820"/>
                    </a:cubicBezTo>
                    <a:cubicBezTo>
                      <a:pt x="371" y="882"/>
                      <a:pt x="408" y="937"/>
                      <a:pt x="435" y="986"/>
                    </a:cubicBezTo>
                    <a:cubicBezTo>
                      <a:pt x="462" y="1035"/>
                      <a:pt x="475" y="1068"/>
                      <a:pt x="503" y="1116"/>
                    </a:cubicBezTo>
                    <a:cubicBezTo>
                      <a:pt x="531" y="1164"/>
                      <a:pt x="568" y="1229"/>
                      <a:pt x="602" y="1272"/>
                    </a:cubicBezTo>
                    <a:cubicBezTo>
                      <a:pt x="636" y="1315"/>
                      <a:pt x="666" y="1345"/>
                      <a:pt x="705" y="1376"/>
                    </a:cubicBezTo>
                    <a:cubicBezTo>
                      <a:pt x="744" y="1407"/>
                      <a:pt x="797" y="1439"/>
                      <a:pt x="835" y="1459"/>
                    </a:cubicBezTo>
                    <a:cubicBezTo>
                      <a:pt x="873" y="1479"/>
                      <a:pt x="898" y="1486"/>
                      <a:pt x="934" y="1495"/>
                    </a:cubicBezTo>
                    <a:cubicBezTo>
                      <a:pt x="970" y="1504"/>
                      <a:pt x="1010" y="1517"/>
                      <a:pt x="1053" y="1516"/>
                    </a:cubicBezTo>
                    <a:cubicBezTo>
                      <a:pt x="1096" y="1515"/>
                      <a:pt x="1134" y="1505"/>
                      <a:pt x="1193" y="1490"/>
                    </a:cubicBezTo>
                    <a:cubicBezTo>
                      <a:pt x="1252" y="1475"/>
                      <a:pt x="1321" y="1457"/>
                      <a:pt x="1406" y="1427"/>
                    </a:cubicBezTo>
                    <a:cubicBezTo>
                      <a:pt x="1491" y="1397"/>
                      <a:pt x="1614" y="1348"/>
                      <a:pt x="1702" y="1308"/>
                    </a:cubicBezTo>
                    <a:cubicBezTo>
                      <a:pt x="1790" y="1268"/>
                      <a:pt x="1851" y="1237"/>
                      <a:pt x="1935" y="1189"/>
                    </a:cubicBezTo>
                    <a:cubicBezTo>
                      <a:pt x="2019" y="1141"/>
                      <a:pt x="2124" y="1072"/>
                      <a:pt x="2205" y="1023"/>
                    </a:cubicBezTo>
                    <a:cubicBezTo>
                      <a:pt x="2286" y="974"/>
                      <a:pt x="2351" y="939"/>
                      <a:pt x="2423" y="893"/>
                    </a:cubicBezTo>
                    <a:cubicBezTo>
                      <a:pt x="2495" y="847"/>
                      <a:pt x="2574" y="791"/>
                      <a:pt x="2636" y="748"/>
                    </a:cubicBezTo>
                    <a:cubicBezTo>
                      <a:pt x="2698" y="705"/>
                      <a:pt x="2736" y="668"/>
                      <a:pt x="2797" y="633"/>
                    </a:cubicBezTo>
                    <a:cubicBezTo>
                      <a:pt x="2858" y="598"/>
                      <a:pt x="2954" y="561"/>
                      <a:pt x="2999" y="535"/>
                    </a:cubicBezTo>
                    <a:cubicBezTo>
                      <a:pt x="3044" y="509"/>
                      <a:pt x="3022" y="507"/>
                      <a:pt x="3066" y="478"/>
                    </a:cubicBezTo>
                    <a:cubicBezTo>
                      <a:pt x="3110" y="449"/>
                      <a:pt x="3202" y="388"/>
                      <a:pt x="3264" y="358"/>
                    </a:cubicBezTo>
                    <a:cubicBezTo>
                      <a:pt x="3326" y="328"/>
                      <a:pt x="3373" y="318"/>
                      <a:pt x="3440" y="296"/>
                    </a:cubicBezTo>
                    <a:cubicBezTo>
                      <a:pt x="3507" y="274"/>
                      <a:pt x="3584" y="246"/>
                      <a:pt x="3668" y="224"/>
                    </a:cubicBezTo>
                    <a:cubicBezTo>
                      <a:pt x="3752" y="202"/>
                      <a:pt x="3853" y="183"/>
                      <a:pt x="3943" y="166"/>
                    </a:cubicBezTo>
                    <a:cubicBezTo>
                      <a:pt x="4033" y="149"/>
                      <a:pt x="4136" y="131"/>
                      <a:pt x="4208" y="120"/>
                    </a:cubicBezTo>
                    <a:cubicBezTo>
                      <a:pt x="4280" y="109"/>
                      <a:pt x="4313" y="109"/>
                      <a:pt x="4374" y="99"/>
                    </a:cubicBezTo>
                    <a:cubicBezTo>
                      <a:pt x="4435" y="89"/>
                      <a:pt x="4504" y="72"/>
                      <a:pt x="4576" y="63"/>
                    </a:cubicBezTo>
                    <a:cubicBezTo>
                      <a:pt x="4648" y="54"/>
                      <a:pt x="4726" y="48"/>
                      <a:pt x="4805" y="42"/>
                    </a:cubicBezTo>
                    <a:cubicBezTo>
                      <a:pt x="4884" y="36"/>
                      <a:pt x="5004" y="29"/>
                      <a:pt x="5049" y="26"/>
                    </a:cubicBezTo>
                  </a:path>
                </a:pathLst>
              </a:custGeom>
              <a:noFill/>
              <a:ln w="19050">
                <a:solidFill>
                  <a:schemeClr val="tx1"/>
                </a:solidFill>
                <a:round/>
                <a:headEnd/>
                <a:tailEnd/>
              </a:ln>
            </p:spPr>
            <p:txBody>
              <a:bodyPr/>
              <a:lstStyle/>
              <a:p>
                <a:endParaRPr lang="en-US"/>
              </a:p>
            </p:txBody>
          </p:sp>
          <p:sp>
            <p:nvSpPr>
              <p:cNvPr id="23650" name="Freeform 8"/>
              <p:cNvSpPr>
                <a:spLocks/>
              </p:cNvSpPr>
              <p:nvPr/>
            </p:nvSpPr>
            <p:spPr bwMode="auto">
              <a:xfrm>
                <a:off x="-166" y="-3653"/>
                <a:ext cx="3928" cy="807"/>
              </a:xfrm>
              <a:custGeom>
                <a:avLst/>
                <a:gdLst>
                  <a:gd name="T0" fmla="*/ 0 w 3928"/>
                  <a:gd name="T1" fmla="*/ 462 h 807"/>
                  <a:gd name="T2" fmla="*/ 52 w 3928"/>
                  <a:gd name="T3" fmla="*/ 571 h 807"/>
                  <a:gd name="T4" fmla="*/ 124 w 3928"/>
                  <a:gd name="T5" fmla="*/ 664 h 807"/>
                  <a:gd name="T6" fmla="*/ 233 w 3928"/>
                  <a:gd name="T7" fmla="*/ 747 h 807"/>
                  <a:gd name="T8" fmla="*/ 358 w 3928"/>
                  <a:gd name="T9" fmla="*/ 794 h 807"/>
                  <a:gd name="T10" fmla="*/ 472 w 3928"/>
                  <a:gd name="T11" fmla="*/ 804 h 807"/>
                  <a:gd name="T12" fmla="*/ 571 w 3928"/>
                  <a:gd name="T13" fmla="*/ 773 h 807"/>
                  <a:gd name="T14" fmla="*/ 680 w 3928"/>
                  <a:gd name="T15" fmla="*/ 721 h 807"/>
                  <a:gd name="T16" fmla="*/ 851 w 3928"/>
                  <a:gd name="T17" fmla="*/ 623 h 807"/>
                  <a:gd name="T18" fmla="*/ 1001 w 3928"/>
                  <a:gd name="T19" fmla="*/ 519 h 807"/>
                  <a:gd name="T20" fmla="*/ 1136 w 3928"/>
                  <a:gd name="T21" fmla="*/ 462 h 807"/>
                  <a:gd name="T22" fmla="*/ 1302 w 3928"/>
                  <a:gd name="T23" fmla="*/ 415 h 807"/>
                  <a:gd name="T24" fmla="*/ 1536 w 3928"/>
                  <a:gd name="T25" fmla="*/ 368 h 807"/>
                  <a:gd name="T26" fmla="*/ 1806 w 3928"/>
                  <a:gd name="T27" fmla="*/ 332 h 807"/>
                  <a:gd name="T28" fmla="*/ 2086 w 3928"/>
                  <a:gd name="T29" fmla="*/ 280 h 807"/>
                  <a:gd name="T30" fmla="*/ 2351 w 3928"/>
                  <a:gd name="T31" fmla="*/ 234 h 807"/>
                  <a:gd name="T32" fmla="*/ 2636 w 3928"/>
                  <a:gd name="T33" fmla="*/ 187 h 807"/>
                  <a:gd name="T34" fmla="*/ 2994 w 3928"/>
                  <a:gd name="T35" fmla="*/ 119 h 807"/>
                  <a:gd name="T36" fmla="*/ 3228 w 3928"/>
                  <a:gd name="T37" fmla="*/ 93 h 807"/>
                  <a:gd name="T38" fmla="*/ 3492 w 3928"/>
                  <a:gd name="T39" fmla="*/ 57 h 807"/>
                  <a:gd name="T40" fmla="*/ 3710 w 3928"/>
                  <a:gd name="T41" fmla="*/ 26 h 807"/>
                  <a:gd name="T42" fmla="*/ 3928 w 3928"/>
                  <a:gd name="T43" fmla="*/ 0 h 8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28"/>
                  <a:gd name="T67" fmla="*/ 0 h 807"/>
                  <a:gd name="T68" fmla="*/ 3928 w 3928"/>
                  <a:gd name="T69" fmla="*/ 807 h 8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28" h="807">
                    <a:moveTo>
                      <a:pt x="0" y="462"/>
                    </a:moveTo>
                    <a:cubicBezTo>
                      <a:pt x="15" y="499"/>
                      <a:pt x="31" y="537"/>
                      <a:pt x="52" y="571"/>
                    </a:cubicBezTo>
                    <a:cubicBezTo>
                      <a:pt x="73" y="605"/>
                      <a:pt x="94" y="635"/>
                      <a:pt x="124" y="664"/>
                    </a:cubicBezTo>
                    <a:cubicBezTo>
                      <a:pt x="154" y="693"/>
                      <a:pt x="194" y="725"/>
                      <a:pt x="233" y="747"/>
                    </a:cubicBezTo>
                    <a:cubicBezTo>
                      <a:pt x="272" y="769"/>
                      <a:pt x="318" y="785"/>
                      <a:pt x="358" y="794"/>
                    </a:cubicBezTo>
                    <a:cubicBezTo>
                      <a:pt x="398" y="803"/>
                      <a:pt x="437" y="807"/>
                      <a:pt x="472" y="804"/>
                    </a:cubicBezTo>
                    <a:cubicBezTo>
                      <a:pt x="507" y="801"/>
                      <a:pt x="536" y="787"/>
                      <a:pt x="571" y="773"/>
                    </a:cubicBezTo>
                    <a:cubicBezTo>
                      <a:pt x="606" y="759"/>
                      <a:pt x="633" y="746"/>
                      <a:pt x="680" y="721"/>
                    </a:cubicBezTo>
                    <a:cubicBezTo>
                      <a:pt x="727" y="696"/>
                      <a:pt x="798" y="657"/>
                      <a:pt x="851" y="623"/>
                    </a:cubicBezTo>
                    <a:cubicBezTo>
                      <a:pt x="904" y="589"/>
                      <a:pt x="954" y="546"/>
                      <a:pt x="1001" y="519"/>
                    </a:cubicBezTo>
                    <a:cubicBezTo>
                      <a:pt x="1048" y="492"/>
                      <a:pt x="1086" y="479"/>
                      <a:pt x="1136" y="462"/>
                    </a:cubicBezTo>
                    <a:cubicBezTo>
                      <a:pt x="1186" y="445"/>
                      <a:pt x="1236" y="431"/>
                      <a:pt x="1302" y="415"/>
                    </a:cubicBezTo>
                    <a:cubicBezTo>
                      <a:pt x="1368" y="399"/>
                      <a:pt x="1452" y="382"/>
                      <a:pt x="1536" y="368"/>
                    </a:cubicBezTo>
                    <a:cubicBezTo>
                      <a:pt x="1620" y="354"/>
                      <a:pt x="1714" y="347"/>
                      <a:pt x="1806" y="332"/>
                    </a:cubicBezTo>
                    <a:cubicBezTo>
                      <a:pt x="1898" y="317"/>
                      <a:pt x="1995" y="296"/>
                      <a:pt x="2086" y="280"/>
                    </a:cubicBezTo>
                    <a:cubicBezTo>
                      <a:pt x="2177" y="264"/>
                      <a:pt x="2259" y="250"/>
                      <a:pt x="2351" y="234"/>
                    </a:cubicBezTo>
                    <a:cubicBezTo>
                      <a:pt x="2443" y="218"/>
                      <a:pt x="2529" y="206"/>
                      <a:pt x="2636" y="187"/>
                    </a:cubicBezTo>
                    <a:cubicBezTo>
                      <a:pt x="2743" y="168"/>
                      <a:pt x="2895" y="135"/>
                      <a:pt x="2994" y="119"/>
                    </a:cubicBezTo>
                    <a:cubicBezTo>
                      <a:pt x="3093" y="103"/>
                      <a:pt x="3145" y="103"/>
                      <a:pt x="3228" y="93"/>
                    </a:cubicBezTo>
                    <a:cubicBezTo>
                      <a:pt x="3311" y="83"/>
                      <a:pt x="3412" y="68"/>
                      <a:pt x="3492" y="57"/>
                    </a:cubicBezTo>
                    <a:cubicBezTo>
                      <a:pt x="3572" y="46"/>
                      <a:pt x="3637" y="35"/>
                      <a:pt x="3710" y="26"/>
                    </a:cubicBezTo>
                    <a:cubicBezTo>
                      <a:pt x="3783" y="17"/>
                      <a:pt x="3855" y="8"/>
                      <a:pt x="3928" y="0"/>
                    </a:cubicBezTo>
                  </a:path>
                </a:pathLst>
              </a:custGeom>
              <a:noFill/>
              <a:ln w="19050">
                <a:solidFill>
                  <a:schemeClr val="tx1"/>
                </a:solidFill>
                <a:round/>
                <a:headEnd/>
                <a:tailEnd/>
              </a:ln>
            </p:spPr>
            <p:txBody>
              <a:bodyPr/>
              <a:lstStyle/>
              <a:p>
                <a:endParaRPr lang="en-US"/>
              </a:p>
            </p:txBody>
          </p:sp>
        </p:grpSp>
      </p:grpSp>
      <p:sp>
        <p:nvSpPr>
          <p:cNvPr id="23555" name="Line 9"/>
          <p:cNvSpPr>
            <a:spLocks noChangeShapeType="1"/>
          </p:cNvSpPr>
          <p:nvPr/>
        </p:nvSpPr>
        <p:spPr bwMode="auto">
          <a:xfrm flipV="1">
            <a:off x="1574800" y="2181225"/>
            <a:ext cx="1046163" cy="7938"/>
          </a:xfrm>
          <a:prstGeom prst="line">
            <a:avLst/>
          </a:prstGeom>
          <a:noFill/>
          <a:ln w="28575">
            <a:solidFill>
              <a:schemeClr val="tx1"/>
            </a:solidFill>
            <a:round/>
            <a:headEnd/>
            <a:tailEnd/>
          </a:ln>
        </p:spPr>
        <p:txBody>
          <a:bodyPr/>
          <a:lstStyle/>
          <a:p>
            <a:endParaRPr lang="en-US"/>
          </a:p>
        </p:txBody>
      </p:sp>
      <p:sp>
        <p:nvSpPr>
          <p:cNvPr id="23556" name="Freeform 10"/>
          <p:cNvSpPr>
            <a:spLocks/>
          </p:cNvSpPr>
          <p:nvPr/>
        </p:nvSpPr>
        <p:spPr bwMode="auto">
          <a:xfrm>
            <a:off x="1389063" y="5975350"/>
            <a:ext cx="214312" cy="193675"/>
          </a:xfrm>
          <a:custGeom>
            <a:avLst/>
            <a:gdLst>
              <a:gd name="T0" fmla="*/ 285 w 285"/>
              <a:gd name="T1" fmla="*/ 162 h 163"/>
              <a:gd name="T2" fmla="*/ 237 w 285"/>
              <a:gd name="T3" fmla="*/ 114 h 163"/>
              <a:gd name="T4" fmla="*/ 189 w 285"/>
              <a:gd name="T5" fmla="*/ 18 h 163"/>
              <a:gd name="T6" fmla="*/ 141 w 285"/>
              <a:gd name="T7" fmla="*/ 18 h 163"/>
              <a:gd name="T8" fmla="*/ 55 w 285"/>
              <a:gd name="T9" fmla="*/ 128 h 163"/>
              <a:gd name="T10" fmla="*/ 0 w 285"/>
              <a:gd name="T11" fmla="*/ 163 h 163"/>
              <a:gd name="T12" fmla="*/ 0 60000 65536"/>
              <a:gd name="T13" fmla="*/ 0 60000 65536"/>
              <a:gd name="T14" fmla="*/ 0 60000 65536"/>
              <a:gd name="T15" fmla="*/ 0 60000 65536"/>
              <a:gd name="T16" fmla="*/ 0 60000 65536"/>
              <a:gd name="T17" fmla="*/ 0 60000 65536"/>
              <a:gd name="T18" fmla="*/ 0 w 285"/>
              <a:gd name="T19" fmla="*/ 0 h 163"/>
              <a:gd name="T20" fmla="*/ 285 w 285"/>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285" h="163">
                <a:moveTo>
                  <a:pt x="285" y="162"/>
                </a:moveTo>
                <a:cubicBezTo>
                  <a:pt x="269" y="150"/>
                  <a:pt x="253" y="138"/>
                  <a:pt x="237" y="114"/>
                </a:cubicBezTo>
                <a:cubicBezTo>
                  <a:pt x="221" y="90"/>
                  <a:pt x="205" y="34"/>
                  <a:pt x="189" y="18"/>
                </a:cubicBezTo>
                <a:cubicBezTo>
                  <a:pt x="173" y="2"/>
                  <a:pt x="163" y="0"/>
                  <a:pt x="141" y="18"/>
                </a:cubicBezTo>
                <a:cubicBezTo>
                  <a:pt x="119" y="36"/>
                  <a:pt x="79" y="104"/>
                  <a:pt x="55" y="128"/>
                </a:cubicBezTo>
                <a:cubicBezTo>
                  <a:pt x="31" y="152"/>
                  <a:pt x="11" y="156"/>
                  <a:pt x="0" y="163"/>
                </a:cubicBezTo>
              </a:path>
            </a:pathLst>
          </a:custGeom>
          <a:noFill/>
          <a:ln w="28575">
            <a:solidFill>
              <a:srgbClr val="000099"/>
            </a:solidFill>
            <a:round/>
            <a:headEnd/>
            <a:tailEnd/>
          </a:ln>
        </p:spPr>
        <p:txBody>
          <a:bodyPr/>
          <a:lstStyle/>
          <a:p>
            <a:endParaRPr lang="en-US"/>
          </a:p>
        </p:txBody>
      </p:sp>
      <p:grpSp>
        <p:nvGrpSpPr>
          <p:cNvPr id="5" name="Group 11"/>
          <p:cNvGrpSpPr>
            <a:grpSpLocks/>
          </p:cNvGrpSpPr>
          <p:nvPr/>
        </p:nvGrpSpPr>
        <p:grpSpPr bwMode="auto">
          <a:xfrm>
            <a:off x="1882775" y="3662363"/>
            <a:ext cx="2317750" cy="520700"/>
            <a:chOff x="4776" y="3039"/>
            <a:chExt cx="1870" cy="1025"/>
          </a:xfrm>
        </p:grpSpPr>
        <p:sp>
          <p:nvSpPr>
            <p:cNvPr id="23631" name="Freeform 12"/>
            <p:cNvSpPr>
              <a:spLocks/>
            </p:cNvSpPr>
            <p:nvPr/>
          </p:nvSpPr>
          <p:spPr bwMode="auto">
            <a:xfrm>
              <a:off x="4776" y="3901"/>
              <a:ext cx="115" cy="163"/>
            </a:xfrm>
            <a:custGeom>
              <a:avLst/>
              <a:gdLst>
                <a:gd name="T0" fmla="*/ 0 w 110"/>
                <a:gd name="T1" fmla="*/ 177 h 177"/>
                <a:gd name="T2" fmla="*/ 0 w 110"/>
                <a:gd name="T3" fmla="*/ 177 h 177"/>
                <a:gd name="T4" fmla="*/ 0 w 110"/>
                <a:gd name="T5" fmla="*/ 177 h 177"/>
                <a:gd name="T6" fmla="*/ 7 w 110"/>
                <a:gd name="T7" fmla="*/ 177 h 177"/>
                <a:gd name="T8" fmla="*/ 7 w 110"/>
                <a:gd name="T9" fmla="*/ 177 h 177"/>
                <a:gd name="T10" fmla="*/ 7 w 110"/>
                <a:gd name="T11" fmla="*/ 177 h 177"/>
                <a:gd name="T12" fmla="*/ 7 w 110"/>
                <a:gd name="T13" fmla="*/ 177 h 177"/>
                <a:gd name="T14" fmla="*/ 14 w 110"/>
                <a:gd name="T15" fmla="*/ 177 h 177"/>
                <a:gd name="T16" fmla="*/ 14 w 110"/>
                <a:gd name="T17" fmla="*/ 177 h 177"/>
                <a:gd name="T18" fmla="*/ 14 w 110"/>
                <a:gd name="T19" fmla="*/ 177 h 177"/>
                <a:gd name="T20" fmla="*/ 22 w 110"/>
                <a:gd name="T21" fmla="*/ 177 h 177"/>
                <a:gd name="T22" fmla="*/ 22 w 110"/>
                <a:gd name="T23" fmla="*/ 177 h 177"/>
                <a:gd name="T24" fmla="*/ 22 w 110"/>
                <a:gd name="T25" fmla="*/ 177 h 177"/>
                <a:gd name="T26" fmla="*/ 29 w 110"/>
                <a:gd name="T27" fmla="*/ 177 h 177"/>
                <a:gd name="T28" fmla="*/ 29 w 110"/>
                <a:gd name="T29" fmla="*/ 177 h 177"/>
                <a:gd name="T30" fmla="*/ 29 w 110"/>
                <a:gd name="T31" fmla="*/ 177 h 177"/>
                <a:gd name="T32" fmla="*/ 29 w 110"/>
                <a:gd name="T33" fmla="*/ 177 h 177"/>
                <a:gd name="T34" fmla="*/ 37 w 110"/>
                <a:gd name="T35" fmla="*/ 177 h 177"/>
                <a:gd name="T36" fmla="*/ 37 w 110"/>
                <a:gd name="T37" fmla="*/ 177 h 177"/>
                <a:gd name="T38" fmla="*/ 37 w 110"/>
                <a:gd name="T39" fmla="*/ 177 h 177"/>
                <a:gd name="T40" fmla="*/ 44 w 110"/>
                <a:gd name="T41" fmla="*/ 177 h 177"/>
                <a:gd name="T42" fmla="*/ 44 w 110"/>
                <a:gd name="T43" fmla="*/ 177 h 177"/>
                <a:gd name="T44" fmla="*/ 44 w 110"/>
                <a:gd name="T45" fmla="*/ 177 h 177"/>
                <a:gd name="T46" fmla="*/ 51 w 110"/>
                <a:gd name="T47" fmla="*/ 177 h 177"/>
                <a:gd name="T48" fmla="*/ 51 w 110"/>
                <a:gd name="T49" fmla="*/ 177 h 177"/>
                <a:gd name="T50" fmla="*/ 51 w 110"/>
                <a:gd name="T51" fmla="*/ 177 h 177"/>
                <a:gd name="T52" fmla="*/ 59 w 110"/>
                <a:gd name="T53" fmla="*/ 177 h 177"/>
                <a:gd name="T54" fmla="*/ 59 w 110"/>
                <a:gd name="T55" fmla="*/ 177 h 177"/>
                <a:gd name="T56" fmla="*/ 59 w 110"/>
                <a:gd name="T57" fmla="*/ 177 h 177"/>
                <a:gd name="T58" fmla="*/ 59 w 110"/>
                <a:gd name="T59" fmla="*/ 177 h 177"/>
                <a:gd name="T60" fmla="*/ 66 w 110"/>
                <a:gd name="T61" fmla="*/ 169 h 177"/>
                <a:gd name="T62" fmla="*/ 66 w 110"/>
                <a:gd name="T63" fmla="*/ 169 h 177"/>
                <a:gd name="T64" fmla="*/ 66 w 110"/>
                <a:gd name="T65" fmla="*/ 162 h 177"/>
                <a:gd name="T66" fmla="*/ 73 w 110"/>
                <a:gd name="T67" fmla="*/ 140 h 177"/>
                <a:gd name="T68" fmla="*/ 73 w 110"/>
                <a:gd name="T69" fmla="*/ 110 h 177"/>
                <a:gd name="T70" fmla="*/ 73 w 110"/>
                <a:gd name="T71" fmla="*/ 66 h 177"/>
                <a:gd name="T72" fmla="*/ 81 w 110"/>
                <a:gd name="T73" fmla="*/ 22 h 177"/>
                <a:gd name="T74" fmla="*/ 81 w 110"/>
                <a:gd name="T75" fmla="*/ 0 h 177"/>
                <a:gd name="T76" fmla="*/ 81 w 110"/>
                <a:gd name="T77" fmla="*/ 22 h 177"/>
                <a:gd name="T78" fmla="*/ 81 w 110"/>
                <a:gd name="T79" fmla="*/ 88 h 177"/>
                <a:gd name="T80" fmla="*/ 88 w 110"/>
                <a:gd name="T81" fmla="*/ 154 h 177"/>
                <a:gd name="T82" fmla="*/ 88 w 110"/>
                <a:gd name="T83" fmla="*/ 169 h 177"/>
                <a:gd name="T84" fmla="*/ 88 w 110"/>
                <a:gd name="T85" fmla="*/ 118 h 177"/>
                <a:gd name="T86" fmla="*/ 96 w 110"/>
                <a:gd name="T87" fmla="*/ 66 h 177"/>
                <a:gd name="T88" fmla="*/ 96 w 110"/>
                <a:gd name="T89" fmla="*/ 88 h 177"/>
                <a:gd name="T90" fmla="*/ 96 w 110"/>
                <a:gd name="T91" fmla="*/ 154 h 177"/>
                <a:gd name="T92" fmla="*/ 103 w 110"/>
                <a:gd name="T93" fmla="*/ 169 h 177"/>
                <a:gd name="T94" fmla="*/ 103 w 110"/>
                <a:gd name="T95" fmla="*/ 110 h 177"/>
                <a:gd name="T96" fmla="*/ 103 w 110"/>
                <a:gd name="T97" fmla="*/ 88 h 177"/>
                <a:gd name="T98" fmla="*/ 110 w 110"/>
                <a:gd name="T99" fmla="*/ 140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0"/>
                <a:gd name="T151" fmla="*/ 0 h 177"/>
                <a:gd name="T152" fmla="*/ 110 w 110"/>
                <a:gd name="T153" fmla="*/ 177 h 1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0" h="177">
                  <a:moveTo>
                    <a:pt x="0" y="177"/>
                  </a:moveTo>
                  <a:lnTo>
                    <a:pt x="0" y="177"/>
                  </a:lnTo>
                  <a:lnTo>
                    <a:pt x="7" y="177"/>
                  </a:lnTo>
                  <a:lnTo>
                    <a:pt x="14" y="177"/>
                  </a:lnTo>
                  <a:lnTo>
                    <a:pt x="22" y="177"/>
                  </a:lnTo>
                  <a:lnTo>
                    <a:pt x="29" y="177"/>
                  </a:lnTo>
                  <a:lnTo>
                    <a:pt x="37" y="177"/>
                  </a:lnTo>
                  <a:lnTo>
                    <a:pt x="44" y="177"/>
                  </a:lnTo>
                  <a:lnTo>
                    <a:pt x="51" y="177"/>
                  </a:lnTo>
                  <a:lnTo>
                    <a:pt x="59" y="177"/>
                  </a:lnTo>
                  <a:lnTo>
                    <a:pt x="66" y="169"/>
                  </a:lnTo>
                  <a:lnTo>
                    <a:pt x="66" y="162"/>
                  </a:lnTo>
                  <a:lnTo>
                    <a:pt x="73" y="140"/>
                  </a:lnTo>
                  <a:lnTo>
                    <a:pt x="73" y="110"/>
                  </a:lnTo>
                  <a:lnTo>
                    <a:pt x="73" y="66"/>
                  </a:lnTo>
                  <a:lnTo>
                    <a:pt x="81" y="22"/>
                  </a:lnTo>
                  <a:lnTo>
                    <a:pt x="81" y="0"/>
                  </a:lnTo>
                  <a:lnTo>
                    <a:pt x="81" y="22"/>
                  </a:lnTo>
                  <a:lnTo>
                    <a:pt x="81" y="88"/>
                  </a:lnTo>
                  <a:lnTo>
                    <a:pt x="88" y="154"/>
                  </a:lnTo>
                  <a:lnTo>
                    <a:pt x="88" y="169"/>
                  </a:lnTo>
                  <a:lnTo>
                    <a:pt x="88" y="118"/>
                  </a:lnTo>
                  <a:lnTo>
                    <a:pt x="96" y="66"/>
                  </a:lnTo>
                  <a:lnTo>
                    <a:pt x="96" y="88"/>
                  </a:lnTo>
                  <a:lnTo>
                    <a:pt x="96" y="154"/>
                  </a:lnTo>
                  <a:lnTo>
                    <a:pt x="103" y="169"/>
                  </a:lnTo>
                  <a:lnTo>
                    <a:pt x="103" y="110"/>
                  </a:lnTo>
                  <a:lnTo>
                    <a:pt x="103" y="88"/>
                  </a:lnTo>
                  <a:lnTo>
                    <a:pt x="110" y="140"/>
                  </a:lnTo>
                </a:path>
              </a:pathLst>
            </a:custGeom>
            <a:noFill/>
            <a:ln w="12700">
              <a:solidFill>
                <a:srgbClr val="B30000"/>
              </a:solidFill>
              <a:round/>
              <a:headEnd/>
              <a:tailEnd/>
            </a:ln>
          </p:spPr>
          <p:txBody>
            <a:bodyPr/>
            <a:lstStyle/>
            <a:p>
              <a:endParaRPr lang="en-US"/>
            </a:p>
          </p:txBody>
        </p:sp>
        <p:sp>
          <p:nvSpPr>
            <p:cNvPr id="23632" name="Freeform 13"/>
            <p:cNvSpPr>
              <a:spLocks/>
            </p:cNvSpPr>
            <p:nvPr/>
          </p:nvSpPr>
          <p:spPr bwMode="auto">
            <a:xfrm>
              <a:off x="4891" y="3989"/>
              <a:ext cx="116" cy="75"/>
            </a:xfrm>
            <a:custGeom>
              <a:avLst/>
              <a:gdLst>
                <a:gd name="T0" fmla="*/ 0 w 111"/>
                <a:gd name="T1" fmla="*/ 44 h 81"/>
                <a:gd name="T2" fmla="*/ 0 w 111"/>
                <a:gd name="T3" fmla="*/ 81 h 81"/>
                <a:gd name="T4" fmla="*/ 0 w 111"/>
                <a:gd name="T5" fmla="*/ 22 h 81"/>
                <a:gd name="T6" fmla="*/ 0 w 111"/>
                <a:gd name="T7" fmla="*/ 0 h 81"/>
                <a:gd name="T8" fmla="*/ 8 w 111"/>
                <a:gd name="T9" fmla="*/ 58 h 81"/>
                <a:gd name="T10" fmla="*/ 8 w 111"/>
                <a:gd name="T11" fmla="*/ 66 h 81"/>
                <a:gd name="T12" fmla="*/ 8 w 111"/>
                <a:gd name="T13" fmla="*/ 7 h 81"/>
                <a:gd name="T14" fmla="*/ 15 w 111"/>
                <a:gd name="T15" fmla="*/ 29 h 81"/>
                <a:gd name="T16" fmla="*/ 15 w 111"/>
                <a:gd name="T17" fmla="*/ 81 h 81"/>
                <a:gd name="T18" fmla="*/ 15 w 111"/>
                <a:gd name="T19" fmla="*/ 36 h 81"/>
                <a:gd name="T20" fmla="*/ 22 w 111"/>
                <a:gd name="T21" fmla="*/ 14 h 81"/>
                <a:gd name="T22" fmla="*/ 22 w 111"/>
                <a:gd name="T23" fmla="*/ 73 h 81"/>
                <a:gd name="T24" fmla="*/ 22 w 111"/>
                <a:gd name="T25" fmla="*/ 51 h 81"/>
                <a:gd name="T26" fmla="*/ 22 w 111"/>
                <a:gd name="T27" fmla="*/ 7 h 81"/>
                <a:gd name="T28" fmla="*/ 30 w 111"/>
                <a:gd name="T29" fmla="*/ 58 h 81"/>
                <a:gd name="T30" fmla="*/ 30 w 111"/>
                <a:gd name="T31" fmla="*/ 66 h 81"/>
                <a:gd name="T32" fmla="*/ 30 w 111"/>
                <a:gd name="T33" fmla="*/ 14 h 81"/>
                <a:gd name="T34" fmla="*/ 37 w 111"/>
                <a:gd name="T35" fmla="*/ 58 h 81"/>
                <a:gd name="T36" fmla="*/ 37 w 111"/>
                <a:gd name="T37" fmla="*/ 66 h 81"/>
                <a:gd name="T38" fmla="*/ 37 w 111"/>
                <a:gd name="T39" fmla="*/ 14 h 81"/>
                <a:gd name="T40" fmla="*/ 44 w 111"/>
                <a:gd name="T41" fmla="*/ 58 h 81"/>
                <a:gd name="T42" fmla="*/ 44 w 111"/>
                <a:gd name="T43" fmla="*/ 66 h 81"/>
                <a:gd name="T44" fmla="*/ 44 w 111"/>
                <a:gd name="T45" fmla="*/ 14 h 81"/>
                <a:gd name="T46" fmla="*/ 52 w 111"/>
                <a:gd name="T47" fmla="*/ 66 h 81"/>
                <a:gd name="T48" fmla="*/ 52 w 111"/>
                <a:gd name="T49" fmla="*/ 58 h 81"/>
                <a:gd name="T50" fmla="*/ 52 w 111"/>
                <a:gd name="T51" fmla="*/ 14 h 81"/>
                <a:gd name="T52" fmla="*/ 52 w 111"/>
                <a:gd name="T53" fmla="*/ 73 h 81"/>
                <a:gd name="T54" fmla="*/ 59 w 111"/>
                <a:gd name="T55" fmla="*/ 51 h 81"/>
                <a:gd name="T56" fmla="*/ 59 w 111"/>
                <a:gd name="T57" fmla="*/ 22 h 81"/>
                <a:gd name="T58" fmla="*/ 59 w 111"/>
                <a:gd name="T59" fmla="*/ 81 h 81"/>
                <a:gd name="T60" fmla="*/ 67 w 111"/>
                <a:gd name="T61" fmla="*/ 36 h 81"/>
                <a:gd name="T62" fmla="*/ 67 w 111"/>
                <a:gd name="T63" fmla="*/ 36 h 81"/>
                <a:gd name="T64" fmla="*/ 67 w 111"/>
                <a:gd name="T65" fmla="*/ 81 h 81"/>
                <a:gd name="T66" fmla="*/ 74 w 111"/>
                <a:gd name="T67" fmla="*/ 22 h 81"/>
                <a:gd name="T68" fmla="*/ 74 w 111"/>
                <a:gd name="T69" fmla="*/ 51 h 81"/>
                <a:gd name="T70" fmla="*/ 74 w 111"/>
                <a:gd name="T71" fmla="*/ 66 h 81"/>
                <a:gd name="T72" fmla="*/ 81 w 111"/>
                <a:gd name="T73" fmla="*/ 22 h 81"/>
                <a:gd name="T74" fmla="*/ 81 w 111"/>
                <a:gd name="T75" fmla="*/ 73 h 81"/>
                <a:gd name="T76" fmla="*/ 81 w 111"/>
                <a:gd name="T77" fmla="*/ 51 h 81"/>
                <a:gd name="T78" fmla="*/ 81 w 111"/>
                <a:gd name="T79" fmla="*/ 29 h 81"/>
                <a:gd name="T80" fmla="*/ 89 w 111"/>
                <a:gd name="T81" fmla="*/ 81 h 81"/>
                <a:gd name="T82" fmla="*/ 89 w 111"/>
                <a:gd name="T83" fmla="*/ 29 h 81"/>
                <a:gd name="T84" fmla="*/ 89 w 111"/>
                <a:gd name="T85" fmla="*/ 51 h 81"/>
                <a:gd name="T86" fmla="*/ 96 w 111"/>
                <a:gd name="T87" fmla="*/ 73 h 81"/>
                <a:gd name="T88" fmla="*/ 96 w 111"/>
                <a:gd name="T89" fmla="*/ 22 h 81"/>
                <a:gd name="T90" fmla="*/ 96 w 111"/>
                <a:gd name="T91" fmla="*/ 73 h 81"/>
                <a:gd name="T92" fmla="*/ 103 w 111"/>
                <a:gd name="T93" fmla="*/ 44 h 81"/>
                <a:gd name="T94" fmla="*/ 103 w 111"/>
                <a:gd name="T95" fmla="*/ 36 h 81"/>
                <a:gd name="T96" fmla="*/ 103 w 111"/>
                <a:gd name="T97" fmla="*/ 81 h 81"/>
                <a:gd name="T98" fmla="*/ 103 w 111"/>
                <a:gd name="T99" fmla="*/ 22 h 81"/>
                <a:gd name="T100" fmla="*/ 111 w 111"/>
                <a:gd name="T101" fmla="*/ 58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
                <a:gd name="T154" fmla="*/ 0 h 81"/>
                <a:gd name="T155" fmla="*/ 111 w 111"/>
                <a:gd name="T156" fmla="*/ 81 h 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 h="81">
                  <a:moveTo>
                    <a:pt x="0" y="44"/>
                  </a:moveTo>
                  <a:lnTo>
                    <a:pt x="0" y="81"/>
                  </a:lnTo>
                  <a:lnTo>
                    <a:pt x="0" y="22"/>
                  </a:lnTo>
                  <a:lnTo>
                    <a:pt x="0" y="0"/>
                  </a:lnTo>
                  <a:lnTo>
                    <a:pt x="8" y="58"/>
                  </a:lnTo>
                  <a:lnTo>
                    <a:pt x="8" y="66"/>
                  </a:lnTo>
                  <a:lnTo>
                    <a:pt x="8" y="7"/>
                  </a:lnTo>
                  <a:lnTo>
                    <a:pt x="15" y="29"/>
                  </a:lnTo>
                  <a:lnTo>
                    <a:pt x="15" y="81"/>
                  </a:lnTo>
                  <a:lnTo>
                    <a:pt x="15" y="36"/>
                  </a:lnTo>
                  <a:lnTo>
                    <a:pt x="22" y="14"/>
                  </a:lnTo>
                  <a:lnTo>
                    <a:pt x="22" y="73"/>
                  </a:lnTo>
                  <a:lnTo>
                    <a:pt x="22" y="51"/>
                  </a:lnTo>
                  <a:lnTo>
                    <a:pt x="22" y="7"/>
                  </a:lnTo>
                  <a:lnTo>
                    <a:pt x="30" y="58"/>
                  </a:lnTo>
                  <a:lnTo>
                    <a:pt x="30" y="66"/>
                  </a:lnTo>
                  <a:lnTo>
                    <a:pt x="30" y="14"/>
                  </a:lnTo>
                  <a:lnTo>
                    <a:pt x="37" y="58"/>
                  </a:lnTo>
                  <a:lnTo>
                    <a:pt x="37" y="66"/>
                  </a:lnTo>
                  <a:lnTo>
                    <a:pt x="37" y="14"/>
                  </a:lnTo>
                  <a:lnTo>
                    <a:pt x="44" y="58"/>
                  </a:lnTo>
                  <a:lnTo>
                    <a:pt x="44" y="66"/>
                  </a:lnTo>
                  <a:lnTo>
                    <a:pt x="44" y="14"/>
                  </a:lnTo>
                  <a:lnTo>
                    <a:pt x="52" y="66"/>
                  </a:lnTo>
                  <a:lnTo>
                    <a:pt x="52" y="58"/>
                  </a:lnTo>
                  <a:lnTo>
                    <a:pt x="52" y="14"/>
                  </a:lnTo>
                  <a:lnTo>
                    <a:pt x="52" y="73"/>
                  </a:lnTo>
                  <a:lnTo>
                    <a:pt x="59" y="51"/>
                  </a:lnTo>
                  <a:lnTo>
                    <a:pt x="59" y="22"/>
                  </a:lnTo>
                  <a:lnTo>
                    <a:pt x="59" y="81"/>
                  </a:lnTo>
                  <a:lnTo>
                    <a:pt x="67" y="36"/>
                  </a:lnTo>
                  <a:lnTo>
                    <a:pt x="67" y="81"/>
                  </a:lnTo>
                  <a:lnTo>
                    <a:pt x="74" y="22"/>
                  </a:lnTo>
                  <a:lnTo>
                    <a:pt x="74" y="51"/>
                  </a:lnTo>
                  <a:lnTo>
                    <a:pt x="74" y="66"/>
                  </a:lnTo>
                  <a:lnTo>
                    <a:pt x="81" y="22"/>
                  </a:lnTo>
                  <a:lnTo>
                    <a:pt x="81" y="73"/>
                  </a:lnTo>
                  <a:lnTo>
                    <a:pt x="81" y="51"/>
                  </a:lnTo>
                  <a:lnTo>
                    <a:pt x="81" y="29"/>
                  </a:lnTo>
                  <a:lnTo>
                    <a:pt x="89" y="81"/>
                  </a:lnTo>
                  <a:lnTo>
                    <a:pt x="89" y="29"/>
                  </a:lnTo>
                  <a:lnTo>
                    <a:pt x="89" y="51"/>
                  </a:lnTo>
                  <a:lnTo>
                    <a:pt x="96" y="73"/>
                  </a:lnTo>
                  <a:lnTo>
                    <a:pt x="96" y="22"/>
                  </a:lnTo>
                  <a:lnTo>
                    <a:pt x="96" y="73"/>
                  </a:lnTo>
                  <a:lnTo>
                    <a:pt x="103" y="44"/>
                  </a:lnTo>
                  <a:lnTo>
                    <a:pt x="103" y="36"/>
                  </a:lnTo>
                  <a:lnTo>
                    <a:pt x="103" y="81"/>
                  </a:lnTo>
                  <a:lnTo>
                    <a:pt x="103" y="22"/>
                  </a:lnTo>
                  <a:lnTo>
                    <a:pt x="111" y="58"/>
                  </a:lnTo>
                </a:path>
              </a:pathLst>
            </a:custGeom>
            <a:noFill/>
            <a:ln w="12700">
              <a:solidFill>
                <a:srgbClr val="B30000"/>
              </a:solidFill>
              <a:round/>
              <a:headEnd/>
              <a:tailEnd/>
            </a:ln>
          </p:spPr>
          <p:txBody>
            <a:bodyPr/>
            <a:lstStyle/>
            <a:p>
              <a:endParaRPr lang="en-US"/>
            </a:p>
          </p:txBody>
        </p:sp>
        <p:sp>
          <p:nvSpPr>
            <p:cNvPr id="23633" name="Freeform 14"/>
            <p:cNvSpPr>
              <a:spLocks/>
            </p:cNvSpPr>
            <p:nvPr/>
          </p:nvSpPr>
          <p:spPr bwMode="auto">
            <a:xfrm>
              <a:off x="5007" y="4009"/>
              <a:ext cx="115" cy="55"/>
            </a:xfrm>
            <a:custGeom>
              <a:avLst/>
              <a:gdLst>
                <a:gd name="T0" fmla="*/ 0 w 110"/>
                <a:gd name="T1" fmla="*/ 36 h 59"/>
                <a:gd name="T2" fmla="*/ 0 w 110"/>
                <a:gd name="T3" fmla="*/ 36 h 59"/>
                <a:gd name="T4" fmla="*/ 0 w 110"/>
                <a:gd name="T5" fmla="*/ 0 h 59"/>
                <a:gd name="T6" fmla="*/ 7 w 110"/>
                <a:gd name="T7" fmla="*/ 59 h 59"/>
                <a:gd name="T8" fmla="*/ 7 w 110"/>
                <a:gd name="T9" fmla="*/ 14 h 59"/>
                <a:gd name="T10" fmla="*/ 7 w 110"/>
                <a:gd name="T11" fmla="*/ 22 h 59"/>
                <a:gd name="T12" fmla="*/ 14 w 110"/>
                <a:gd name="T13" fmla="*/ 51 h 59"/>
                <a:gd name="T14" fmla="*/ 14 w 110"/>
                <a:gd name="T15" fmla="*/ 0 h 59"/>
                <a:gd name="T16" fmla="*/ 14 w 110"/>
                <a:gd name="T17" fmla="*/ 51 h 59"/>
                <a:gd name="T18" fmla="*/ 22 w 110"/>
                <a:gd name="T19" fmla="*/ 22 h 59"/>
                <a:gd name="T20" fmla="*/ 22 w 110"/>
                <a:gd name="T21" fmla="*/ 14 h 59"/>
                <a:gd name="T22" fmla="*/ 22 w 110"/>
                <a:gd name="T23" fmla="*/ 59 h 59"/>
                <a:gd name="T24" fmla="*/ 22 w 110"/>
                <a:gd name="T25" fmla="*/ 0 h 59"/>
                <a:gd name="T26" fmla="*/ 29 w 110"/>
                <a:gd name="T27" fmla="*/ 44 h 59"/>
                <a:gd name="T28" fmla="*/ 29 w 110"/>
                <a:gd name="T29" fmla="*/ 36 h 59"/>
                <a:gd name="T30" fmla="*/ 29 w 110"/>
                <a:gd name="T31" fmla="*/ 7 h 59"/>
                <a:gd name="T32" fmla="*/ 37 w 110"/>
                <a:gd name="T33" fmla="*/ 59 h 59"/>
                <a:gd name="T34" fmla="*/ 37 w 110"/>
                <a:gd name="T35" fmla="*/ 7 h 59"/>
                <a:gd name="T36" fmla="*/ 37 w 110"/>
                <a:gd name="T37" fmla="*/ 36 h 59"/>
                <a:gd name="T38" fmla="*/ 44 w 110"/>
                <a:gd name="T39" fmla="*/ 44 h 59"/>
                <a:gd name="T40" fmla="*/ 44 w 110"/>
                <a:gd name="T41" fmla="*/ 0 h 59"/>
                <a:gd name="T42" fmla="*/ 44 w 110"/>
                <a:gd name="T43" fmla="*/ 59 h 59"/>
                <a:gd name="T44" fmla="*/ 44 w 110"/>
                <a:gd name="T45" fmla="*/ 14 h 59"/>
                <a:gd name="T46" fmla="*/ 51 w 110"/>
                <a:gd name="T47" fmla="*/ 22 h 59"/>
                <a:gd name="T48" fmla="*/ 51 w 110"/>
                <a:gd name="T49" fmla="*/ 51 h 59"/>
                <a:gd name="T50" fmla="*/ 51 w 110"/>
                <a:gd name="T51" fmla="*/ 0 h 59"/>
                <a:gd name="T52" fmla="*/ 59 w 110"/>
                <a:gd name="T53" fmla="*/ 51 h 59"/>
                <a:gd name="T54" fmla="*/ 59 w 110"/>
                <a:gd name="T55" fmla="*/ 22 h 59"/>
                <a:gd name="T56" fmla="*/ 59 w 110"/>
                <a:gd name="T57" fmla="*/ 14 h 59"/>
                <a:gd name="T58" fmla="*/ 66 w 110"/>
                <a:gd name="T59" fmla="*/ 59 h 59"/>
                <a:gd name="T60" fmla="*/ 66 w 110"/>
                <a:gd name="T61" fmla="*/ 0 h 59"/>
                <a:gd name="T62" fmla="*/ 66 w 110"/>
                <a:gd name="T63" fmla="*/ 44 h 59"/>
                <a:gd name="T64" fmla="*/ 73 w 110"/>
                <a:gd name="T65" fmla="*/ 36 h 59"/>
                <a:gd name="T66" fmla="*/ 73 w 110"/>
                <a:gd name="T67" fmla="*/ 7 h 59"/>
                <a:gd name="T68" fmla="*/ 73 w 110"/>
                <a:gd name="T69" fmla="*/ 59 h 59"/>
                <a:gd name="T70" fmla="*/ 73 w 110"/>
                <a:gd name="T71" fmla="*/ 7 h 59"/>
                <a:gd name="T72" fmla="*/ 81 w 110"/>
                <a:gd name="T73" fmla="*/ 29 h 59"/>
                <a:gd name="T74" fmla="*/ 81 w 110"/>
                <a:gd name="T75" fmla="*/ 44 h 59"/>
                <a:gd name="T76" fmla="*/ 81 w 110"/>
                <a:gd name="T77" fmla="*/ 0 h 59"/>
                <a:gd name="T78" fmla="*/ 88 w 110"/>
                <a:gd name="T79" fmla="*/ 51 h 59"/>
                <a:gd name="T80" fmla="*/ 88 w 110"/>
                <a:gd name="T81" fmla="*/ 22 h 59"/>
                <a:gd name="T82" fmla="*/ 88 w 110"/>
                <a:gd name="T83" fmla="*/ 14 h 59"/>
                <a:gd name="T84" fmla="*/ 95 w 110"/>
                <a:gd name="T85" fmla="*/ 51 h 59"/>
                <a:gd name="T86" fmla="*/ 95 w 110"/>
                <a:gd name="T87" fmla="*/ 0 h 59"/>
                <a:gd name="T88" fmla="*/ 95 w 110"/>
                <a:gd name="T89" fmla="*/ 44 h 59"/>
                <a:gd name="T90" fmla="*/ 95 w 110"/>
                <a:gd name="T91" fmla="*/ 36 h 59"/>
                <a:gd name="T92" fmla="*/ 103 w 110"/>
                <a:gd name="T93" fmla="*/ 7 h 59"/>
                <a:gd name="T94" fmla="*/ 103 w 110"/>
                <a:gd name="T95" fmla="*/ 59 h 59"/>
                <a:gd name="T96" fmla="*/ 103 w 110"/>
                <a:gd name="T97" fmla="*/ 7 h 59"/>
                <a:gd name="T98" fmla="*/ 110 w 110"/>
                <a:gd name="T99" fmla="*/ 22 h 59"/>
                <a:gd name="T100" fmla="*/ 110 w 110"/>
                <a:gd name="T101" fmla="*/ 51 h 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59"/>
                <a:gd name="T155" fmla="*/ 110 w 110"/>
                <a:gd name="T156" fmla="*/ 59 h 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59">
                  <a:moveTo>
                    <a:pt x="0" y="36"/>
                  </a:moveTo>
                  <a:lnTo>
                    <a:pt x="0" y="36"/>
                  </a:lnTo>
                  <a:lnTo>
                    <a:pt x="0" y="0"/>
                  </a:lnTo>
                  <a:lnTo>
                    <a:pt x="7" y="59"/>
                  </a:lnTo>
                  <a:lnTo>
                    <a:pt x="7" y="14"/>
                  </a:lnTo>
                  <a:lnTo>
                    <a:pt x="7" y="22"/>
                  </a:lnTo>
                  <a:lnTo>
                    <a:pt x="14" y="51"/>
                  </a:lnTo>
                  <a:lnTo>
                    <a:pt x="14" y="0"/>
                  </a:lnTo>
                  <a:lnTo>
                    <a:pt x="14" y="51"/>
                  </a:lnTo>
                  <a:lnTo>
                    <a:pt x="22" y="22"/>
                  </a:lnTo>
                  <a:lnTo>
                    <a:pt x="22" y="14"/>
                  </a:lnTo>
                  <a:lnTo>
                    <a:pt x="22" y="59"/>
                  </a:lnTo>
                  <a:lnTo>
                    <a:pt x="22" y="0"/>
                  </a:lnTo>
                  <a:lnTo>
                    <a:pt x="29" y="44"/>
                  </a:lnTo>
                  <a:lnTo>
                    <a:pt x="29" y="36"/>
                  </a:lnTo>
                  <a:lnTo>
                    <a:pt x="29" y="7"/>
                  </a:lnTo>
                  <a:lnTo>
                    <a:pt x="37" y="59"/>
                  </a:lnTo>
                  <a:lnTo>
                    <a:pt x="37" y="7"/>
                  </a:lnTo>
                  <a:lnTo>
                    <a:pt x="37" y="36"/>
                  </a:lnTo>
                  <a:lnTo>
                    <a:pt x="44" y="44"/>
                  </a:lnTo>
                  <a:lnTo>
                    <a:pt x="44" y="0"/>
                  </a:lnTo>
                  <a:lnTo>
                    <a:pt x="44" y="59"/>
                  </a:lnTo>
                  <a:lnTo>
                    <a:pt x="44" y="14"/>
                  </a:lnTo>
                  <a:lnTo>
                    <a:pt x="51" y="22"/>
                  </a:lnTo>
                  <a:lnTo>
                    <a:pt x="51" y="51"/>
                  </a:lnTo>
                  <a:lnTo>
                    <a:pt x="51" y="0"/>
                  </a:lnTo>
                  <a:lnTo>
                    <a:pt x="59" y="51"/>
                  </a:lnTo>
                  <a:lnTo>
                    <a:pt x="59" y="22"/>
                  </a:lnTo>
                  <a:lnTo>
                    <a:pt x="59" y="14"/>
                  </a:lnTo>
                  <a:lnTo>
                    <a:pt x="66" y="59"/>
                  </a:lnTo>
                  <a:lnTo>
                    <a:pt x="66" y="0"/>
                  </a:lnTo>
                  <a:lnTo>
                    <a:pt x="66" y="44"/>
                  </a:lnTo>
                  <a:lnTo>
                    <a:pt x="73" y="36"/>
                  </a:lnTo>
                  <a:lnTo>
                    <a:pt x="73" y="7"/>
                  </a:lnTo>
                  <a:lnTo>
                    <a:pt x="73" y="59"/>
                  </a:lnTo>
                  <a:lnTo>
                    <a:pt x="73" y="7"/>
                  </a:lnTo>
                  <a:lnTo>
                    <a:pt x="81" y="29"/>
                  </a:lnTo>
                  <a:lnTo>
                    <a:pt x="81" y="44"/>
                  </a:lnTo>
                  <a:lnTo>
                    <a:pt x="81" y="0"/>
                  </a:lnTo>
                  <a:lnTo>
                    <a:pt x="88" y="51"/>
                  </a:lnTo>
                  <a:lnTo>
                    <a:pt x="88" y="22"/>
                  </a:lnTo>
                  <a:lnTo>
                    <a:pt x="88" y="14"/>
                  </a:lnTo>
                  <a:lnTo>
                    <a:pt x="95" y="51"/>
                  </a:lnTo>
                  <a:lnTo>
                    <a:pt x="95" y="0"/>
                  </a:lnTo>
                  <a:lnTo>
                    <a:pt x="95" y="44"/>
                  </a:lnTo>
                  <a:lnTo>
                    <a:pt x="95" y="36"/>
                  </a:lnTo>
                  <a:lnTo>
                    <a:pt x="103" y="7"/>
                  </a:lnTo>
                  <a:lnTo>
                    <a:pt x="103" y="59"/>
                  </a:lnTo>
                  <a:lnTo>
                    <a:pt x="103" y="7"/>
                  </a:lnTo>
                  <a:lnTo>
                    <a:pt x="110" y="22"/>
                  </a:lnTo>
                  <a:lnTo>
                    <a:pt x="110" y="51"/>
                  </a:lnTo>
                </a:path>
              </a:pathLst>
            </a:custGeom>
            <a:noFill/>
            <a:ln w="12700">
              <a:solidFill>
                <a:srgbClr val="B30000"/>
              </a:solidFill>
              <a:round/>
              <a:headEnd/>
              <a:tailEnd/>
            </a:ln>
          </p:spPr>
          <p:txBody>
            <a:bodyPr/>
            <a:lstStyle/>
            <a:p>
              <a:endParaRPr lang="en-US"/>
            </a:p>
          </p:txBody>
        </p:sp>
        <p:sp>
          <p:nvSpPr>
            <p:cNvPr id="23634" name="Freeform 15"/>
            <p:cNvSpPr>
              <a:spLocks/>
            </p:cNvSpPr>
            <p:nvPr/>
          </p:nvSpPr>
          <p:spPr bwMode="auto">
            <a:xfrm>
              <a:off x="5122" y="4003"/>
              <a:ext cx="116" cy="61"/>
            </a:xfrm>
            <a:custGeom>
              <a:avLst/>
              <a:gdLst>
                <a:gd name="T0" fmla="*/ 0 w 111"/>
                <a:gd name="T1" fmla="*/ 59 h 67"/>
                <a:gd name="T2" fmla="*/ 0 w 111"/>
                <a:gd name="T3" fmla="*/ 8 h 67"/>
                <a:gd name="T4" fmla="*/ 8 w 111"/>
                <a:gd name="T5" fmla="*/ 52 h 67"/>
                <a:gd name="T6" fmla="*/ 8 w 111"/>
                <a:gd name="T7" fmla="*/ 37 h 67"/>
                <a:gd name="T8" fmla="*/ 8 w 111"/>
                <a:gd name="T9" fmla="*/ 15 h 67"/>
                <a:gd name="T10" fmla="*/ 15 w 111"/>
                <a:gd name="T11" fmla="*/ 67 h 67"/>
                <a:gd name="T12" fmla="*/ 15 w 111"/>
                <a:gd name="T13" fmla="*/ 15 h 67"/>
                <a:gd name="T14" fmla="*/ 15 w 111"/>
                <a:gd name="T15" fmla="*/ 37 h 67"/>
                <a:gd name="T16" fmla="*/ 15 w 111"/>
                <a:gd name="T17" fmla="*/ 59 h 67"/>
                <a:gd name="T18" fmla="*/ 22 w 111"/>
                <a:gd name="T19" fmla="*/ 8 h 67"/>
                <a:gd name="T20" fmla="*/ 22 w 111"/>
                <a:gd name="T21" fmla="*/ 52 h 67"/>
                <a:gd name="T22" fmla="*/ 22 w 111"/>
                <a:gd name="T23" fmla="*/ 37 h 67"/>
                <a:gd name="T24" fmla="*/ 30 w 111"/>
                <a:gd name="T25" fmla="*/ 8 h 67"/>
                <a:gd name="T26" fmla="*/ 30 w 111"/>
                <a:gd name="T27" fmla="*/ 67 h 67"/>
                <a:gd name="T28" fmla="*/ 30 w 111"/>
                <a:gd name="T29" fmla="*/ 15 h 67"/>
                <a:gd name="T30" fmla="*/ 37 w 111"/>
                <a:gd name="T31" fmla="*/ 30 h 67"/>
                <a:gd name="T32" fmla="*/ 37 w 111"/>
                <a:gd name="T33" fmla="*/ 59 h 67"/>
                <a:gd name="T34" fmla="*/ 37 w 111"/>
                <a:gd name="T35" fmla="*/ 8 h 67"/>
                <a:gd name="T36" fmla="*/ 37 w 111"/>
                <a:gd name="T37" fmla="*/ 44 h 67"/>
                <a:gd name="T38" fmla="*/ 44 w 111"/>
                <a:gd name="T39" fmla="*/ 52 h 67"/>
                <a:gd name="T40" fmla="*/ 44 w 111"/>
                <a:gd name="T41" fmla="*/ 8 h 67"/>
                <a:gd name="T42" fmla="*/ 44 w 111"/>
                <a:gd name="T43" fmla="*/ 59 h 67"/>
                <a:gd name="T44" fmla="*/ 52 w 111"/>
                <a:gd name="T45" fmla="*/ 30 h 67"/>
                <a:gd name="T46" fmla="*/ 52 w 111"/>
                <a:gd name="T47" fmla="*/ 15 h 67"/>
                <a:gd name="T48" fmla="*/ 52 w 111"/>
                <a:gd name="T49" fmla="*/ 67 h 67"/>
                <a:gd name="T50" fmla="*/ 59 w 111"/>
                <a:gd name="T51" fmla="*/ 15 h 67"/>
                <a:gd name="T52" fmla="*/ 59 w 111"/>
                <a:gd name="T53" fmla="*/ 22 h 67"/>
                <a:gd name="T54" fmla="*/ 59 w 111"/>
                <a:gd name="T55" fmla="*/ 59 h 67"/>
                <a:gd name="T56" fmla="*/ 66 w 111"/>
                <a:gd name="T57" fmla="*/ 8 h 67"/>
                <a:gd name="T58" fmla="*/ 66 w 111"/>
                <a:gd name="T59" fmla="*/ 37 h 67"/>
                <a:gd name="T60" fmla="*/ 66 w 111"/>
                <a:gd name="T61" fmla="*/ 52 h 67"/>
                <a:gd name="T62" fmla="*/ 66 w 111"/>
                <a:gd name="T63" fmla="*/ 0 h 67"/>
                <a:gd name="T64" fmla="*/ 74 w 111"/>
                <a:gd name="T65" fmla="*/ 52 h 67"/>
                <a:gd name="T66" fmla="*/ 74 w 111"/>
                <a:gd name="T67" fmla="*/ 44 h 67"/>
                <a:gd name="T68" fmla="*/ 74 w 111"/>
                <a:gd name="T69" fmla="*/ 0 h 67"/>
                <a:gd name="T70" fmla="*/ 81 w 111"/>
                <a:gd name="T71" fmla="*/ 59 h 67"/>
                <a:gd name="T72" fmla="*/ 81 w 111"/>
                <a:gd name="T73" fmla="*/ 30 h 67"/>
                <a:gd name="T74" fmla="*/ 81 w 111"/>
                <a:gd name="T75" fmla="*/ 8 h 67"/>
                <a:gd name="T76" fmla="*/ 89 w 111"/>
                <a:gd name="T77" fmla="*/ 67 h 67"/>
                <a:gd name="T78" fmla="*/ 89 w 111"/>
                <a:gd name="T79" fmla="*/ 22 h 67"/>
                <a:gd name="T80" fmla="*/ 89 w 111"/>
                <a:gd name="T81" fmla="*/ 15 h 67"/>
                <a:gd name="T82" fmla="*/ 96 w 111"/>
                <a:gd name="T83" fmla="*/ 67 h 67"/>
                <a:gd name="T84" fmla="*/ 96 w 111"/>
                <a:gd name="T85" fmla="*/ 15 h 67"/>
                <a:gd name="T86" fmla="*/ 96 w 111"/>
                <a:gd name="T87" fmla="*/ 22 h 67"/>
                <a:gd name="T88" fmla="*/ 96 w 111"/>
                <a:gd name="T89" fmla="*/ 67 h 67"/>
                <a:gd name="T90" fmla="*/ 103 w 111"/>
                <a:gd name="T91" fmla="*/ 8 h 67"/>
                <a:gd name="T92" fmla="*/ 103 w 111"/>
                <a:gd name="T93" fmla="*/ 22 h 67"/>
                <a:gd name="T94" fmla="*/ 103 w 111"/>
                <a:gd name="T95" fmla="*/ 67 h 67"/>
                <a:gd name="T96" fmla="*/ 111 w 111"/>
                <a:gd name="T97" fmla="*/ 8 h 67"/>
                <a:gd name="T98" fmla="*/ 111 w 111"/>
                <a:gd name="T99" fmla="*/ 30 h 67"/>
                <a:gd name="T100" fmla="*/ 111 w 111"/>
                <a:gd name="T101" fmla="*/ 59 h 6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
                <a:gd name="T154" fmla="*/ 0 h 67"/>
                <a:gd name="T155" fmla="*/ 111 w 111"/>
                <a:gd name="T156" fmla="*/ 67 h 6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 h="67">
                  <a:moveTo>
                    <a:pt x="0" y="59"/>
                  </a:moveTo>
                  <a:lnTo>
                    <a:pt x="0" y="8"/>
                  </a:lnTo>
                  <a:lnTo>
                    <a:pt x="8" y="52"/>
                  </a:lnTo>
                  <a:lnTo>
                    <a:pt x="8" y="37"/>
                  </a:lnTo>
                  <a:lnTo>
                    <a:pt x="8" y="15"/>
                  </a:lnTo>
                  <a:lnTo>
                    <a:pt x="15" y="67"/>
                  </a:lnTo>
                  <a:lnTo>
                    <a:pt x="15" y="15"/>
                  </a:lnTo>
                  <a:lnTo>
                    <a:pt x="15" y="37"/>
                  </a:lnTo>
                  <a:lnTo>
                    <a:pt x="15" y="59"/>
                  </a:lnTo>
                  <a:lnTo>
                    <a:pt x="22" y="8"/>
                  </a:lnTo>
                  <a:lnTo>
                    <a:pt x="22" y="52"/>
                  </a:lnTo>
                  <a:lnTo>
                    <a:pt x="22" y="37"/>
                  </a:lnTo>
                  <a:lnTo>
                    <a:pt x="30" y="8"/>
                  </a:lnTo>
                  <a:lnTo>
                    <a:pt x="30" y="67"/>
                  </a:lnTo>
                  <a:lnTo>
                    <a:pt x="30" y="15"/>
                  </a:lnTo>
                  <a:lnTo>
                    <a:pt x="37" y="30"/>
                  </a:lnTo>
                  <a:lnTo>
                    <a:pt x="37" y="59"/>
                  </a:lnTo>
                  <a:lnTo>
                    <a:pt x="37" y="8"/>
                  </a:lnTo>
                  <a:lnTo>
                    <a:pt x="37" y="44"/>
                  </a:lnTo>
                  <a:lnTo>
                    <a:pt x="44" y="52"/>
                  </a:lnTo>
                  <a:lnTo>
                    <a:pt x="44" y="8"/>
                  </a:lnTo>
                  <a:lnTo>
                    <a:pt x="44" y="59"/>
                  </a:lnTo>
                  <a:lnTo>
                    <a:pt x="52" y="30"/>
                  </a:lnTo>
                  <a:lnTo>
                    <a:pt x="52" y="15"/>
                  </a:lnTo>
                  <a:lnTo>
                    <a:pt x="52" y="67"/>
                  </a:lnTo>
                  <a:lnTo>
                    <a:pt x="59" y="15"/>
                  </a:lnTo>
                  <a:lnTo>
                    <a:pt x="59" y="22"/>
                  </a:lnTo>
                  <a:lnTo>
                    <a:pt x="59" y="59"/>
                  </a:lnTo>
                  <a:lnTo>
                    <a:pt x="66" y="8"/>
                  </a:lnTo>
                  <a:lnTo>
                    <a:pt x="66" y="37"/>
                  </a:lnTo>
                  <a:lnTo>
                    <a:pt x="66" y="52"/>
                  </a:lnTo>
                  <a:lnTo>
                    <a:pt x="66" y="0"/>
                  </a:lnTo>
                  <a:lnTo>
                    <a:pt x="74" y="52"/>
                  </a:lnTo>
                  <a:lnTo>
                    <a:pt x="74" y="44"/>
                  </a:lnTo>
                  <a:lnTo>
                    <a:pt x="74" y="0"/>
                  </a:lnTo>
                  <a:lnTo>
                    <a:pt x="81" y="59"/>
                  </a:lnTo>
                  <a:lnTo>
                    <a:pt x="81" y="30"/>
                  </a:lnTo>
                  <a:lnTo>
                    <a:pt x="81" y="8"/>
                  </a:lnTo>
                  <a:lnTo>
                    <a:pt x="89" y="67"/>
                  </a:lnTo>
                  <a:lnTo>
                    <a:pt x="89" y="22"/>
                  </a:lnTo>
                  <a:lnTo>
                    <a:pt x="89" y="15"/>
                  </a:lnTo>
                  <a:lnTo>
                    <a:pt x="96" y="67"/>
                  </a:lnTo>
                  <a:lnTo>
                    <a:pt x="96" y="15"/>
                  </a:lnTo>
                  <a:lnTo>
                    <a:pt x="96" y="22"/>
                  </a:lnTo>
                  <a:lnTo>
                    <a:pt x="96" y="67"/>
                  </a:lnTo>
                  <a:lnTo>
                    <a:pt x="103" y="8"/>
                  </a:lnTo>
                  <a:lnTo>
                    <a:pt x="103" y="22"/>
                  </a:lnTo>
                  <a:lnTo>
                    <a:pt x="103" y="67"/>
                  </a:lnTo>
                  <a:lnTo>
                    <a:pt x="111" y="8"/>
                  </a:lnTo>
                  <a:lnTo>
                    <a:pt x="111" y="30"/>
                  </a:lnTo>
                  <a:lnTo>
                    <a:pt x="111" y="59"/>
                  </a:lnTo>
                </a:path>
              </a:pathLst>
            </a:custGeom>
            <a:noFill/>
            <a:ln w="12700">
              <a:solidFill>
                <a:srgbClr val="B30000"/>
              </a:solidFill>
              <a:round/>
              <a:headEnd/>
              <a:tailEnd/>
            </a:ln>
          </p:spPr>
          <p:txBody>
            <a:bodyPr/>
            <a:lstStyle/>
            <a:p>
              <a:endParaRPr lang="en-US"/>
            </a:p>
          </p:txBody>
        </p:sp>
        <p:sp>
          <p:nvSpPr>
            <p:cNvPr id="23635" name="Freeform 16"/>
            <p:cNvSpPr>
              <a:spLocks/>
            </p:cNvSpPr>
            <p:nvPr/>
          </p:nvSpPr>
          <p:spPr bwMode="auto">
            <a:xfrm>
              <a:off x="5238" y="3996"/>
              <a:ext cx="115" cy="68"/>
            </a:xfrm>
            <a:custGeom>
              <a:avLst/>
              <a:gdLst>
                <a:gd name="T0" fmla="*/ 0 w 110"/>
                <a:gd name="T1" fmla="*/ 66 h 74"/>
                <a:gd name="T2" fmla="*/ 7 w 110"/>
                <a:gd name="T3" fmla="*/ 15 h 74"/>
                <a:gd name="T4" fmla="*/ 7 w 110"/>
                <a:gd name="T5" fmla="*/ 37 h 74"/>
                <a:gd name="T6" fmla="*/ 7 w 110"/>
                <a:gd name="T7" fmla="*/ 66 h 74"/>
                <a:gd name="T8" fmla="*/ 7 w 110"/>
                <a:gd name="T9" fmla="*/ 7 h 74"/>
                <a:gd name="T10" fmla="*/ 14 w 110"/>
                <a:gd name="T11" fmla="*/ 37 h 74"/>
                <a:gd name="T12" fmla="*/ 14 w 110"/>
                <a:gd name="T13" fmla="*/ 66 h 74"/>
                <a:gd name="T14" fmla="*/ 14 w 110"/>
                <a:gd name="T15" fmla="*/ 7 h 74"/>
                <a:gd name="T16" fmla="*/ 22 w 110"/>
                <a:gd name="T17" fmla="*/ 37 h 74"/>
                <a:gd name="T18" fmla="*/ 22 w 110"/>
                <a:gd name="T19" fmla="*/ 66 h 74"/>
                <a:gd name="T20" fmla="*/ 22 w 110"/>
                <a:gd name="T21" fmla="*/ 15 h 74"/>
                <a:gd name="T22" fmla="*/ 29 w 110"/>
                <a:gd name="T23" fmla="*/ 29 h 74"/>
                <a:gd name="T24" fmla="*/ 29 w 110"/>
                <a:gd name="T25" fmla="*/ 74 h 74"/>
                <a:gd name="T26" fmla="*/ 29 w 110"/>
                <a:gd name="T27" fmla="*/ 15 h 74"/>
                <a:gd name="T28" fmla="*/ 36 w 110"/>
                <a:gd name="T29" fmla="*/ 29 h 74"/>
                <a:gd name="T30" fmla="*/ 36 w 110"/>
                <a:gd name="T31" fmla="*/ 74 h 74"/>
                <a:gd name="T32" fmla="*/ 36 w 110"/>
                <a:gd name="T33" fmla="*/ 22 h 74"/>
                <a:gd name="T34" fmla="*/ 36 w 110"/>
                <a:gd name="T35" fmla="*/ 22 h 74"/>
                <a:gd name="T36" fmla="*/ 44 w 110"/>
                <a:gd name="T37" fmla="*/ 74 h 74"/>
                <a:gd name="T38" fmla="*/ 44 w 110"/>
                <a:gd name="T39" fmla="*/ 29 h 74"/>
                <a:gd name="T40" fmla="*/ 44 w 110"/>
                <a:gd name="T41" fmla="*/ 15 h 74"/>
                <a:gd name="T42" fmla="*/ 51 w 110"/>
                <a:gd name="T43" fmla="*/ 66 h 74"/>
                <a:gd name="T44" fmla="*/ 51 w 110"/>
                <a:gd name="T45" fmla="*/ 37 h 74"/>
                <a:gd name="T46" fmla="*/ 51 w 110"/>
                <a:gd name="T47" fmla="*/ 7 h 74"/>
                <a:gd name="T48" fmla="*/ 59 w 110"/>
                <a:gd name="T49" fmla="*/ 66 h 74"/>
                <a:gd name="T50" fmla="*/ 59 w 110"/>
                <a:gd name="T51" fmla="*/ 51 h 74"/>
                <a:gd name="T52" fmla="*/ 59 w 110"/>
                <a:gd name="T53" fmla="*/ 0 h 74"/>
                <a:gd name="T54" fmla="*/ 59 w 110"/>
                <a:gd name="T55" fmla="*/ 51 h 74"/>
                <a:gd name="T56" fmla="*/ 66 w 110"/>
                <a:gd name="T57" fmla="*/ 59 h 74"/>
                <a:gd name="T58" fmla="*/ 66 w 110"/>
                <a:gd name="T59" fmla="*/ 0 h 74"/>
                <a:gd name="T60" fmla="*/ 66 w 110"/>
                <a:gd name="T61" fmla="*/ 37 h 74"/>
                <a:gd name="T62" fmla="*/ 73 w 110"/>
                <a:gd name="T63" fmla="*/ 66 h 74"/>
                <a:gd name="T64" fmla="*/ 73 w 110"/>
                <a:gd name="T65" fmla="*/ 15 h 74"/>
                <a:gd name="T66" fmla="*/ 73 w 110"/>
                <a:gd name="T67" fmla="*/ 15 h 74"/>
                <a:gd name="T68" fmla="*/ 81 w 110"/>
                <a:gd name="T69" fmla="*/ 74 h 74"/>
                <a:gd name="T70" fmla="*/ 81 w 110"/>
                <a:gd name="T71" fmla="*/ 29 h 74"/>
                <a:gd name="T72" fmla="*/ 81 w 110"/>
                <a:gd name="T73" fmla="*/ 0 h 74"/>
                <a:gd name="T74" fmla="*/ 88 w 110"/>
                <a:gd name="T75" fmla="*/ 59 h 74"/>
                <a:gd name="T76" fmla="*/ 88 w 110"/>
                <a:gd name="T77" fmla="*/ 51 h 74"/>
                <a:gd name="T78" fmla="*/ 88 w 110"/>
                <a:gd name="T79" fmla="*/ 0 h 74"/>
                <a:gd name="T80" fmla="*/ 88 w 110"/>
                <a:gd name="T81" fmla="*/ 44 h 74"/>
                <a:gd name="T82" fmla="*/ 95 w 110"/>
                <a:gd name="T83" fmla="*/ 66 h 74"/>
                <a:gd name="T84" fmla="*/ 95 w 110"/>
                <a:gd name="T85" fmla="*/ 7 h 74"/>
                <a:gd name="T86" fmla="*/ 95 w 110"/>
                <a:gd name="T87" fmla="*/ 15 h 74"/>
                <a:gd name="T88" fmla="*/ 103 w 110"/>
                <a:gd name="T89" fmla="*/ 74 h 74"/>
                <a:gd name="T90" fmla="*/ 103 w 110"/>
                <a:gd name="T91" fmla="*/ 29 h 74"/>
                <a:gd name="T92" fmla="*/ 103 w 110"/>
                <a:gd name="T93" fmla="*/ 0 h 74"/>
                <a:gd name="T94" fmla="*/ 110 w 110"/>
                <a:gd name="T95" fmla="*/ 51 h 74"/>
                <a:gd name="T96" fmla="*/ 110 w 110"/>
                <a:gd name="T97" fmla="*/ 59 h 74"/>
                <a:gd name="T98" fmla="*/ 110 w 110"/>
                <a:gd name="T99" fmla="*/ 0 h 74"/>
                <a:gd name="T100" fmla="*/ 110 w 110"/>
                <a:gd name="T101" fmla="*/ 22 h 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74"/>
                <a:gd name="T155" fmla="*/ 110 w 110"/>
                <a:gd name="T156" fmla="*/ 74 h 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74">
                  <a:moveTo>
                    <a:pt x="0" y="66"/>
                  </a:moveTo>
                  <a:lnTo>
                    <a:pt x="7" y="15"/>
                  </a:lnTo>
                  <a:lnTo>
                    <a:pt x="7" y="37"/>
                  </a:lnTo>
                  <a:lnTo>
                    <a:pt x="7" y="66"/>
                  </a:lnTo>
                  <a:lnTo>
                    <a:pt x="7" y="7"/>
                  </a:lnTo>
                  <a:lnTo>
                    <a:pt x="14" y="37"/>
                  </a:lnTo>
                  <a:lnTo>
                    <a:pt x="14" y="66"/>
                  </a:lnTo>
                  <a:lnTo>
                    <a:pt x="14" y="7"/>
                  </a:lnTo>
                  <a:lnTo>
                    <a:pt x="22" y="37"/>
                  </a:lnTo>
                  <a:lnTo>
                    <a:pt x="22" y="66"/>
                  </a:lnTo>
                  <a:lnTo>
                    <a:pt x="22" y="15"/>
                  </a:lnTo>
                  <a:lnTo>
                    <a:pt x="29" y="29"/>
                  </a:lnTo>
                  <a:lnTo>
                    <a:pt x="29" y="74"/>
                  </a:lnTo>
                  <a:lnTo>
                    <a:pt x="29" y="15"/>
                  </a:lnTo>
                  <a:lnTo>
                    <a:pt x="36" y="29"/>
                  </a:lnTo>
                  <a:lnTo>
                    <a:pt x="36" y="74"/>
                  </a:lnTo>
                  <a:lnTo>
                    <a:pt x="36" y="22"/>
                  </a:lnTo>
                  <a:lnTo>
                    <a:pt x="44" y="74"/>
                  </a:lnTo>
                  <a:lnTo>
                    <a:pt x="44" y="29"/>
                  </a:lnTo>
                  <a:lnTo>
                    <a:pt x="44" y="15"/>
                  </a:lnTo>
                  <a:lnTo>
                    <a:pt x="51" y="66"/>
                  </a:lnTo>
                  <a:lnTo>
                    <a:pt x="51" y="37"/>
                  </a:lnTo>
                  <a:lnTo>
                    <a:pt x="51" y="7"/>
                  </a:lnTo>
                  <a:lnTo>
                    <a:pt x="59" y="66"/>
                  </a:lnTo>
                  <a:lnTo>
                    <a:pt x="59" y="51"/>
                  </a:lnTo>
                  <a:lnTo>
                    <a:pt x="59" y="0"/>
                  </a:lnTo>
                  <a:lnTo>
                    <a:pt x="59" y="51"/>
                  </a:lnTo>
                  <a:lnTo>
                    <a:pt x="66" y="59"/>
                  </a:lnTo>
                  <a:lnTo>
                    <a:pt x="66" y="0"/>
                  </a:lnTo>
                  <a:lnTo>
                    <a:pt x="66" y="37"/>
                  </a:lnTo>
                  <a:lnTo>
                    <a:pt x="73" y="66"/>
                  </a:lnTo>
                  <a:lnTo>
                    <a:pt x="73" y="15"/>
                  </a:lnTo>
                  <a:lnTo>
                    <a:pt x="81" y="74"/>
                  </a:lnTo>
                  <a:lnTo>
                    <a:pt x="81" y="29"/>
                  </a:lnTo>
                  <a:lnTo>
                    <a:pt x="81" y="0"/>
                  </a:lnTo>
                  <a:lnTo>
                    <a:pt x="88" y="59"/>
                  </a:lnTo>
                  <a:lnTo>
                    <a:pt x="88" y="51"/>
                  </a:lnTo>
                  <a:lnTo>
                    <a:pt x="88" y="0"/>
                  </a:lnTo>
                  <a:lnTo>
                    <a:pt x="88" y="44"/>
                  </a:lnTo>
                  <a:lnTo>
                    <a:pt x="95" y="66"/>
                  </a:lnTo>
                  <a:lnTo>
                    <a:pt x="95" y="7"/>
                  </a:lnTo>
                  <a:lnTo>
                    <a:pt x="95" y="15"/>
                  </a:lnTo>
                  <a:lnTo>
                    <a:pt x="103" y="74"/>
                  </a:lnTo>
                  <a:lnTo>
                    <a:pt x="103" y="29"/>
                  </a:lnTo>
                  <a:lnTo>
                    <a:pt x="103" y="0"/>
                  </a:lnTo>
                  <a:lnTo>
                    <a:pt x="110" y="51"/>
                  </a:lnTo>
                  <a:lnTo>
                    <a:pt x="110" y="59"/>
                  </a:lnTo>
                  <a:lnTo>
                    <a:pt x="110" y="0"/>
                  </a:lnTo>
                  <a:lnTo>
                    <a:pt x="110" y="22"/>
                  </a:lnTo>
                </a:path>
              </a:pathLst>
            </a:custGeom>
            <a:noFill/>
            <a:ln w="12700">
              <a:solidFill>
                <a:srgbClr val="B30000"/>
              </a:solidFill>
              <a:round/>
              <a:headEnd/>
              <a:tailEnd/>
            </a:ln>
          </p:spPr>
          <p:txBody>
            <a:bodyPr/>
            <a:lstStyle/>
            <a:p>
              <a:endParaRPr lang="en-US"/>
            </a:p>
          </p:txBody>
        </p:sp>
        <p:sp>
          <p:nvSpPr>
            <p:cNvPr id="23636" name="Freeform 17"/>
            <p:cNvSpPr>
              <a:spLocks/>
            </p:cNvSpPr>
            <p:nvPr/>
          </p:nvSpPr>
          <p:spPr bwMode="auto">
            <a:xfrm>
              <a:off x="5353" y="3982"/>
              <a:ext cx="123" cy="82"/>
            </a:xfrm>
            <a:custGeom>
              <a:avLst/>
              <a:gdLst>
                <a:gd name="T0" fmla="*/ 0 w 118"/>
                <a:gd name="T1" fmla="*/ 37 h 89"/>
                <a:gd name="T2" fmla="*/ 7 w 118"/>
                <a:gd name="T3" fmla="*/ 89 h 89"/>
                <a:gd name="T4" fmla="*/ 7 w 118"/>
                <a:gd name="T5" fmla="*/ 37 h 89"/>
                <a:gd name="T6" fmla="*/ 7 w 118"/>
                <a:gd name="T7" fmla="*/ 15 h 89"/>
                <a:gd name="T8" fmla="*/ 15 w 118"/>
                <a:gd name="T9" fmla="*/ 74 h 89"/>
                <a:gd name="T10" fmla="*/ 15 w 118"/>
                <a:gd name="T11" fmla="*/ 74 h 89"/>
                <a:gd name="T12" fmla="*/ 15 w 118"/>
                <a:gd name="T13" fmla="*/ 15 h 89"/>
                <a:gd name="T14" fmla="*/ 22 w 118"/>
                <a:gd name="T15" fmla="*/ 37 h 89"/>
                <a:gd name="T16" fmla="*/ 22 w 118"/>
                <a:gd name="T17" fmla="*/ 89 h 89"/>
                <a:gd name="T18" fmla="*/ 22 w 118"/>
                <a:gd name="T19" fmla="*/ 44 h 89"/>
                <a:gd name="T20" fmla="*/ 30 w 118"/>
                <a:gd name="T21" fmla="*/ 8 h 89"/>
                <a:gd name="T22" fmla="*/ 30 w 118"/>
                <a:gd name="T23" fmla="*/ 66 h 89"/>
                <a:gd name="T24" fmla="*/ 30 w 118"/>
                <a:gd name="T25" fmla="*/ 81 h 89"/>
                <a:gd name="T26" fmla="*/ 30 w 118"/>
                <a:gd name="T27" fmla="*/ 15 h 89"/>
                <a:gd name="T28" fmla="*/ 37 w 118"/>
                <a:gd name="T29" fmla="*/ 22 h 89"/>
                <a:gd name="T30" fmla="*/ 37 w 118"/>
                <a:gd name="T31" fmla="*/ 81 h 89"/>
                <a:gd name="T32" fmla="*/ 37 w 118"/>
                <a:gd name="T33" fmla="*/ 59 h 89"/>
                <a:gd name="T34" fmla="*/ 44 w 118"/>
                <a:gd name="T35" fmla="*/ 8 h 89"/>
                <a:gd name="T36" fmla="*/ 44 w 118"/>
                <a:gd name="T37" fmla="*/ 44 h 89"/>
                <a:gd name="T38" fmla="*/ 44 w 118"/>
                <a:gd name="T39" fmla="*/ 89 h 89"/>
                <a:gd name="T40" fmla="*/ 52 w 118"/>
                <a:gd name="T41" fmla="*/ 37 h 89"/>
                <a:gd name="T42" fmla="*/ 52 w 118"/>
                <a:gd name="T43" fmla="*/ 8 h 89"/>
                <a:gd name="T44" fmla="*/ 52 w 118"/>
                <a:gd name="T45" fmla="*/ 59 h 89"/>
                <a:gd name="T46" fmla="*/ 59 w 118"/>
                <a:gd name="T47" fmla="*/ 81 h 89"/>
                <a:gd name="T48" fmla="*/ 59 w 118"/>
                <a:gd name="T49" fmla="*/ 22 h 89"/>
                <a:gd name="T50" fmla="*/ 59 w 118"/>
                <a:gd name="T51" fmla="*/ 15 h 89"/>
                <a:gd name="T52" fmla="*/ 59 w 118"/>
                <a:gd name="T53" fmla="*/ 74 h 89"/>
                <a:gd name="T54" fmla="*/ 66 w 118"/>
                <a:gd name="T55" fmla="*/ 74 h 89"/>
                <a:gd name="T56" fmla="*/ 66 w 118"/>
                <a:gd name="T57" fmla="*/ 8 h 89"/>
                <a:gd name="T58" fmla="*/ 66 w 118"/>
                <a:gd name="T59" fmla="*/ 22 h 89"/>
                <a:gd name="T60" fmla="*/ 74 w 118"/>
                <a:gd name="T61" fmla="*/ 81 h 89"/>
                <a:gd name="T62" fmla="*/ 74 w 118"/>
                <a:gd name="T63" fmla="*/ 66 h 89"/>
                <a:gd name="T64" fmla="*/ 74 w 118"/>
                <a:gd name="T65" fmla="*/ 8 h 89"/>
                <a:gd name="T66" fmla="*/ 81 w 118"/>
                <a:gd name="T67" fmla="*/ 30 h 89"/>
                <a:gd name="T68" fmla="*/ 81 w 118"/>
                <a:gd name="T69" fmla="*/ 81 h 89"/>
                <a:gd name="T70" fmla="*/ 81 w 118"/>
                <a:gd name="T71" fmla="*/ 59 h 89"/>
                <a:gd name="T72" fmla="*/ 81 w 118"/>
                <a:gd name="T73" fmla="*/ 0 h 89"/>
                <a:gd name="T74" fmla="*/ 88 w 118"/>
                <a:gd name="T75" fmla="*/ 30 h 89"/>
                <a:gd name="T76" fmla="*/ 88 w 118"/>
                <a:gd name="T77" fmla="*/ 89 h 89"/>
                <a:gd name="T78" fmla="*/ 88 w 118"/>
                <a:gd name="T79" fmla="*/ 52 h 89"/>
                <a:gd name="T80" fmla="*/ 96 w 118"/>
                <a:gd name="T81" fmla="*/ 0 h 89"/>
                <a:gd name="T82" fmla="*/ 96 w 118"/>
                <a:gd name="T83" fmla="*/ 30 h 89"/>
                <a:gd name="T84" fmla="*/ 96 w 118"/>
                <a:gd name="T85" fmla="*/ 89 h 89"/>
                <a:gd name="T86" fmla="*/ 103 w 118"/>
                <a:gd name="T87" fmla="*/ 52 h 89"/>
                <a:gd name="T88" fmla="*/ 103 w 118"/>
                <a:gd name="T89" fmla="*/ 0 h 89"/>
                <a:gd name="T90" fmla="*/ 103 w 118"/>
                <a:gd name="T91" fmla="*/ 30 h 89"/>
                <a:gd name="T92" fmla="*/ 111 w 118"/>
                <a:gd name="T93" fmla="*/ 81 h 89"/>
                <a:gd name="T94" fmla="*/ 111 w 118"/>
                <a:gd name="T95" fmla="*/ 59 h 89"/>
                <a:gd name="T96" fmla="*/ 111 w 118"/>
                <a:gd name="T97" fmla="*/ 0 h 89"/>
                <a:gd name="T98" fmla="*/ 111 w 118"/>
                <a:gd name="T99" fmla="*/ 15 h 89"/>
                <a:gd name="T100" fmla="*/ 118 w 118"/>
                <a:gd name="T101" fmla="*/ 81 h 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
                <a:gd name="T154" fmla="*/ 0 h 89"/>
                <a:gd name="T155" fmla="*/ 118 w 118"/>
                <a:gd name="T156" fmla="*/ 89 h 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 h="89">
                  <a:moveTo>
                    <a:pt x="0" y="37"/>
                  </a:moveTo>
                  <a:lnTo>
                    <a:pt x="7" y="89"/>
                  </a:lnTo>
                  <a:lnTo>
                    <a:pt x="7" y="37"/>
                  </a:lnTo>
                  <a:lnTo>
                    <a:pt x="7" y="15"/>
                  </a:lnTo>
                  <a:lnTo>
                    <a:pt x="15" y="74"/>
                  </a:lnTo>
                  <a:lnTo>
                    <a:pt x="15" y="15"/>
                  </a:lnTo>
                  <a:lnTo>
                    <a:pt x="22" y="37"/>
                  </a:lnTo>
                  <a:lnTo>
                    <a:pt x="22" y="89"/>
                  </a:lnTo>
                  <a:lnTo>
                    <a:pt x="22" y="44"/>
                  </a:lnTo>
                  <a:lnTo>
                    <a:pt x="30" y="8"/>
                  </a:lnTo>
                  <a:lnTo>
                    <a:pt x="30" y="66"/>
                  </a:lnTo>
                  <a:lnTo>
                    <a:pt x="30" y="81"/>
                  </a:lnTo>
                  <a:lnTo>
                    <a:pt x="30" y="15"/>
                  </a:lnTo>
                  <a:lnTo>
                    <a:pt x="37" y="22"/>
                  </a:lnTo>
                  <a:lnTo>
                    <a:pt x="37" y="81"/>
                  </a:lnTo>
                  <a:lnTo>
                    <a:pt x="37" y="59"/>
                  </a:lnTo>
                  <a:lnTo>
                    <a:pt x="44" y="8"/>
                  </a:lnTo>
                  <a:lnTo>
                    <a:pt x="44" y="44"/>
                  </a:lnTo>
                  <a:lnTo>
                    <a:pt x="44" y="89"/>
                  </a:lnTo>
                  <a:lnTo>
                    <a:pt x="52" y="37"/>
                  </a:lnTo>
                  <a:lnTo>
                    <a:pt x="52" y="8"/>
                  </a:lnTo>
                  <a:lnTo>
                    <a:pt x="52" y="59"/>
                  </a:lnTo>
                  <a:lnTo>
                    <a:pt x="59" y="81"/>
                  </a:lnTo>
                  <a:lnTo>
                    <a:pt x="59" y="22"/>
                  </a:lnTo>
                  <a:lnTo>
                    <a:pt x="59" y="15"/>
                  </a:lnTo>
                  <a:lnTo>
                    <a:pt x="59" y="74"/>
                  </a:lnTo>
                  <a:lnTo>
                    <a:pt x="66" y="74"/>
                  </a:lnTo>
                  <a:lnTo>
                    <a:pt x="66" y="8"/>
                  </a:lnTo>
                  <a:lnTo>
                    <a:pt x="66" y="22"/>
                  </a:lnTo>
                  <a:lnTo>
                    <a:pt x="74" y="81"/>
                  </a:lnTo>
                  <a:lnTo>
                    <a:pt x="74" y="66"/>
                  </a:lnTo>
                  <a:lnTo>
                    <a:pt x="74" y="8"/>
                  </a:lnTo>
                  <a:lnTo>
                    <a:pt x="81" y="30"/>
                  </a:lnTo>
                  <a:lnTo>
                    <a:pt x="81" y="81"/>
                  </a:lnTo>
                  <a:lnTo>
                    <a:pt x="81" y="59"/>
                  </a:lnTo>
                  <a:lnTo>
                    <a:pt x="81" y="0"/>
                  </a:lnTo>
                  <a:lnTo>
                    <a:pt x="88" y="30"/>
                  </a:lnTo>
                  <a:lnTo>
                    <a:pt x="88" y="89"/>
                  </a:lnTo>
                  <a:lnTo>
                    <a:pt x="88" y="52"/>
                  </a:lnTo>
                  <a:lnTo>
                    <a:pt x="96" y="0"/>
                  </a:lnTo>
                  <a:lnTo>
                    <a:pt x="96" y="30"/>
                  </a:lnTo>
                  <a:lnTo>
                    <a:pt x="96" y="89"/>
                  </a:lnTo>
                  <a:lnTo>
                    <a:pt x="103" y="52"/>
                  </a:lnTo>
                  <a:lnTo>
                    <a:pt x="103" y="0"/>
                  </a:lnTo>
                  <a:lnTo>
                    <a:pt x="103" y="30"/>
                  </a:lnTo>
                  <a:lnTo>
                    <a:pt x="111" y="81"/>
                  </a:lnTo>
                  <a:lnTo>
                    <a:pt x="111" y="59"/>
                  </a:lnTo>
                  <a:lnTo>
                    <a:pt x="111" y="0"/>
                  </a:lnTo>
                  <a:lnTo>
                    <a:pt x="111" y="15"/>
                  </a:lnTo>
                  <a:lnTo>
                    <a:pt x="118" y="81"/>
                  </a:lnTo>
                </a:path>
              </a:pathLst>
            </a:custGeom>
            <a:noFill/>
            <a:ln w="12700">
              <a:solidFill>
                <a:srgbClr val="B30000"/>
              </a:solidFill>
              <a:round/>
              <a:headEnd/>
              <a:tailEnd/>
            </a:ln>
          </p:spPr>
          <p:txBody>
            <a:bodyPr/>
            <a:lstStyle/>
            <a:p>
              <a:endParaRPr lang="en-US"/>
            </a:p>
          </p:txBody>
        </p:sp>
        <p:sp>
          <p:nvSpPr>
            <p:cNvPr id="23637" name="Freeform 18"/>
            <p:cNvSpPr>
              <a:spLocks/>
            </p:cNvSpPr>
            <p:nvPr/>
          </p:nvSpPr>
          <p:spPr bwMode="auto">
            <a:xfrm>
              <a:off x="5476" y="3962"/>
              <a:ext cx="115" cy="102"/>
            </a:xfrm>
            <a:custGeom>
              <a:avLst/>
              <a:gdLst>
                <a:gd name="T0" fmla="*/ 0 w 110"/>
                <a:gd name="T1" fmla="*/ 103 h 111"/>
                <a:gd name="T2" fmla="*/ 0 w 110"/>
                <a:gd name="T3" fmla="*/ 88 h 111"/>
                <a:gd name="T4" fmla="*/ 0 w 110"/>
                <a:gd name="T5" fmla="*/ 30 h 111"/>
                <a:gd name="T6" fmla="*/ 7 w 110"/>
                <a:gd name="T7" fmla="*/ 30 h 111"/>
                <a:gd name="T8" fmla="*/ 7 w 110"/>
                <a:gd name="T9" fmla="*/ 96 h 111"/>
                <a:gd name="T10" fmla="*/ 7 w 110"/>
                <a:gd name="T11" fmla="*/ 103 h 111"/>
                <a:gd name="T12" fmla="*/ 15 w 110"/>
                <a:gd name="T13" fmla="*/ 37 h 111"/>
                <a:gd name="T14" fmla="*/ 15 w 110"/>
                <a:gd name="T15" fmla="*/ 15 h 111"/>
                <a:gd name="T16" fmla="*/ 15 w 110"/>
                <a:gd name="T17" fmla="*/ 74 h 111"/>
                <a:gd name="T18" fmla="*/ 15 w 110"/>
                <a:gd name="T19" fmla="*/ 111 h 111"/>
                <a:gd name="T20" fmla="*/ 22 w 110"/>
                <a:gd name="T21" fmla="*/ 59 h 111"/>
                <a:gd name="T22" fmla="*/ 22 w 110"/>
                <a:gd name="T23" fmla="*/ 15 h 111"/>
                <a:gd name="T24" fmla="*/ 22 w 110"/>
                <a:gd name="T25" fmla="*/ 52 h 111"/>
                <a:gd name="T26" fmla="*/ 29 w 110"/>
                <a:gd name="T27" fmla="*/ 111 h 111"/>
                <a:gd name="T28" fmla="*/ 29 w 110"/>
                <a:gd name="T29" fmla="*/ 81 h 111"/>
                <a:gd name="T30" fmla="*/ 29 w 110"/>
                <a:gd name="T31" fmla="*/ 15 h 111"/>
                <a:gd name="T32" fmla="*/ 37 w 110"/>
                <a:gd name="T33" fmla="*/ 30 h 111"/>
                <a:gd name="T34" fmla="*/ 37 w 110"/>
                <a:gd name="T35" fmla="*/ 96 h 111"/>
                <a:gd name="T36" fmla="*/ 37 w 110"/>
                <a:gd name="T37" fmla="*/ 103 h 111"/>
                <a:gd name="T38" fmla="*/ 44 w 110"/>
                <a:gd name="T39" fmla="*/ 37 h 111"/>
                <a:gd name="T40" fmla="*/ 44 w 110"/>
                <a:gd name="T41" fmla="*/ 8 h 111"/>
                <a:gd name="T42" fmla="*/ 44 w 110"/>
                <a:gd name="T43" fmla="*/ 59 h 111"/>
                <a:gd name="T44" fmla="*/ 44 w 110"/>
                <a:gd name="T45" fmla="*/ 111 h 111"/>
                <a:gd name="T46" fmla="*/ 51 w 110"/>
                <a:gd name="T47" fmla="*/ 74 h 111"/>
                <a:gd name="T48" fmla="*/ 51 w 110"/>
                <a:gd name="T49" fmla="*/ 15 h 111"/>
                <a:gd name="T50" fmla="*/ 51 w 110"/>
                <a:gd name="T51" fmla="*/ 22 h 111"/>
                <a:gd name="T52" fmla="*/ 59 w 110"/>
                <a:gd name="T53" fmla="*/ 88 h 111"/>
                <a:gd name="T54" fmla="*/ 59 w 110"/>
                <a:gd name="T55" fmla="*/ 103 h 111"/>
                <a:gd name="T56" fmla="*/ 59 w 110"/>
                <a:gd name="T57" fmla="*/ 44 h 111"/>
                <a:gd name="T58" fmla="*/ 66 w 110"/>
                <a:gd name="T59" fmla="*/ 8 h 111"/>
                <a:gd name="T60" fmla="*/ 66 w 110"/>
                <a:gd name="T61" fmla="*/ 44 h 111"/>
                <a:gd name="T62" fmla="*/ 66 w 110"/>
                <a:gd name="T63" fmla="*/ 103 h 111"/>
                <a:gd name="T64" fmla="*/ 66 w 110"/>
                <a:gd name="T65" fmla="*/ 88 h 111"/>
                <a:gd name="T66" fmla="*/ 74 w 110"/>
                <a:gd name="T67" fmla="*/ 22 h 111"/>
                <a:gd name="T68" fmla="*/ 74 w 110"/>
                <a:gd name="T69" fmla="*/ 8 h 111"/>
                <a:gd name="T70" fmla="*/ 74 w 110"/>
                <a:gd name="T71" fmla="*/ 66 h 111"/>
                <a:gd name="T72" fmla="*/ 81 w 110"/>
                <a:gd name="T73" fmla="*/ 111 h 111"/>
                <a:gd name="T74" fmla="*/ 81 w 110"/>
                <a:gd name="T75" fmla="*/ 74 h 111"/>
                <a:gd name="T76" fmla="*/ 81 w 110"/>
                <a:gd name="T77" fmla="*/ 8 h 111"/>
                <a:gd name="T78" fmla="*/ 88 w 110"/>
                <a:gd name="T79" fmla="*/ 15 h 111"/>
                <a:gd name="T80" fmla="*/ 88 w 110"/>
                <a:gd name="T81" fmla="*/ 81 h 111"/>
                <a:gd name="T82" fmla="*/ 88 w 110"/>
                <a:gd name="T83" fmla="*/ 111 h 111"/>
                <a:gd name="T84" fmla="*/ 96 w 110"/>
                <a:gd name="T85" fmla="*/ 59 h 111"/>
                <a:gd name="T86" fmla="*/ 96 w 110"/>
                <a:gd name="T87" fmla="*/ 8 h 111"/>
                <a:gd name="T88" fmla="*/ 96 w 110"/>
                <a:gd name="T89" fmla="*/ 15 h 111"/>
                <a:gd name="T90" fmla="*/ 96 w 110"/>
                <a:gd name="T91" fmla="*/ 81 h 111"/>
                <a:gd name="T92" fmla="*/ 103 w 110"/>
                <a:gd name="T93" fmla="*/ 111 h 111"/>
                <a:gd name="T94" fmla="*/ 103 w 110"/>
                <a:gd name="T95" fmla="*/ 59 h 111"/>
                <a:gd name="T96" fmla="*/ 103 w 110"/>
                <a:gd name="T97" fmla="*/ 0 h 111"/>
                <a:gd name="T98" fmla="*/ 110 w 110"/>
                <a:gd name="T99" fmla="*/ 15 h 111"/>
                <a:gd name="T100" fmla="*/ 110 w 110"/>
                <a:gd name="T101" fmla="*/ 81 h 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111"/>
                <a:gd name="T155" fmla="*/ 110 w 110"/>
                <a:gd name="T156" fmla="*/ 111 h 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111">
                  <a:moveTo>
                    <a:pt x="0" y="103"/>
                  </a:moveTo>
                  <a:lnTo>
                    <a:pt x="0" y="88"/>
                  </a:lnTo>
                  <a:lnTo>
                    <a:pt x="0" y="30"/>
                  </a:lnTo>
                  <a:lnTo>
                    <a:pt x="7" y="30"/>
                  </a:lnTo>
                  <a:lnTo>
                    <a:pt x="7" y="96"/>
                  </a:lnTo>
                  <a:lnTo>
                    <a:pt x="7" y="103"/>
                  </a:lnTo>
                  <a:lnTo>
                    <a:pt x="15" y="37"/>
                  </a:lnTo>
                  <a:lnTo>
                    <a:pt x="15" y="15"/>
                  </a:lnTo>
                  <a:lnTo>
                    <a:pt x="15" y="74"/>
                  </a:lnTo>
                  <a:lnTo>
                    <a:pt x="15" y="111"/>
                  </a:lnTo>
                  <a:lnTo>
                    <a:pt x="22" y="59"/>
                  </a:lnTo>
                  <a:lnTo>
                    <a:pt x="22" y="15"/>
                  </a:lnTo>
                  <a:lnTo>
                    <a:pt x="22" y="52"/>
                  </a:lnTo>
                  <a:lnTo>
                    <a:pt x="29" y="111"/>
                  </a:lnTo>
                  <a:lnTo>
                    <a:pt x="29" y="81"/>
                  </a:lnTo>
                  <a:lnTo>
                    <a:pt x="29" y="15"/>
                  </a:lnTo>
                  <a:lnTo>
                    <a:pt x="37" y="30"/>
                  </a:lnTo>
                  <a:lnTo>
                    <a:pt x="37" y="96"/>
                  </a:lnTo>
                  <a:lnTo>
                    <a:pt x="37" y="103"/>
                  </a:lnTo>
                  <a:lnTo>
                    <a:pt x="44" y="37"/>
                  </a:lnTo>
                  <a:lnTo>
                    <a:pt x="44" y="8"/>
                  </a:lnTo>
                  <a:lnTo>
                    <a:pt x="44" y="59"/>
                  </a:lnTo>
                  <a:lnTo>
                    <a:pt x="44" y="111"/>
                  </a:lnTo>
                  <a:lnTo>
                    <a:pt x="51" y="74"/>
                  </a:lnTo>
                  <a:lnTo>
                    <a:pt x="51" y="15"/>
                  </a:lnTo>
                  <a:lnTo>
                    <a:pt x="51" y="22"/>
                  </a:lnTo>
                  <a:lnTo>
                    <a:pt x="59" y="88"/>
                  </a:lnTo>
                  <a:lnTo>
                    <a:pt x="59" y="103"/>
                  </a:lnTo>
                  <a:lnTo>
                    <a:pt x="59" y="44"/>
                  </a:lnTo>
                  <a:lnTo>
                    <a:pt x="66" y="8"/>
                  </a:lnTo>
                  <a:lnTo>
                    <a:pt x="66" y="44"/>
                  </a:lnTo>
                  <a:lnTo>
                    <a:pt x="66" y="103"/>
                  </a:lnTo>
                  <a:lnTo>
                    <a:pt x="66" y="88"/>
                  </a:lnTo>
                  <a:lnTo>
                    <a:pt x="74" y="22"/>
                  </a:lnTo>
                  <a:lnTo>
                    <a:pt x="74" y="8"/>
                  </a:lnTo>
                  <a:lnTo>
                    <a:pt x="74" y="66"/>
                  </a:lnTo>
                  <a:lnTo>
                    <a:pt x="81" y="111"/>
                  </a:lnTo>
                  <a:lnTo>
                    <a:pt x="81" y="74"/>
                  </a:lnTo>
                  <a:lnTo>
                    <a:pt x="81" y="8"/>
                  </a:lnTo>
                  <a:lnTo>
                    <a:pt x="88" y="15"/>
                  </a:lnTo>
                  <a:lnTo>
                    <a:pt x="88" y="81"/>
                  </a:lnTo>
                  <a:lnTo>
                    <a:pt x="88" y="111"/>
                  </a:lnTo>
                  <a:lnTo>
                    <a:pt x="96" y="59"/>
                  </a:lnTo>
                  <a:lnTo>
                    <a:pt x="96" y="8"/>
                  </a:lnTo>
                  <a:lnTo>
                    <a:pt x="96" y="15"/>
                  </a:lnTo>
                  <a:lnTo>
                    <a:pt x="96" y="81"/>
                  </a:lnTo>
                  <a:lnTo>
                    <a:pt x="103" y="111"/>
                  </a:lnTo>
                  <a:lnTo>
                    <a:pt x="103" y="59"/>
                  </a:lnTo>
                  <a:lnTo>
                    <a:pt x="103" y="0"/>
                  </a:lnTo>
                  <a:lnTo>
                    <a:pt x="110" y="15"/>
                  </a:lnTo>
                  <a:lnTo>
                    <a:pt x="110" y="81"/>
                  </a:lnTo>
                </a:path>
              </a:pathLst>
            </a:custGeom>
            <a:noFill/>
            <a:ln w="12700">
              <a:solidFill>
                <a:srgbClr val="B30000"/>
              </a:solidFill>
              <a:round/>
              <a:headEnd/>
              <a:tailEnd/>
            </a:ln>
          </p:spPr>
          <p:txBody>
            <a:bodyPr/>
            <a:lstStyle/>
            <a:p>
              <a:endParaRPr lang="en-US"/>
            </a:p>
          </p:txBody>
        </p:sp>
        <p:sp>
          <p:nvSpPr>
            <p:cNvPr id="23638" name="Freeform 19"/>
            <p:cNvSpPr>
              <a:spLocks/>
            </p:cNvSpPr>
            <p:nvPr/>
          </p:nvSpPr>
          <p:spPr bwMode="auto">
            <a:xfrm>
              <a:off x="5591" y="3941"/>
              <a:ext cx="116" cy="123"/>
            </a:xfrm>
            <a:custGeom>
              <a:avLst/>
              <a:gdLst>
                <a:gd name="T0" fmla="*/ 0 w 111"/>
                <a:gd name="T1" fmla="*/ 103 h 133"/>
                <a:gd name="T2" fmla="*/ 0 w 111"/>
                <a:gd name="T3" fmla="*/ 133 h 133"/>
                <a:gd name="T4" fmla="*/ 8 w 111"/>
                <a:gd name="T5" fmla="*/ 81 h 133"/>
                <a:gd name="T6" fmla="*/ 8 w 111"/>
                <a:gd name="T7" fmla="*/ 22 h 133"/>
                <a:gd name="T8" fmla="*/ 8 w 111"/>
                <a:gd name="T9" fmla="*/ 30 h 133"/>
                <a:gd name="T10" fmla="*/ 15 w 111"/>
                <a:gd name="T11" fmla="*/ 96 h 133"/>
                <a:gd name="T12" fmla="*/ 15 w 111"/>
                <a:gd name="T13" fmla="*/ 133 h 133"/>
                <a:gd name="T14" fmla="*/ 15 w 111"/>
                <a:gd name="T15" fmla="*/ 88 h 133"/>
                <a:gd name="T16" fmla="*/ 15 w 111"/>
                <a:gd name="T17" fmla="*/ 30 h 133"/>
                <a:gd name="T18" fmla="*/ 23 w 111"/>
                <a:gd name="T19" fmla="*/ 22 h 133"/>
                <a:gd name="T20" fmla="*/ 23 w 111"/>
                <a:gd name="T21" fmla="*/ 81 h 133"/>
                <a:gd name="T22" fmla="*/ 23 w 111"/>
                <a:gd name="T23" fmla="*/ 133 h 133"/>
                <a:gd name="T24" fmla="*/ 30 w 111"/>
                <a:gd name="T25" fmla="*/ 110 h 133"/>
                <a:gd name="T26" fmla="*/ 30 w 111"/>
                <a:gd name="T27" fmla="*/ 44 h 133"/>
                <a:gd name="T28" fmla="*/ 30 w 111"/>
                <a:gd name="T29" fmla="*/ 15 h 133"/>
                <a:gd name="T30" fmla="*/ 37 w 111"/>
                <a:gd name="T31" fmla="*/ 59 h 133"/>
                <a:gd name="T32" fmla="*/ 37 w 111"/>
                <a:gd name="T33" fmla="*/ 118 h 133"/>
                <a:gd name="T34" fmla="*/ 37 w 111"/>
                <a:gd name="T35" fmla="*/ 125 h 133"/>
                <a:gd name="T36" fmla="*/ 37 w 111"/>
                <a:gd name="T37" fmla="*/ 66 h 133"/>
                <a:gd name="T38" fmla="*/ 45 w 111"/>
                <a:gd name="T39" fmla="*/ 15 h 133"/>
                <a:gd name="T40" fmla="*/ 45 w 111"/>
                <a:gd name="T41" fmla="*/ 30 h 133"/>
                <a:gd name="T42" fmla="*/ 45 w 111"/>
                <a:gd name="T43" fmla="*/ 96 h 133"/>
                <a:gd name="T44" fmla="*/ 52 w 111"/>
                <a:gd name="T45" fmla="*/ 133 h 133"/>
                <a:gd name="T46" fmla="*/ 52 w 111"/>
                <a:gd name="T47" fmla="*/ 96 h 133"/>
                <a:gd name="T48" fmla="*/ 52 w 111"/>
                <a:gd name="T49" fmla="*/ 30 h 133"/>
                <a:gd name="T50" fmla="*/ 59 w 111"/>
                <a:gd name="T51" fmla="*/ 7 h 133"/>
                <a:gd name="T52" fmla="*/ 59 w 111"/>
                <a:gd name="T53" fmla="*/ 52 h 133"/>
                <a:gd name="T54" fmla="*/ 59 w 111"/>
                <a:gd name="T55" fmla="*/ 118 h 133"/>
                <a:gd name="T56" fmla="*/ 67 w 111"/>
                <a:gd name="T57" fmla="*/ 125 h 133"/>
                <a:gd name="T58" fmla="*/ 67 w 111"/>
                <a:gd name="T59" fmla="*/ 74 h 133"/>
                <a:gd name="T60" fmla="*/ 67 w 111"/>
                <a:gd name="T61" fmla="*/ 15 h 133"/>
                <a:gd name="T62" fmla="*/ 67 w 111"/>
                <a:gd name="T63" fmla="*/ 15 h 133"/>
                <a:gd name="T64" fmla="*/ 74 w 111"/>
                <a:gd name="T65" fmla="*/ 74 h 133"/>
                <a:gd name="T66" fmla="*/ 74 w 111"/>
                <a:gd name="T67" fmla="*/ 125 h 133"/>
                <a:gd name="T68" fmla="*/ 74 w 111"/>
                <a:gd name="T69" fmla="*/ 118 h 133"/>
                <a:gd name="T70" fmla="*/ 81 w 111"/>
                <a:gd name="T71" fmla="*/ 59 h 133"/>
                <a:gd name="T72" fmla="*/ 81 w 111"/>
                <a:gd name="T73" fmla="*/ 7 h 133"/>
                <a:gd name="T74" fmla="*/ 81 w 111"/>
                <a:gd name="T75" fmla="*/ 15 h 133"/>
                <a:gd name="T76" fmla="*/ 89 w 111"/>
                <a:gd name="T77" fmla="*/ 81 h 133"/>
                <a:gd name="T78" fmla="*/ 89 w 111"/>
                <a:gd name="T79" fmla="*/ 125 h 133"/>
                <a:gd name="T80" fmla="*/ 89 w 111"/>
                <a:gd name="T81" fmla="*/ 110 h 133"/>
                <a:gd name="T82" fmla="*/ 89 w 111"/>
                <a:gd name="T83" fmla="*/ 52 h 133"/>
                <a:gd name="T84" fmla="*/ 96 w 111"/>
                <a:gd name="T85" fmla="*/ 0 h 133"/>
                <a:gd name="T86" fmla="*/ 96 w 111"/>
                <a:gd name="T87" fmla="*/ 15 h 133"/>
                <a:gd name="T88" fmla="*/ 96 w 111"/>
                <a:gd name="T89" fmla="*/ 81 h 133"/>
                <a:gd name="T90" fmla="*/ 104 w 111"/>
                <a:gd name="T91" fmla="*/ 125 h 133"/>
                <a:gd name="T92" fmla="*/ 104 w 111"/>
                <a:gd name="T93" fmla="*/ 118 h 133"/>
                <a:gd name="T94" fmla="*/ 104 w 111"/>
                <a:gd name="T95" fmla="*/ 52 h 133"/>
                <a:gd name="T96" fmla="*/ 111 w 111"/>
                <a:gd name="T97" fmla="*/ 0 h 133"/>
                <a:gd name="T98" fmla="*/ 111 w 111"/>
                <a:gd name="T99" fmla="*/ 7 h 133"/>
                <a:gd name="T100" fmla="*/ 111 w 111"/>
                <a:gd name="T101" fmla="*/ 66 h 1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
                <a:gd name="T154" fmla="*/ 0 h 133"/>
                <a:gd name="T155" fmla="*/ 111 w 111"/>
                <a:gd name="T156" fmla="*/ 133 h 1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 h="133">
                  <a:moveTo>
                    <a:pt x="0" y="103"/>
                  </a:moveTo>
                  <a:lnTo>
                    <a:pt x="0" y="133"/>
                  </a:lnTo>
                  <a:lnTo>
                    <a:pt x="8" y="81"/>
                  </a:lnTo>
                  <a:lnTo>
                    <a:pt x="8" y="22"/>
                  </a:lnTo>
                  <a:lnTo>
                    <a:pt x="8" y="30"/>
                  </a:lnTo>
                  <a:lnTo>
                    <a:pt x="15" y="96"/>
                  </a:lnTo>
                  <a:lnTo>
                    <a:pt x="15" y="133"/>
                  </a:lnTo>
                  <a:lnTo>
                    <a:pt x="15" y="88"/>
                  </a:lnTo>
                  <a:lnTo>
                    <a:pt x="15" y="30"/>
                  </a:lnTo>
                  <a:lnTo>
                    <a:pt x="23" y="22"/>
                  </a:lnTo>
                  <a:lnTo>
                    <a:pt x="23" y="81"/>
                  </a:lnTo>
                  <a:lnTo>
                    <a:pt x="23" y="133"/>
                  </a:lnTo>
                  <a:lnTo>
                    <a:pt x="30" y="110"/>
                  </a:lnTo>
                  <a:lnTo>
                    <a:pt x="30" y="44"/>
                  </a:lnTo>
                  <a:lnTo>
                    <a:pt x="30" y="15"/>
                  </a:lnTo>
                  <a:lnTo>
                    <a:pt x="37" y="59"/>
                  </a:lnTo>
                  <a:lnTo>
                    <a:pt x="37" y="118"/>
                  </a:lnTo>
                  <a:lnTo>
                    <a:pt x="37" y="125"/>
                  </a:lnTo>
                  <a:lnTo>
                    <a:pt x="37" y="66"/>
                  </a:lnTo>
                  <a:lnTo>
                    <a:pt x="45" y="15"/>
                  </a:lnTo>
                  <a:lnTo>
                    <a:pt x="45" y="30"/>
                  </a:lnTo>
                  <a:lnTo>
                    <a:pt x="45" y="96"/>
                  </a:lnTo>
                  <a:lnTo>
                    <a:pt x="52" y="133"/>
                  </a:lnTo>
                  <a:lnTo>
                    <a:pt x="52" y="96"/>
                  </a:lnTo>
                  <a:lnTo>
                    <a:pt x="52" y="30"/>
                  </a:lnTo>
                  <a:lnTo>
                    <a:pt x="59" y="7"/>
                  </a:lnTo>
                  <a:lnTo>
                    <a:pt x="59" y="52"/>
                  </a:lnTo>
                  <a:lnTo>
                    <a:pt x="59" y="118"/>
                  </a:lnTo>
                  <a:lnTo>
                    <a:pt x="67" y="125"/>
                  </a:lnTo>
                  <a:lnTo>
                    <a:pt x="67" y="74"/>
                  </a:lnTo>
                  <a:lnTo>
                    <a:pt x="67" y="15"/>
                  </a:lnTo>
                  <a:lnTo>
                    <a:pt x="74" y="74"/>
                  </a:lnTo>
                  <a:lnTo>
                    <a:pt x="74" y="125"/>
                  </a:lnTo>
                  <a:lnTo>
                    <a:pt x="74" y="118"/>
                  </a:lnTo>
                  <a:lnTo>
                    <a:pt x="81" y="59"/>
                  </a:lnTo>
                  <a:lnTo>
                    <a:pt x="81" y="7"/>
                  </a:lnTo>
                  <a:lnTo>
                    <a:pt x="81" y="15"/>
                  </a:lnTo>
                  <a:lnTo>
                    <a:pt x="89" y="81"/>
                  </a:lnTo>
                  <a:lnTo>
                    <a:pt x="89" y="125"/>
                  </a:lnTo>
                  <a:lnTo>
                    <a:pt x="89" y="110"/>
                  </a:lnTo>
                  <a:lnTo>
                    <a:pt x="89" y="52"/>
                  </a:lnTo>
                  <a:lnTo>
                    <a:pt x="96" y="0"/>
                  </a:lnTo>
                  <a:lnTo>
                    <a:pt x="96" y="15"/>
                  </a:lnTo>
                  <a:lnTo>
                    <a:pt x="96" y="81"/>
                  </a:lnTo>
                  <a:lnTo>
                    <a:pt x="104" y="125"/>
                  </a:lnTo>
                  <a:lnTo>
                    <a:pt x="104" y="118"/>
                  </a:lnTo>
                  <a:lnTo>
                    <a:pt x="104" y="52"/>
                  </a:lnTo>
                  <a:lnTo>
                    <a:pt x="111" y="0"/>
                  </a:lnTo>
                  <a:lnTo>
                    <a:pt x="111" y="7"/>
                  </a:lnTo>
                  <a:lnTo>
                    <a:pt x="111" y="66"/>
                  </a:lnTo>
                </a:path>
              </a:pathLst>
            </a:custGeom>
            <a:noFill/>
            <a:ln w="12700">
              <a:solidFill>
                <a:srgbClr val="B30000"/>
              </a:solidFill>
              <a:round/>
              <a:headEnd/>
              <a:tailEnd/>
            </a:ln>
          </p:spPr>
          <p:txBody>
            <a:bodyPr/>
            <a:lstStyle/>
            <a:p>
              <a:endParaRPr lang="en-US"/>
            </a:p>
          </p:txBody>
        </p:sp>
        <p:sp>
          <p:nvSpPr>
            <p:cNvPr id="23639" name="Freeform 20"/>
            <p:cNvSpPr>
              <a:spLocks/>
            </p:cNvSpPr>
            <p:nvPr/>
          </p:nvSpPr>
          <p:spPr bwMode="auto">
            <a:xfrm>
              <a:off x="5707" y="3907"/>
              <a:ext cx="115" cy="157"/>
            </a:xfrm>
            <a:custGeom>
              <a:avLst/>
              <a:gdLst>
                <a:gd name="T0" fmla="*/ 0 w 110"/>
                <a:gd name="T1" fmla="*/ 103 h 170"/>
                <a:gd name="T2" fmla="*/ 7 w 110"/>
                <a:gd name="T3" fmla="*/ 162 h 170"/>
                <a:gd name="T4" fmla="*/ 7 w 110"/>
                <a:gd name="T5" fmla="*/ 162 h 170"/>
                <a:gd name="T6" fmla="*/ 7 w 110"/>
                <a:gd name="T7" fmla="*/ 103 h 170"/>
                <a:gd name="T8" fmla="*/ 7 w 110"/>
                <a:gd name="T9" fmla="*/ 44 h 170"/>
                <a:gd name="T10" fmla="*/ 15 w 110"/>
                <a:gd name="T11" fmla="*/ 30 h 170"/>
                <a:gd name="T12" fmla="*/ 15 w 110"/>
                <a:gd name="T13" fmla="*/ 81 h 170"/>
                <a:gd name="T14" fmla="*/ 15 w 110"/>
                <a:gd name="T15" fmla="*/ 147 h 170"/>
                <a:gd name="T16" fmla="*/ 22 w 110"/>
                <a:gd name="T17" fmla="*/ 170 h 170"/>
                <a:gd name="T18" fmla="*/ 22 w 110"/>
                <a:gd name="T19" fmla="*/ 125 h 170"/>
                <a:gd name="T20" fmla="*/ 22 w 110"/>
                <a:gd name="T21" fmla="*/ 59 h 170"/>
                <a:gd name="T22" fmla="*/ 29 w 110"/>
                <a:gd name="T23" fmla="*/ 22 h 170"/>
                <a:gd name="T24" fmla="*/ 29 w 110"/>
                <a:gd name="T25" fmla="*/ 44 h 170"/>
                <a:gd name="T26" fmla="*/ 29 w 110"/>
                <a:gd name="T27" fmla="*/ 111 h 170"/>
                <a:gd name="T28" fmla="*/ 29 w 110"/>
                <a:gd name="T29" fmla="*/ 162 h 170"/>
                <a:gd name="T30" fmla="*/ 37 w 110"/>
                <a:gd name="T31" fmla="*/ 155 h 170"/>
                <a:gd name="T32" fmla="*/ 37 w 110"/>
                <a:gd name="T33" fmla="*/ 96 h 170"/>
                <a:gd name="T34" fmla="*/ 37 w 110"/>
                <a:gd name="T35" fmla="*/ 37 h 170"/>
                <a:gd name="T36" fmla="*/ 44 w 110"/>
                <a:gd name="T37" fmla="*/ 22 h 170"/>
                <a:gd name="T38" fmla="*/ 44 w 110"/>
                <a:gd name="T39" fmla="*/ 67 h 170"/>
                <a:gd name="T40" fmla="*/ 44 w 110"/>
                <a:gd name="T41" fmla="*/ 133 h 170"/>
                <a:gd name="T42" fmla="*/ 51 w 110"/>
                <a:gd name="T43" fmla="*/ 170 h 170"/>
                <a:gd name="T44" fmla="*/ 51 w 110"/>
                <a:gd name="T45" fmla="*/ 147 h 170"/>
                <a:gd name="T46" fmla="*/ 51 w 110"/>
                <a:gd name="T47" fmla="*/ 81 h 170"/>
                <a:gd name="T48" fmla="*/ 59 w 110"/>
                <a:gd name="T49" fmla="*/ 22 h 170"/>
                <a:gd name="T50" fmla="*/ 59 w 110"/>
                <a:gd name="T51" fmla="*/ 22 h 170"/>
                <a:gd name="T52" fmla="*/ 59 w 110"/>
                <a:gd name="T53" fmla="*/ 67 h 170"/>
                <a:gd name="T54" fmla="*/ 59 w 110"/>
                <a:gd name="T55" fmla="*/ 133 h 170"/>
                <a:gd name="T56" fmla="*/ 66 w 110"/>
                <a:gd name="T57" fmla="*/ 170 h 170"/>
                <a:gd name="T58" fmla="*/ 66 w 110"/>
                <a:gd name="T59" fmla="*/ 140 h 170"/>
                <a:gd name="T60" fmla="*/ 66 w 110"/>
                <a:gd name="T61" fmla="*/ 74 h 170"/>
                <a:gd name="T62" fmla="*/ 74 w 110"/>
                <a:gd name="T63" fmla="*/ 22 h 170"/>
                <a:gd name="T64" fmla="*/ 74 w 110"/>
                <a:gd name="T65" fmla="*/ 15 h 170"/>
                <a:gd name="T66" fmla="*/ 74 w 110"/>
                <a:gd name="T67" fmla="*/ 59 h 170"/>
                <a:gd name="T68" fmla="*/ 81 w 110"/>
                <a:gd name="T69" fmla="*/ 125 h 170"/>
                <a:gd name="T70" fmla="*/ 81 w 110"/>
                <a:gd name="T71" fmla="*/ 170 h 170"/>
                <a:gd name="T72" fmla="*/ 81 w 110"/>
                <a:gd name="T73" fmla="*/ 147 h 170"/>
                <a:gd name="T74" fmla="*/ 88 w 110"/>
                <a:gd name="T75" fmla="*/ 89 h 170"/>
                <a:gd name="T76" fmla="*/ 88 w 110"/>
                <a:gd name="T77" fmla="*/ 30 h 170"/>
                <a:gd name="T78" fmla="*/ 88 w 110"/>
                <a:gd name="T79" fmla="*/ 8 h 170"/>
                <a:gd name="T80" fmla="*/ 88 w 110"/>
                <a:gd name="T81" fmla="*/ 37 h 170"/>
                <a:gd name="T82" fmla="*/ 96 w 110"/>
                <a:gd name="T83" fmla="*/ 103 h 170"/>
                <a:gd name="T84" fmla="*/ 96 w 110"/>
                <a:gd name="T85" fmla="*/ 155 h 170"/>
                <a:gd name="T86" fmla="*/ 96 w 110"/>
                <a:gd name="T87" fmla="*/ 162 h 170"/>
                <a:gd name="T88" fmla="*/ 103 w 110"/>
                <a:gd name="T89" fmla="*/ 118 h 170"/>
                <a:gd name="T90" fmla="*/ 103 w 110"/>
                <a:gd name="T91" fmla="*/ 52 h 170"/>
                <a:gd name="T92" fmla="*/ 103 w 110"/>
                <a:gd name="T93" fmla="*/ 0 h 170"/>
                <a:gd name="T94" fmla="*/ 110 w 110"/>
                <a:gd name="T95" fmla="*/ 8 h 170"/>
                <a:gd name="T96" fmla="*/ 110 w 110"/>
                <a:gd name="T97" fmla="*/ 59 h 170"/>
                <a:gd name="T98" fmla="*/ 110 w 110"/>
                <a:gd name="T99" fmla="*/ 125 h 170"/>
                <a:gd name="T100" fmla="*/ 110 w 110"/>
                <a:gd name="T101" fmla="*/ 170 h 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170"/>
                <a:gd name="T155" fmla="*/ 110 w 110"/>
                <a:gd name="T156" fmla="*/ 170 h 17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170">
                  <a:moveTo>
                    <a:pt x="0" y="103"/>
                  </a:moveTo>
                  <a:lnTo>
                    <a:pt x="7" y="162"/>
                  </a:lnTo>
                  <a:lnTo>
                    <a:pt x="7" y="103"/>
                  </a:lnTo>
                  <a:lnTo>
                    <a:pt x="7" y="44"/>
                  </a:lnTo>
                  <a:lnTo>
                    <a:pt x="15" y="30"/>
                  </a:lnTo>
                  <a:lnTo>
                    <a:pt x="15" y="81"/>
                  </a:lnTo>
                  <a:lnTo>
                    <a:pt x="15" y="147"/>
                  </a:lnTo>
                  <a:lnTo>
                    <a:pt x="22" y="170"/>
                  </a:lnTo>
                  <a:lnTo>
                    <a:pt x="22" y="125"/>
                  </a:lnTo>
                  <a:lnTo>
                    <a:pt x="22" y="59"/>
                  </a:lnTo>
                  <a:lnTo>
                    <a:pt x="29" y="22"/>
                  </a:lnTo>
                  <a:lnTo>
                    <a:pt x="29" y="44"/>
                  </a:lnTo>
                  <a:lnTo>
                    <a:pt x="29" y="111"/>
                  </a:lnTo>
                  <a:lnTo>
                    <a:pt x="29" y="162"/>
                  </a:lnTo>
                  <a:lnTo>
                    <a:pt x="37" y="155"/>
                  </a:lnTo>
                  <a:lnTo>
                    <a:pt x="37" y="96"/>
                  </a:lnTo>
                  <a:lnTo>
                    <a:pt x="37" y="37"/>
                  </a:lnTo>
                  <a:lnTo>
                    <a:pt x="44" y="22"/>
                  </a:lnTo>
                  <a:lnTo>
                    <a:pt x="44" y="67"/>
                  </a:lnTo>
                  <a:lnTo>
                    <a:pt x="44" y="133"/>
                  </a:lnTo>
                  <a:lnTo>
                    <a:pt x="51" y="170"/>
                  </a:lnTo>
                  <a:lnTo>
                    <a:pt x="51" y="147"/>
                  </a:lnTo>
                  <a:lnTo>
                    <a:pt x="51" y="81"/>
                  </a:lnTo>
                  <a:lnTo>
                    <a:pt x="59" y="22"/>
                  </a:lnTo>
                  <a:lnTo>
                    <a:pt x="59" y="67"/>
                  </a:lnTo>
                  <a:lnTo>
                    <a:pt x="59" y="133"/>
                  </a:lnTo>
                  <a:lnTo>
                    <a:pt x="66" y="170"/>
                  </a:lnTo>
                  <a:lnTo>
                    <a:pt x="66" y="140"/>
                  </a:lnTo>
                  <a:lnTo>
                    <a:pt x="66" y="74"/>
                  </a:lnTo>
                  <a:lnTo>
                    <a:pt x="74" y="22"/>
                  </a:lnTo>
                  <a:lnTo>
                    <a:pt x="74" y="15"/>
                  </a:lnTo>
                  <a:lnTo>
                    <a:pt x="74" y="59"/>
                  </a:lnTo>
                  <a:lnTo>
                    <a:pt x="81" y="125"/>
                  </a:lnTo>
                  <a:lnTo>
                    <a:pt x="81" y="170"/>
                  </a:lnTo>
                  <a:lnTo>
                    <a:pt x="81" y="147"/>
                  </a:lnTo>
                  <a:lnTo>
                    <a:pt x="88" y="89"/>
                  </a:lnTo>
                  <a:lnTo>
                    <a:pt x="88" y="30"/>
                  </a:lnTo>
                  <a:lnTo>
                    <a:pt x="88" y="8"/>
                  </a:lnTo>
                  <a:lnTo>
                    <a:pt x="88" y="37"/>
                  </a:lnTo>
                  <a:lnTo>
                    <a:pt x="96" y="103"/>
                  </a:lnTo>
                  <a:lnTo>
                    <a:pt x="96" y="155"/>
                  </a:lnTo>
                  <a:lnTo>
                    <a:pt x="96" y="162"/>
                  </a:lnTo>
                  <a:lnTo>
                    <a:pt x="103" y="118"/>
                  </a:lnTo>
                  <a:lnTo>
                    <a:pt x="103" y="52"/>
                  </a:lnTo>
                  <a:lnTo>
                    <a:pt x="103" y="0"/>
                  </a:lnTo>
                  <a:lnTo>
                    <a:pt x="110" y="8"/>
                  </a:lnTo>
                  <a:lnTo>
                    <a:pt x="110" y="59"/>
                  </a:lnTo>
                  <a:lnTo>
                    <a:pt x="110" y="125"/>
                  </a:lnTo>
                  <a:lnTo>
                    <a:pt x="110" y="170"/>
                  </a:lnTo>
                </a:path>
              </a:pathLst>
            </a:custGeom>
            <a:noFill/>
            <a:ln w="12700">
              <a:solidFill>
                <a:srgbClr val="B30000"/>
              </a:solidFill>
              <a:round/>
              <a:headEnd/>
              <a:tailEnd/>
            </a:ln>
          </p:spPr>
          <p:txBody>
            <a:bodyPr/>
            <a:lstStyle/>
            <a:p>
              <a:endParaRPr lang="en-US"/>
            </a:p>
          </p:txBody>
        </p:sp>
        <p:sp>
          <p:nvSpPr>
            <p:cNvPr id="23640" name="Freeform 21"/>
            <p:cNvSpPr>
              <a:spLocks/>
            </p:cNvSpPr>
            <p:nvPr/>
          </p:nvSpPr>
          <p:spPr bwMode="auto">
            <a:xfrm>
              <a:off x="5822" y="3860"/>
              <a:ext cx="123" cy="204"/>
            </a:xfrm>
            <a:custGeom>
              <a:avLst/>
              <a:gdLst>
                <a:gd name="T0" fmla="*/ 0 w 118"/>
                <a:gd name="T1" fmla="*/ 221 h 221"/>
                <a:gd name="T2" fmla="*/ 8 w 118"/>
                <a:gd name="T3" fmla="*/ 206 h 221"/>
                <a:gd name="T4" fmla="*/ 8 w 118"/>
                <a:gd name="T5" fmla="*/ 147 h 221"/>
                <a:gd name="T6" fmla="*/ 8 w 118"/>
                <a:gd name="T7" fmla="*/ 81 h 221"/>
                <a:gd name="T8" fmla="*/ 15 w 118"/>
                <a:gd name="T9" fmla="*/ 44 h 221"/>
                <a:gd name="T10" fmla="*/ 15 w 118"/>
                <a:gd name="T11" fmla="*/ 59 h 221"/>
                <a:gd name="T12" fmla="*/ 15 w 118"/>
                <a:gd name="T13" fmla="*/ 118 h 221"/>
                <a:gd name="T14" fmla="*/ 22 w 118"/>
                <a:gd name="T15" fmla="*/ 184 h 221"/>
                <a:gd name="T16" fmla="*/ 22 w 118"/>
                <a:gd name="T17" fmla="*/ 221 h 221"/>
                <a:gd name="T18" fmla="*/ 22 w 118"/>
                <a:gd name="T19" fmla="*/ 198 h 221"/>
                <a:gd name="T20" fmla="*/ 30 w 118"/>
                <a:gd name="T21" fmla="*/ 140 h 221"/>
                <a:gd name="T22" fmla="*/ 30 w 118"/>
                <a:gd name="T23" fmla="*/ 73 h 221"/>
                <a:gd name="T24" fmla="*/ 30 w 118"/>
                <a:gd name="T25" fmla="*/ 37 h 221"/>
                <a:gd name="T26" fmla="*/ 30 w 118"/>
                <a:gd name="T27" fmla="*/ 51 h 221"/>
                <a:gd name="T28" fmla="*/ 37 w 118"/>
                <a:gd name="T29" fmla="*/ 103 h 221"/>
                <a:gd name="T30" fmla="*/ 37 w 118"/>
                <a:gd name="T31" fmla="*/ 176 h 221"/>
                <a:gd name="T32" fmla="*/ 37 w 118"/>
                <a:gd name="T33" fmla="*/ 213 h 221"/>
                <a:gd name="T34" fmla="*/ 45 w 118"/>
                <a:gd name="T35" fmla="*/ 206 h 221"/>
                <a:gd name="T36" fmla="*/ 45 w 118"/>
                <a:gd name="T37" fmla="*/ 162 h 221"/>
                <a:gd name="T38" fmla="*/ 45 w 118"/>
                <a:gd name="T39" fmla="*/ 88 h 221"/>
                <a:gd name="T40" fmla="*/ 52 w 118"/>
                <a:gd name="T41" fmla="*/ 37 h 221"/>
                <a:gd name="T42" fmla="*/ 52 w 118"/>
                <a:gd name="T43" fmla="*/ 29 h 221"/>
                <a:gd name="T44" fmla="*/ 52 w 118"/>
                <a:gd name="T45" fmla="*/ 73 h 221"/>
                <a:gd name="T46" fmla="*/ 52 w 118"/>
                <a:gd name="T47" fmla="*/ 140 h 221"/>
                <a:gd name="T48" fmla="*/ 59 w 118"/>
                <a:gd name="T49" fmla="*/ 198 h 221"/>
                <a:gd name="T50" fmla="*/ 59 w 118"/>
                <a:gd name="T51" fmla="*/ 221 h 221"/>
                <a:gd name="T52" fmla="*/ 59 w 118"/>
                <a:gd name="T53" fmla="*/ 191 h 221"/>
                <a:gd name="T54" fmla="*/ 67 w 118"/>
                <a:gd name="T55" fmla="*/ 132 h 221"/>
                <a:gd name="T56" fmla="*/ 67 w 118"/>
                <a:gd name="T57" fmla="*/ 66 h 221"/>
                <a:gd name="T58" fmla="*/ 67 w 118"/>
                <a:gd name="T59" fmla="*/ 22 h 221"/>
                <a:gd name="T60" fmla="*/ 74 w 118"/>
                <a:gd name="T61" fmla="*/ 29 h 221"/>
                <a:gd name="T62" fmla="*/ 74 w 118"/>
                <a:gd name="T63" fmla="*/ 81 h 221"/>
                <a:gd name="T64" fmla="*/ 74 w 118"/>
                <a:gd name="T65" fmla="*/ 147 h 221"/>
                <a:gd name="T66" fmla="*/ 81 w 118"/>
                <a:gd name="T67" fmla="*/ 206 h 221"/>
                <a:gd name="T68" fmla="*/ 81 w 118"/>
                <a:gd name="T69" fmla="*/ 221 h 221"/>
                <a:gd name="T70" fmla="*/ 81 w 118"/>
                <a:gd name="T71" fmla="*/ 191 h 221"/>
                <a:gd name="T72" fmla="*/ 81 w 118"/>
                <a:gd name="T73" fmla="*/ 125 h 221"/>
                <a:gd name="T74" fmla="*/ 89 w 118"/>
                <a:gd name="T75" fmla="*/ 59 h 221"/>
                <a:gd name="T76" fmla="*/ 89 w 118"/>
                <a:gd name="T77" fmla="*/ 15 h 221"/>
                <a:gd name="T78" fmla="*/ 89 w 118"/>
                <a:gd name="T79" fmla="*/ 22 h 221"/>
                <a:gd name="T80" fmla="*/ 96 w 118"/>
                <a:gd name="T81" fmla="*/ 66 h 221"/>
                <a:gd name="T82" fmla="*/ 96 w 118"/>
                <a:gd name="T83" fmla="*/ 132 h 221"/>
                <a:gd name="T84" fmla="*/ 96 w 118"/>
                <a:gd name="T85" fmla="*/ 191 h 221"/>
                <a:gd name="T86" fmla="*/ 103 w 118"/>
                <a:gd name="T87" fmla="*/ 221 h 221"/>
                <a:gd name="T88" fmla="*/ 103 w 118"/>
                <a:gd name="T89" fmla="*/ 198 h 221"/>
                <a:gd name="T90" fmla="*/ 103 w 118"/>
                <a:gd name="T91" fmla="*/ 147 h 221"/>
                <a:gd name="T92" fmla="*/ 103 w 118"/>
                <a:gd name="T93" fmla="*/ 81 h 221"/>
                <a:gd name="T94" fmla="*/ 111 w 118"/>
                <a:gd name="T95" fmla="*/ 22 h 221"/>
                <a:gd name="T96" fmla="*/ 111 w 118"/>
                <a:gd name="T97" fmla="*/ 0 h 221"/>
                <a:gd name="T98" fmla="*/ 111 w 118"/>
                <a:gd name="T99" fmla="*/ 29 h 221"/>
                <a:gd name="T100" fmla="*/ 118 w 118"/>
                <a:gd name="T101" fmla="*/ 81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8"/>
                <a:gd name="T154" fmla="*/ 0 h 221"/>
                <a:gd name="T155" fmla="*/ 118 w 118"/>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8" h="221">
                  <a:moveTo>
                    <a:pt x="0" y="221"/>
                  </a:moveTo>
                  <a:lnTo>
                    <a:pt x="8" y="206"/>
                  </a:lnTo>
                  <a:lnTo>
                    <a:pt x="8" y="147"/>
                  </a:lnTo>
                  <a:lnTo>
                    <a:pt x="8" y="81"/>
                  </a:lnTo>
                  <a:lnTo>
                    <a:pt x="15" y="44"/>
                  </a:lnTo>
                  <a:lnTo>
                    <a:pt x="15" y="59"/>
                  </a:lnTo>
                  <a:lnTo>
                    <a:pt x="15" y="118"/>
                  </a:lnTo>
                  <a:lnTo>
                    <a:pt x="22" y="184"/>
                  </a:lnTo>
                  <a:lnTo>
                    <a:pt x="22" y="221"/>
                  </a:lnTo>
                  <a:lnTo>
                    <a:pt x="22" y="198"/>
                  </a:lnTo>
                  <a:lnTo>
                    <a:pt x="30" y="140"/>
                  </a:lnTo>
                  <a:lnTo>
                    <a:pt x="30" y="73"/>
                  </a:lnTo>
                  <a:lnTo>
                    <a:pt x="30" y="37"/>
                  </a:lnTo>
                  <a:lnTo>
                    <a:pt x="30" y="51"/>
                  </a:lnTo>
                  <a:lnTo>
                    <a:pt x="37" y="103"/>
                  </a:lnTo>
                  <a:lnTo>
                    <a:pt x="37" y="176"/>
                  </a:lnTo>
                  <a:lnTo>
                    <a:pt x="37" y="213"/>
                  </a:lnTo>
                  <a:lnTo>
                    <a:pt x="45" y="206"/>
                  </a:lnTo>
                  <a:lnTo>
                    <a:pt x="45" y="162"/>
                  </a:lnTo>
                  <a:lnTo>
                    <a:pt x="45" y="88"/>
                  </a:lnTo>
                  <a:lnTo>
                    <a:pt x="52" y="37"/>
                  </a:lnTo>
                  <a:lnTo>
                    <a:pt x="52" y="29"/>
                  </a:lnTo>
                  <a:lnTo>
                    <a:pt x="52" y="73"/>
                  </a:lnTo>
                  <a:lnTo>
                    <a:pt x="52" y="140"/>
                  </a:lnTo>
                  <a:lnTo>
                    <a:pt x="59" y="198"/>
                  </a:lnTo>
                  <a:lnTo>
                    <a:pt x="59" y="221"/>
                  </a:lnTo>
                  <a:lnTo>
                    <a:pt x="59" y="191"/>
                  </a:lnTo>
                  <a:lnTo>
                    <a:pt x="67" y="132"/>
                  </a:lnTo>
                  <a:lnTo>
                    <a:pt x="67" y="66"/>
                  </a:lnTo>
                  <a:lnTo>
                    <a:pt x="67" y="22"/>
                  </a:lnTo>
                  <a:lnTo>
                    <a:pt x="74" y="29"/>
                  </a:lnTo>
                  <a:lnTo>
                    <a:pt x="74" y="81"/>
                  </a:lnTo>
                  <a:lnTo>
                    <a:pt x="74" y="147"/>
                  </a:lnTo>
                  <a:lnTo>
                    <a:pt x="81" y="206"/>
                  </a:lnTo>
                  <a:lnTo>
                    <a:pt x="81" y="221"/>
                  </a:lnTo>
                  <a:lnTo>
                    <a:pt x="81" y="191"/>
                  </a:lnTo>
                  <a:lnTo>
                    <a:pt x="81" y="125"/>
                  </a:lnTo>
                  <a:lnTo>
                    <a:pt x="89" y="59"/>
                  </a:lnTo>
                  <a:lnTo>
                    <a:pt x="89" y="15"/>
                  </a:lnTo>
                  <a:lnTo>
                    <a:pt x="89" y="22"/>
                  </a:lnTo>
                  <a:lnTo>
                    <a:pt x="96" y="66"/>
                  </a:lnTo>
                  <a:lnTo>
                    <a:pt x="96" y="132"/>
                  </a:lnTo>
                  <a:lnTo>
                    <a:pt x="96" y="191"/>
                  </a:lnTo>
                  <a:lnTo>
                    <a:pt x="103" y="221"/>
                  </a:lnTo>
                  <a:lnTo>
                    <a:pt x="103" y="198"/>
                  </a:lnTo>
                  <a:lnTo>
                    <a:pt x="103" y="147"/>
                  </a:lnTo>
                  <a:lnTo>
                    <a:pt x="103" y="81"/>
                  </a:lnTo>
                  <a:lnTo>
                    <a:pt x="111" y="22"/>
                  </a:lnTo>
                  <a:lnTo>
                    <a:pt x="111" y="0"/>
                  </a:lnTo>
                  <a:lnTo>
                    <a:pt x="111" y="29"/>
                  </a:lnTo>
                  <a:lnTo>
                    <a:pt x="118" y="81"/>
                  </a:lnTo>
                </a:path>
              </a:pathLst>
            </a:custGeom>
            <a:noFill/>
            <a:ln w="12700">
              <a:solidFill>
                <a:srgbClr val="B30000"/>
              </a:solidFill>
              <a:round/>
              <a:headEnd/>
              <a:tailEnd/>
            </a:ln>
          </p:spPr>
          <p:txBody>
            <a:bodyPr/>
            <a:lstStyle/>
            <a:p>
              <a:endParaRPr lang="en-US"/>
            </a:p>
          </p:txBody>
        </p:sp>
        <p:sp>
          <p:nvSpPr>
            <p:cNvPr id="23641" name="Freeform 22"/>
            <p:cNvSpPr>
              <a:spLocks/>
            </p:cNvSpPr>
            <p:nvPr/>
          </p:nvSpPr>
          <p:spPr bwMode="auto">
            <a:xfrm>
              <a:off x="5945" y="3813"/>
              <a:ext cx="116" cy="251"/>
            </a:xfrm>
            <a:custGeom>
              <a:avLst/>
              <a:gdLst>
                <a:gd name="T0" fmla="*/ 0 w 111"/>
                <a:gd name="T1" fmla="*/ 133 h 273"/>
                <a:gd name="T2" fmla="*/ 0 w 111"/>
                <a:gd name="T3" fmla="*/ 206 h 273"/>
                <a:gd name="T4" fmla="*/ 0 w 111"/>
                <a:gd name="T5" fmla="*/ 258 h 273"/>
                <a:gd name="T6" fmla="*/ 8 w 111"/>
                <a:gd name="T7" fmla="*/ 273 h 273"/>
                <a:gd name="T8" fmla="*/ 8 w 111"/>
                <a:gd name="T9" fmla="*/ 243 h 273"/>
                <a:gd name="T10" fmla="*/ 8 w 111"/>
                <a:gd name="T11" fmla="*/ 184 h 273"/>
                <a:gd name="T12" fmla="*/ 15 w 111"/>
                <a:gd name="T13" fmla="*/ 118 h 273"/>
                <a:gd name="T14" fmla="*/ 15 w 111"/>
                <a:gd name="T15" fmla="*/ 59 h 273"/>
                <a:gd name="T16" fmla="*/ 15 w 111"/>
                <a:gd name="T17" fmla="*/ 44 h 273"/>
                <a:gd name="T18" fmla="*/ 15 w 111"/>
                <a:gd name="T19" fmla="*/ 67 h 273"/>
                <a:gd name="T20" fmla="*/ 22 w 111"/>
                <a:gd name="T21" fmla="*/ 125 h 273"/>
                <a:gd name="T22" fmla="*/ 22 w 111"/>
                <a:gd name="T23" fmla="*/ 192 h 273"/>
                <a:gd name="T24" fmla="*/ 22 w 111"/>
                <a:gd name="T25" fmla="*/ 250 h 273"/>
                <a:gd name="T26" fmla="*/ 30 w 111"/>
                <a:gd name="T27" fmla="*/ 273 h 273"/>
                <a:gd name="T28" fmla="*/ 30 w 111"/>
                <a:gd name="T29" fmla="*/ 250 h 273"/>
                <a:gd name="T30" fmla="*/ 30 w 111"/>
                <a:gd name="T31" fmla="*/ 199 h 273"/>
                <a:gd name="T32" fmla="*/ 37 w 111"/>
                <a:gd name="T33" fmla="*/ 133 h 273"/>
                <a:gd name="T34" fmla="*/ 37 w 111"/>
                <a:gd name="T35" fmla="*/ 74 h 273"/>
                <a:gd name="T36" fmla="*/ 37 w 111"/>
                <a:gd name="T37" fmla="*/ 37 h 273"/>
                <a:gd name="T38" fmla="*/ 44 w 111"/>
                <a:gd name="T39" fmla="*/ 37 h 273"/>
                <a:gd name="T40" fmla="*/ 44 w 111"/>
                <a:gd name="T41" fmla="*/ 81 h 273"/>
                <a:gd name="T42" fmla="*/ 44 w 111"/>
                <a:gd name="T43" fmla="*/ 140 h 273"/>
                <a:gd name="T44" fmla="*/ 44 w 111"/>
                <a:gd name="T45" fmla="*/ 206 h 273"/>
                <a:gd name="T46" fmla="*/ 52 w 111"/>
                <a:gd name="T47" fmla="*/ 258 h 273"/>
                <a:gd name="T48" fmla="*/ 52 w 111"/>
                <a:gd name="T49" fmla="*/ 273 h 273"/>
                <a:gd name="T50" fmla="*/ 52 w 111"/>
                <a:gd name="T51" fmla="*/ 243 h 273"/>
                <a:gd name="T52" fmla="*/ 59 w 111"/>
                <a:gd name="T53" fmla="*/ 192 h 273"/>
                <a:gd name="T54" fmla="*/ 59 w 111"/>
                <a:gd name="T55" fmla="*/ 118 h 273"/>
                <a:gd name="T56" fmla="*/ 59 w 111"/>
                <a:gd name="T57" fmla="*/ 59 h 273"/>
                <a:gd name="T58" fmla="*/ 66 w 111"/>
                <a:gd name="T59" fmla="*/ 22 h 273"/>
                <a:gd name="T60" fmla="*/ 66 w 111"/>
                <a:gd name="T61" fmla="*/ 22 h 273"/>
                <a:gd name="T62" fmla="*/ 66 w 111"/>
                <a:gd name="T63" fmla="*/ 59 h 273"/>
                <a:gd name="T64" fmla="*/ 66 w 111"/>
                <a:gd name="T65" fmla="*/ 118 h 273"/>
                <a:gd name="T66" fmla="*/ 74 w 111"/>
                <a:gd name="T67" fmla="*/ 184 h 273"/>
                <a:gd name="T68" fmla="*/ 74 w 111"/>
                <a:gd name="T69" fmla="*/ 243 h 273"/>
                <a:gd name="T70" fmla="*/ 74 w 111"/>
                <a:gd name="T71" fmla="*/ 273 h 273"/>
                <a:gd name="T72" fmla="*/ 81 w 111"/>
                <a:gd name="T73" fmla="*/ 258 h 273"/>
                <a:gd name="T74" fmla="*/ 81 w 111"/>
                <a:gd name="T75" fmla="*/ 221 h 273"/>
                <a:gd name="T76" fmla="*/ 81 w 111"/>
                <a:gd name="T77" fmla="*/ 155 h 273"/>
                <a:gd name="T78" fmla="*/ 89 w 111"/>
                <a:gd name="T79" fmla="*/ 81 h 273"/>
                <a:gd name="T80" fmla="*/ 89 w 111"/>
                <a:gd name="T81" fmla="*/ 30 h 273"/>
                <a:gd name="T82" fmla="*/ 89 w 111"/>
                <a:gd name="T83" fmla="*/ 0 h 273"/>
                <a:gd name="T84" fmla="*/ 96 w 111"/>
                <a:gd name="T85" fmla="*/ 8 h 273"/>
                <a:gd name="T86" fmla="*/ 96 w 111"/>
                <a:gd name="T87" fmla="*/ 52 h 273"/>
                <a:gd name="T88" fmla="*/ 96 w 111"/>
                <a:gd name="T89" fmla="*/ 118 h 273"/>
                <a:gd name="T90" fmla="*/ 96 w 111"/>
                <a:gd name="T91" fmla="*/ 184 h 273"/>
                <a:gd name="T92" fmla="*/ 103 w 111"/>
                <a:gd name="T93" fmla="*/ 236 h 273"/>
                <a:gd name="T94" fmla="*/ 103 w 111"/>
                <a:gd name="T95" fmla="*/ 265 h 273"/>
                <a:gd name="T96" fmla="*/ 103 w 111"/>
                <a:gd name="T97" fmla="*/ 265 h 273"/>
                <a:gd name="T98" fmla="*/ 111 w 111"/>
                <a:gd name="T99" fmla="*/ 228 h 273"/>
                <a:gd name="T100" fmla="*/ 111 w 111"/>
                <a:gd name="T101" fmla="*/ 170 h 2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
                <a:gd name="T154" fmla="*/ 0 h 273"/>
                <a:gd name="T155" fmla="*/ 111 w 111"/>
                <a:gd name="T156" fmla="*/ 273 h 2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 h="273">
                  <a:moveTo>
                    <a:pt x="0" y="133"/>
                  </a:moveTo>
                  <a:lnTo>
                    <a:pt x="0" y="206"/>
                  </a:lnTo>
                  <a:lnTo>
                    <a:pt x="0" y="258"/>
                  </a:lnTo>
                  <a:lnTo>
                    <a:pt x="8" y="273"/>
                  </a:lnTo>
                  <a:lnTo>
                    <a:pt x="8" y="243"/>
                  </a:lnTo>
                  <a:lnTo>
                    <a:pt x="8" y="184"/>
                  </a:lnTo>
                  <a:lnTo>
                    <a:pt x="15" y="118"/>
                  </a:lnTo>
                  <a:lnTo>
                    <a:pt x="15" y="59"/>
                  </a:lnTo>
                  <a:lnTo>
                    <a:pt x="15" y="44"/>
                  </a:lnTo>
                  <a:lnTo>
                    <a:pt x="15" y="67"/>
                  </a:lnTo>
                  <a:lnTo>
                    <a:pt x="22" y="125"/>
                  </a:lnTo>
                  <a:lnTo>
                    <a:pt x="22" y="192"/>
                  </a:lnTo>
                  <a:lnTo>
                    <a:pt x="22" y="250"/>
                  </a:lnTo>
                  <a:lnTo>
                    <a:pt x="30" y="273"/>
                  </a:lnTo>
                  <a:lnTo>
                    <a:pt x="30" y="250"/>
                  </a:lnTo>
                  <a:lnTo>
                    <a:pt x="30" y="199"/>
                  </a:lnTo>
                  <a:lnTo>
                    <a:pt x="37" y="133"/>
                  </a:lnTo>
                  <a:lnTo>
                    <a:pt x="37" y="74"/>
                  </a:lnTo>
                  <a:lnTo>
                    <a:pt x="37" y="37"/>
                  </a:lnTo>
                  <a:lnTo>
                    <a:pt x="44" y="37"/>
                  </a:lnTo>
                  <a:lnTo>
                    <a:pt x="44" y="81"/>
                  </a:lnTo>
                  <a:lnTo>
                    <a:pt x="44" y="140"/>
                  </a:lnTo>
                  <a:lnTo>
                    <a:pt x="44" y="206"/>
                  </a:lnTo>
                  <a:lnTo>
                    <a:pt x="52" y="258"/>
                  </a:lnTo>
                  <a:lnTo>
                    <a:pt x="52" y="273"/>
                  </a:lnTo>
                  <a:lnTo>
                    <a:pt x="52" y="243"/>
                  </a:lnTo>
                  <a:lnTo>
                    <a:pt x="59" y="192"/>
                  </a:lnTo>
                  <a:lnTo>
                    <a:pt x="59" y="118"/>
                  </a:lnTo>
                  <a:lnTo>
                    <a:pt x="59" y="59"/>
                  </a:lnTo>
                  <a:lnTo>
                    <a:pt x="66" y="22"/>
                  </a:lnTo>
                  <a:lnTo>
                    <a:pt x="66" y="59"/>
                  </a:lnTo>
                  <a:lnTo>
                    <a:pt x="66" y="118"/>
                  </a:lnTo>
                  <a:lnTo>
                    <a:pt x="74" y="184"/>
                  </a:lnTo>
                  <a:lnTo>
                    <a:pt x="74" y="243"/>
                  </a:lnTo>
                  <a:lnTo>
                    <a:pt x="74" y="273"/>
                  </a:lnTo>
                  <a:lnTo>
                    <a:pt x="81" y="258"/>
                  </a:lnTo>
                  <a:lnTo>
                    <a:pt x="81" y="221"/>
                  </a:lnTo>
                  <a:lnTo>
                    <a:pt x="81" y="155"/>
                  </a:lnTo>
                  <a:lnTo>
                    <a:pt x="89" y="81"/>
                  </a:lnTo>
                  <a:lnTo>
                    <a:pt x="89" y="30"/>
                  </a:lnTo>
                  <a:lnTo>
                    <a:pt x="89" y="0"/>
                  </a:lnTo>
                  <a:lnTo>
                    <a:pt x="96" y="8"/>
                  </a:lnTo>
                  <a:lnTo>
                    <a:pt x="96" y="52"/>
                  </a:lnTo>
                  <a:lnTo>
                    <a:pt x="96" y="118"/>
                  </a:lnTo>
                  <a:lnTo>
                    <a:pt x="96" y="184"/>
                  </a:lnTo>
                  <a:lnTo>
                    <a:pt x="103" y="236"/>
                  </a:lnTo>
                  <a:lnTo>
                    <a:pt x="103" y="265"/>
                  </a:lnTo>
                  <a:lnTo>
                    <a:pt x="111" y="228"/>
                  </a:lnTo>
                  <a:lnTo>
                    <a:pt x="111" y="170"/>
                  </a:lnTo>
                </a:path>
              </a:pathLst>
            </a:custGeom>
            <a:noFill/>
            <a:ln w="12700">
              <a:solidFill>
                <a:srgbClr val="B30000"/>
              </a:solidFill>
              <a:round/>
              <a:headEnd/>
              <a:tailEnd/>
            </a:ln>
          </p:spPr>
          <p:txBody>
            <a:bodyPr/>
            <a:lstStyle/>
            <a:p>
              <a:endParaRPr lang="en-US"/>
            </a:p>
          </p:txBody>
        </p:sp>
        <p:sp>
          <p:nvSpPr>
            <p:cNvPr id="23642" name="Freeform 23"/>
            <p:cNvSpPr>
              <a:spLocks/>
            </p:cNvSpPr>
            <p:nvPr/>
          </p:nvSpPr>
          <p:spPr bwMode="auto">
            <a:xfrm>
              <a:off x="6061" y="3717"/>
              <a:ext cx="115" cy="347"/>
            </a:xfrm>
            <a:custGeom>
              <a:avLst/>
              <a:gdLst>
                <a:gd name="T0" fmla="*/ 0 w 110"/>
                <a:gd name="T1" fmla="*/ 273 h 376"/>
                <a:gd name="T2" fmla="*/ 0 w 110"/>
                <a:gd name="T3" fmla="*/ 199 h 376"/>
                <a:gd name="T4" fmla="*/ 7 w 110"/>
                <a:gd name="T5" fmla="*/ 140 h 376"/>
                <a:gd name="T6" fmla="*/ 7 w 110"/>
                <a:gd name="T7" fmla="*/ 96 h 376"/>
                <a:gd name="T8" fmla="*/ 7 w 110"/>
                <a:gd name="T9" fmla="*/ 89 h 376"/>
                <a:gd name="T10" fmla="*/ 7 w 110"/>
                <a:gd name="T11" fmla="*/ 111 h 376"/>
                <a:gd name="T12" fmla="*/ 14 w 110"/>
                <a:gd name="T13" fmla="*/ 162 h 376"/>
                <a:gd name="T14" fmla="*/ 14 w 110"/>
                <a:gd name="T15" fmla="*/ 221 h 376"/>
                <a:gd name="T16" fmla="*/ 14 w 110"/>
                <a:gd name="T17" fmla="*/ 295 h 376"/>
                <a:gd name="T18" fmla="*/ 22 w 110"/>
                <a:gd name="T19" fmla="*/ 346 h 376"/>
                <a:gd name="T20" fmla="*/ 22 w 110"/>
                <a:gd name="T21" fmla="*/ 368 h 376"/>
                <a:gd name="T22" fmla="*/ 22 w 110"/>
                <a:gd name="T23" fmla="*/ 368 h 376"/>
                <a:gd name="T24" fmla="*/ 29 w 110"/>
                <a:gd name="T25" fmla="*/ 331 h 376"/>
                <a:gd name="T26" fmla="*/ 29 w 110"/>
                <a:gd name="T27" fmla="*/ 273 h 376"/>
                <a:gd name="T28" fmla="*/ 29 w 110"/>
                <a:gd name="T29" fmla="*/ 206 h 376"/>
                <a:gd name="T30" fmla="*/ 36 w 110"/>
                <a:gd name="T31" fmla="*/ 140 h 376"/>
                <a:gd name="T32" fmla="*/ 36 w 110"/>
                <a:gd name="T33" fmla="*/ 89 h 376"/>
                <a:gd name="T34" fmla="*/ 36 w 110"/>
                <a:gd name="T35" fmla="*/ 67 h 376"/>
                <a:gd name="T36" fmla="*/ 36 w 110"/>
                <a:gd name="T37" fmla="*/ 67 h 376"/>
                <a:gd name="T38" fmla="*/ 44 w 110"/>
                <a:gd name="T39" fmla="*/ 103 h 376"/>
                <a:gd name="T40" fmla="*/ 44 w 110"/>
                <a:gd name="T41" fmla="*/ 162 h 376"/>
                <a:gd name="T42" fmla="*/ 44 w 110"/>
                <a:gd name="T43" fmla="*/ 228 h 376"/>
                <a:gd name="T44" fmla="*/ 51 w 110"/>
                <a:gd name="T45" fmla="*/ 295 h 376"/>
                <a:gd name="T46" fmla="*/ 51 w 110"/>
                <a:gd name="T47" fmla="*/ 346 h 376"/>
                <a:gd name="T48" fmla="*/ 51 w 110"/>
                <a:gd name="T49" fmla="*/ 368 h 376"/>
                <a:gd name="T50" fmla="*/ 59 w 110"/>
                <a:gd name="T51" fmla="*/ 368 h 376"/>
                <a:gd name="T52" fmla="*/ 59 w 110"/>
                <a:gd name="T53" fmla="*/ 339 h 376"/>
                <a:gd name="T54" fmla="*/ 59 w 110"/>
                <a:gd name="T55" fmla="*/ 280 h 376"/>
                <a:gd name="T56" fmla="*/ 59 w 110"/>
                <a:gd name="T57" fmla="*/ 214 h 376"/>
                <a:gd name="T58" fmla="*/ 66 w 110"/>
                <a:gd name="T59" fmla="*/ 147 h 376"/>
                <a:gd name="T60" fmla="*/ 66 w 110"/>
                <a:gd name="T61" fmla="*/ 89 h 376"/>
                <a:gd name="T62" fmla="*/ 66 w 110"/>
                <a:gd name="T63" fmla="*/ 45 h 376"/>
                <a:gd name="T64" fmla="*/ 73 w 110"/>
                <a:gd name="T65" fmla="*/ 37 h 376"/>
                <a:gd name="T66" fmla="*/ 73 w 110"/>
                <a:gd name="T67" fmla="*/ 52 h 376"/>
                <a:gd name="T68" fmla="*/ 73 w 110"/>
                <a:gd name="T69" fmla="*/ 89 h 376"/>
                <a:gd name="T70" fmla="*/ 81 w 110"/>
                <a:gd name="T71" fmla="*/ 147 h 376"/>
                <a:gd name="T72" fmla="*/ 81 w 110"/>
                <a:gd name="T73" fmla="*/ 221 h 376"/>
                <a:gd name="T74" fmla="*/ 81 w 110"/>
                <a:gd name="T75" fmla="*/ 287 h 376"/>
                <a:gd name="T76" fmla="*/ 88 w 110"/>
                <a:gd name="T77" fmla="*/ 339 h 376"/>
                <a:gd name="T78" fmla="*/ 88 w 110"/>
                <a:gd name="T79" fmla="*/ 368 h 376"/>
                <a:gd name="T80" fmla="*/ 88 w 110"/>
                <a:gd name="T81" fmla="*/ 376 h 376"/>
                <a:gd name="T82" fmla="*/ 88 w 110"/>
                <a:gd name="T83" fmla="*/ 353 h 376"/>
                <a:gd name="T84" fmla="*/ 95 w 110"/>
                <a:gd name="T85" fmla="*/ 302 h 376"/>
                <a:gd name="T86" fmla="*/ 95 w 110"/>
                <a:gd name="T87" fmla="*/ 243 h 376"/>
                <a:gd name="T88" fmla="*/ 95 w 110"/>
                <a:gd name="T89" fmla="*/ 170 h 376"/>
                <a:gd name="T90" fmla="*/ 103 w 110"/>
                <a:gd name="T91" fmla="*/ 103 h 376"/>
                <a:gd name="T92" fmla="*/ 103 w 110"/>
                <a:gd name="T93" fmla="*/ 52 h 376"/>
                <a:gd name="T94" fmla="*/ 103 w 110"/>
                <a:gd name="T95" fmla="*/ 8 h 376"/>
                <a:gd name="T96" fmla="*/ 110 w 110"/>
                <a:gd name="T97" fmla="*/ 0 h 376"/>
                <a:gd name="T98" fmla="*/ 110 w 110"/>
                <a:gd name="T99" fmla="*/ 8 h 376"/>
                <a:gd name="T100" fmla="*/ 110 w 110"/>
                <a:gd name="T101" fmla="*/ 45 h 3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376"/>
                <a:gd name="T155" fmla="*/ 110 w 110"/>
                <a:gd name="T156" fmla="*/ 376 h 3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376">
                  <a:moveTo>
                    <a:pt x="0" y="273"/>
                  </a:moveTo>
                  <a:lnTo>
                    <a:pt x="0" y="199"/>
                  </a:lnTo>
                  <a:lnTo>
                    <a:pt x="7" y="140"/>
                  </a:lnTo>
                  <a:lnTo>
                    <a:pt x="7" y="96"/>
                  </a:lnTo>
                  <a:lnTo>
                    <a:pt x="7" y="89"/>
                  </a:lnTo>
                  <a:lnTo>
                    <a:pt x="7" y="111"/>
                  </a:lnTo>
                  <a:lnTo>
                    <a:pt x="14" y="162"/>
                  </a:lnTo>
                  <a:lnTo>
                    <a:pt x="14" y="221"/>
                  </a:lnTo>
                  <a:lnTo>
                    <a:pt x="14" y="295"/>
                  </a:lnTo>
                  <a:lnTo>
                    <a:pt x="22" y="346"/>
                  </a:lnTo>
                  <a:lnTo>
                    <a:pt x="22" y="368"/>
                  </a:lnTo>
                  <a:lnTo>
                    <a:pt x="29" y="331"/>
                  </a:lnTo>
                  <a:lnTo>
                    <a:pt x="29" y="273"/>
                  </a:lnTo>
                  <a:lnTo>
                    <a:pt x="29" y="206"/>
                  </a:lnTo>
                  <a:lnTo>
                    <a:pt x="36" y="140"/>
                  </a:lnTo>
                  <a:lnTo>
                    <a:pt x="36" y="89"/>
                  </a:lnTo>
                  <a:lnTo>
                    <a:pt x="36" y="67"/>
                  </a:lnTo>
                  <a:lnTo>
                    <a:pt x="44" y="103"/>
                  </a:lnTo>
                  <a:lnTo>
                    <a:pt x="44" y="162"/>
                  </a:lnTo>
                  <a:lnTo>
                    <a:pt x="44" y="228"/>
                  </a:lnTo>
                  <a:lnTo>
                    <a:pt x="51" y="295"/>
                  </a:lnTo>
                  <a:lnTo>
                    <a:pt x="51" y="346"/>
                  </a:lnTo>
                  <a:lnTo>
                    <a:pt x="51" y="368"/>
                  </a:lnTo>
                  <a:lnTo>
                    <a:pt x="59" y="368"/>
                  </a:lnTo>
                  <a:lnTo>
                    <a:pt x="59" y="339"/>
                  </a:lnTo>
                  <a:lnTo>
                    <a:pt x="59" y="280"/>
                  </a:lnTo>
                  <a:lnTo>
                    <a:pt x="59" y="214"/>
                  </a:lnTo>
                  <a:lnTo>
                    <a:pt x="66" y="147"/>
                  </a:lnTo>
                  <a:lnTo>
                    <a:pt x="66" y="89"/>
                  </a:lnTo>
                  <a:lnTo>
                    <a:pt x="66" y="45"/>
                  </a:lnTo>
                  <a:lnTo>
                    <a:pt x="73" y="37"/>
                  </a:lnTo>
                  <a:lnTo>
                    <a:pt x="73" y="52"/>
                  </a:lnTo>
                  <a:lnTo>
                    <a:pt x="73" y="89"/>
                  </a:lnTo>
                  <a:lnTo>
                    <a:pt x="81" y="147"/>
                  </a:lnTo>
                  <a:lnTo>
                    <a:pt x="81" y="221"/>
                  </a:lnTo>
                  <a:lnTo>
                    <a:pt x="81" y="287"/>
                  </a:lnTo>
                  <a:lnTo>
                    <a:pt x="88" y="339"/>
                  </a:lnTo>
                  <a:lnTo>
                    <a:pt x="88" y="368"/>
                  </a:lnTo>
                  <a:lnTo>
                    <a:pt x="88" y="376"/>
                  </a:lnTo>
                  <a:lnTo>
                    <a:pt x="88" y="353"/>
                  </a:lnTo>
                  <a:lnTo>
                    <a:pt x="95" y="302"/>
                  </a:lnTo>
                  <a:lnTo>
                    <a:pt x="95" y="243"/>
                  </a:lnTo>
                  <a:lnTo>
                    <a:pt x="95" y="170"/>
                  </a:lnTo>
                  <a:lnTo>
                    <a:pt x="103" y="103"/>
                  </a:lnTo>
                  <a:lnTo>
                    <a:pt x="103" y="52"/>
                  </a:lnTo>
                  <a:lnTo>
                    <a:pt x="103" y="8"/>
                  </a:lnTo>
                  <a:lnTo>
                    <a:pt x="110" y="0"/>
                  </a:lnTo>
                  <a:lnTo>
                    <a:pt x="110" y="8"/>
                  </a:lnTo>
                  <a:lnTo>
                    <a:pt x="110" y="45"/>
                  </a:lnTo>
                </a:path>
              </a:pathLst>
            </a:custGeom>
            <a:noFill/>
            <a:ln w="12700">
              <a:solidFill>
                <a:srgbClr val="B30000"/>
              </a:solidFill>
              <a:round/>
              <a:headEnd/>
              <a:tailEnd/>
            </a:ln>
          </p:spPr>
          <p:txBody>
            <a:bodyPr/>
            <a:lstStyle/>
            <a:p>
              <a:endParaRPr lang="en-US"/>
            </a:p>
          </p:txBody>
        </p:sp>
        <p:sp>
          <p:nvSpPr>
            <p:cNvPr id="23643" name="Freeform 24"/>
            <p:cNvSpPr>
              <a:spLocks/>
            </p:cNvSpPr>
            <p:nvPr/>
          </p:nvSpPr>
          <p:spPr bwMode="auto">
            <a:xfrm>
              <a:off x="6176" y="3602"/>
              <a:ext cx="116" cy="462"/>
            </a:xfrm>
            <a:custGeom>
              <a:avLst/>
              <a:gdLst>
                <a:gd name="T0" fmla="*/ 0 w 111"/>
                <a:gd name="T1" fmla="*/ 170 h 501"/>
                <a:gd name="T2" fmla="*/ 7 w 111"/>
                <a:gd name="T3" fmla="*/ 228 h 501"/>
                <a:gd name="T4" fmla="*/ 7 w 111"/>
                <a:gd name="T5" fmla="*/ 295 h 501"/>
                <a:gd name="T6" fmla="*/ 7 w 111"/>
                <a:gd name="T7" fmla="*/ 361 h 501"/>
                <a:gd name="T8" fmla="*/ 7 w 111"/>
                <a:gd name="T9" fmla="*/ 420 h 501"/>
                <a:gd name="T10" fmla="*/ 15 w 111"/>
                <a:gd name="T11" fmla="*/ 471 h 501"/>
                <a:gd name="T12" fmla="*/ 15 w 111"/>
                <a:gd name="T13" fmla="*/ 493 h 501"/>
                <a:gd name="T14" fmla="*/ 15 w 111"/>
                <a:gd name="T15" fmla="*/ 501 h 501"/>
                <a:gd name="T16" fmla="*/ 22 w 111"/>
                <a:gd name="T17" fmla="*/ 478 h 501"/>
                <a:gd name="T18" fmla="*/ 22 w 111"/>
                <a:gd name="T19" fmla="*/ 434 h 501"/>
                <a:gd name="T20" fmla="*/ 22 w 111"/>
                <a:gd name="T21" fmla="*/ 375 h 501"/>
                <a:gd name="T22" fmla="*/ 30 w 111"/>
                <a:gd name="T23" fmla="*/ 302 h 501"/>
                <a:gd name="T24" fmla="*/ 30 w 111"/>
                <a:gd name="T25" fmla="*/ 236 h 501"/>
                <a:gd name="T26" fmla="*/ 30 w 111"/>
                <a:gd name="T27" fmla="*/ 170 h 501"/>
                <a:gd name="T28" fmla="*/ 30 w 111"/>
                <a:gd name="T29" fmla="*/ 118 h 501"/>
                <a:gd name="T30" fmla="*/ 37 w 111"/>
                <a:gd name="T31" fmla="*/ 89 h 501"/>
                <a:gd name="T32" fmla="*/ 37 w 111"/>
                <a:gd name="T33" fmla="*/ 74 h 501"/>
                <a:gd name="T34" fmla="*/ 37 w 111"/>
                <a:gd name="T35" fmla="*/ 89 h 501"/>
                <a:gd name="T36" fmla="*/ 44 w 111"/>
                <a:gd name="T37" fmla="*/ 118 h 501"/>
                <a:gd name="T38" fmla="*/ 44 w 111"/>
                <a:gd name="T39" fmla="*/ 170 h 501"/>
                <a:gd name="T40" fmla="*/ 44 w 111"/>
                <a:gd name="T41" fmla="*/ 228 h 501"/>
                <a:gd name="T42" fmla="*/ 52 w 111"/>
                <a:gd name="T43" fmla="*/ 295 h 501"/>
                <a:gd name="T44" fmla="*/ 52 w 111"/>
                <a:gd name="T45" fmla="*/ 361 h 501"/>
                <a:gd name="T46" fmla="*/ 52 w 111"/>
                <a:gd name="T47" fmla="*/ 420 h 501"/>
                <a:gd name="T48" fmla="*/ 59 w 111"/>
                <a:gd name="T49" fmla="*/ 464 h 501"/>
                <a:gd name="T50" fmla="*/ 59 w 111"/>
                <a:gd name="T51" fmla="*/ 493 h 501"/>
                <a:gd name="T52" fmla="*/ 59 w 111"/>
                <a:gd name="T53" fmla="*/ 501 h 501"/>
                <a:gd name="T54" fmla="*/ 59 w 111"/>
                <a:gd name="T55" fmla="*/ 486 h 501"/>
                <a:gd name="T56" fmla="*/ 66 w 111"/>
                <a:gd name="T57" fmla="*/ 449 h 501"/>
                <a:gd name="T58" fmla="*/ 66 w 111"/>
                <a:gd name="T59" fmla="*/ 398 h 501"/>
                <a:gd name="T60" fmla="*/ 66 w 111"/>
                <a:gd name="T61" fmla="*/ 331 h 501"/>
                <a:gd name="T62" fmla="*/ 74 w 111"/>
                <a:gd name="T63" fmla="*/ 265 h 501"/>
                <a:gd name="T64" fmla="*/ 74 w 111"/>
                <a:gd name="T65" fmla="*/ 192 h 501"/>
                <a:gd name="T66" fmla="*/ 74 w 111"/>
                <a:gd name="T67" fmla="*/ 125 h 501"/>
                <a:gd name="T68" fmla="*/ 81 w 111"/>
                <a:gd name="T69" fmla="*/ 67 h 501"/>
                <a:gd name="T70" fmla="*/ 81 w 111"/>
                <a:gd name="T71" fmla="*/ 30 h 501"/>
                <a:gd name="T72" fmla="*/ 81 w 111"/>
                <a:gd name="T73" fmla="*/ 8 h 501"/>
                <a:gd name="T74" fmla="*/ 81 w 111"/>
                <a:gd name="T75" fmla="*/ 0 h 501"/>
                <a:gd name="T76" fmla="*/ 88 w 111"/>
                <a:gd name="T77" fmla="*/ 15 h 501"/>
                <a:gd name="T78" fmla="*/ 88 w 111"/>
                <a:gd name="T79" fmla="*/ 44 h 501"/>
                <a:gd name="T80" fmla="*/ 88 w 111"/>
                <a:gd name="T81" fmla="*/ 96 h 501"/>
                <a:gd name="T82" fmla="*/ 96 w 111"/>
                <a:gd name="T83" fmla="*/ 155 h 501"/>
                <a:gd name="T84" fmla="*/ 96 w 111"/>
                <a:gd name="T85" fmla="*/ 221 h 501"/>
                <a:gd name="T86" fmla="*/ 96 w 111"/>
                <a:gd name="T87" fmla="*/ 287 h 501"/>
                <a:gd name="T88" fmla="*/ 103 w 111"/>
                <a:gd name="T89" fmla="*/ 353 h 501"/>
                <a:gd name="T90" fmla="*/ 103 w 111"/>
                <a:gd name="T91" fmla="*/ 405 h 501"/>
                <a:gd name="T92" fmla="*/ 103 w 111"/>
                <a:gd name="T93" fmla="*/ 456 h 501"/>
                <a:gd name="T94" fmla="*/ 111 w 111"/>
                <a:gd name="T95" fmla="*/ 486 h 501"/>
                <a:gd name="T96" fmla="*/ 111 w 111"/>
                <a:gd name="T97" fmla="*/ 501 h 501"/>
                <a:gd name="T98" fmla="*/ 111 w 111"/>
                <a:gd name="T99" fmla="*/ 493 h 501"/>
                <a:gd name="T100" fmla="*/ 111 w 111"/>
                <a:gd name="T101" fmla="*/ 471 h 5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
                <a:gd name="T154" fmla="*/ 0 h 501"/>
                <a:gd name="T155" fmla="*/ 111 w 111"/>
                <a:gd name="T156" fmla="*/ 501 h 5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 h="501">
                  <a:moveTo>
                    <a:pt x="0" y="170"/>
                  </a:moveTo>
                  <a:lnTo>
                    <a:pt x="7" y="228"/>
                  </a:lnTo>
                  <a:lnTo>
                    <a:pt x="7" y="295"/>
                  </a:lnTo>
                  <a:lnTo>
                    <a:pt x="7" y="361"/>
                  </a:lnTo>
                  <a:lnTo>
                    <a:pt x="7" y="420"/>
                  </a:lnTo>
                  <a:lnTo>
                    <a:pt x="15" y="471"/>
                  </a:lnTo>
                  <a:lnTo>
                    <a:pt x="15" y="493"/>
                  </a:lnTo>
                  <a:lnTo>
                    <a:pt x="15" y="501"/>
                  </a:lnTo>
                  <a:lnTo>
                    <a:pt x="22" y="478"/>
                  </a:lnTo>
                  <a:lnTo>
                    <a:pt x="22" y="434"/>
                  </a:lnTo>
                  <a:lnTo>
                    <a:pt x="22" y="375"/>
                  </a:lnTo>
                  <a:lnTo>
                    <a:pt x="30" y="302"/>
                  </a:lnTo>
                  <a:lnTo>
                    <a:pt x="30" y="236"/>
                  </a:lnTo>
                  <a:lnTo>
                    <a:pt x="30" y="170"/>
                  </a:lnTo>
                  <a:lnTo>
                    <a:pt x="30" y="118"/>
                  </a:lnTo>
                  <a:lnTo>
                    <a:pt x="37" y="89"/>
                  </a:lnTo>
                  <a:lnTo>
                    <a:pt x="37" y="74"/>
                  </a:lnTo>
                  <a:lnTo>
                    <a:pt x="37" y="89"/>
                  </a:lnTo>
                  <a:lnTo>
                    <a:pt x="44" y="118"/>
                  </a:lnTo>
                  <a:lnTo>
                    <a:pt x="44" y="170"/>
                  </a:lnTo>
                  <a:lnTo>
                    <a:pt x="44" y="228"/>
                  </a:lnTo>
                  <a:lnTo>
                    <a:pt x="52" y="295"/>
                  </a:lnTo>
                  <a:lnTo>
                    <a:pt x="52" y="361"/>
                  </a:lnTo>
                  <a:lnTo>
                    <a:pt x="52" y="420"/>
                  </a:lnTo>
                  <a:lnTo>
                    <a:pt x="59" y="464"/>
                  </a:lnTo>
                  <a:lnTo>
                    <a:pt x="59" y="493"/>
                  </a:lnTo>
                  <a:lnTo>
                    <a:pt x="59" y="501"/>
                  </a:lnTo>
                  <a:lnTo>
                    <a:pt x="59" y="486"/>
                  </a:lnTo>
                  <a:lnTo>
                    <a:pt x="66" y="449"/>
                  </a:lnTo>
                  <a:lnTo>
                    <a:pt x="66" y="398"/>
                  </a:lnTo>
                  <a:lnTo>
                    <a:pt x="66" y="331"/>
                  </a:lnTo>
                  <a:lnTo>
                    <a:pt x="74" y="265"/>
                  </a:lnTo>
                  <a:lnTo>
                    <a:pt x="74" y="192"/>
                  </a:lnTo>
                  <a:lnTo>
                    <a:pt x="74" y="125"/>
                  </a:lnTo>
                  <a:lnTo>
                    <a:pt x="81" y="67"/>
                  </a:lnTo>
                  <a:lnTo>
                    <a:pt x="81" y="30"/>
                  </a:lnTo>
                  <a:lnTo>
                    <a:pt x="81" y="8"/>
                  </a:lnTo>
                  <a:lnTo>
                    <a:pt x="81" y="0"/>
                  </a:lnTo>
                  <a:lnTo>
                    <a:pt x="88" y="15"/>
                  </a:lnTo>
                  <a:lnTo>
                    <a:pt x="88" y="44"/>
                  </a:lnTo>
                  <a:lnTo>
                    <a:pt x="88" y="96"/>
                  </a:lnTo>
                  <a:lnTo>
                    <a:pt x="96" y="155"/>
                  </a:lnTo>
                  <a:lnTo>
                    <a:pt x="96" y="221"/>
                  </a:lnTo>
                  <a:lnTo>
                    <a:pt x="96" y="287"/>
                  </a:lnTo>
                  <a:lnTo>
                    <a:pt x="103" y="353"/>
                  </a:lnTo>
                  <a:lnTo>
                    <a:pt x="103" y="405"/>
                  </a:lnTo>
                  <a:lnTo>
                    <a:pt x="103" y="456"/>
                  </a:lnTo>
                  <a:lnTo>
                    <a:pt x="111" y="486"/>
                  </a:lnTo>
                  <a:lnTo>
                    <a:pt x="111" y="501"/>
                  </a:lnTo>
                  <a:lnTo>
                    <a:pt x="111" y="493"/>
                  </a:lnTo>
                  <a:lnTo>
                    <a:pt x="111" y="471"/>
                  </a:lnTo>
                </a:path>
              </a:pathLst>
            </a:custGeom>
            <a:noFill/>
            <a:ln w="12700">
              <a:solidFill>
                <a:srgbClr val="B30000"/>
              </a:solidFill>
              <a:round/>
              <a:headEnd/>
              <a:tailEnd/>
            </a:ln>
          </p:spPr>
          <p:txBody>
            <a:bodyPr/>
            <a:lstStyle/>
            <a:p>
              <a:endParaRPr lang="en-US"/>
            </a:p>
          </p:txBody>
        </p:sp>
        <p:sp>
          <p:nvSpPr>
            <p:cNvPr id="23644" name="Freeform 25"/>
            <p:cNvSpPr>
              <a:spLocks/>
            </p:cNvSpPr>
            <p:nvPr/>
          </p:nvSpPr>
          <p:spPr bwMode="auto">
            <a:xfrm>
              <a:off x="6292" y="3039"/>
              <a:ext cx="123" cy="1025"/>
            </a:xfrm>
            <a:custGeom>
              <a:avLst/>
              <a:gdLst>
                <a:gd name="T0" fmla="*/ 0 w 117"/>
                <a:gd name="T1" fmla="*/ 1081 h 1111"/>
                <a:gd name="T2" fmla="*/ 7 w 117"/>
                <a:gd name="T3" fmla="*/ 1052 h 1111"/>
                <a:gd name="T4" fmla="*/ 7 w 117"/>
                <a:gd name="T5" fmla="*/ 1000 h 1111"/>
                <a:gd name="T6" fmla="*/ 7 w 117"/>
                <a:gd name="T7" fmla="*/ 934 h 1111"/>
                <a:gd name="T8" fmla="*/ 14 w 117"/>
                <a:gd name="T9" fmla="*/ 868 h 1111"/>
                <a:gd name="T10" fmla="*/ 14 w 117"/>
                <a:gd name="T11" fmla="*/ 794 h 1111"/>
                <a:gd name="T12" fmla="*/ 14 w 117"/>
                <a:gd name="T13" fmla="*/ 721 h 1111"/>
                <a:gd name="T14" fmla="*/ 22 w 117"/>
                <a:gd name="T15" fmla="*/ 654 h 1111"/>
                <a:gd name="T16" fmla="*/ 22 w 117"/>
                <a:gd name="T17" fmla="*/ 596 h 1111"/>
                <a:gd name="T18" fmla="*/ 22 w 117"/>
                <a:gd name="T19" fmla="*/ 544 h 1111"/>
                <a:gd name="T20" fmla="*/ 22 w 117"/>
                <a:gd name="T21" fmla="*/ 507 h 1111"/>
                <a:gd name="T22" fmla="*/ 29 w 117"/>
                <a:gd name="T23" fmla="*/ 485 h 1111"/>
                <a:gd name="T24" fmla="*/ 29 w 117"/>
                <a:gd name="T25" fmla="*/ 478 h 1111"/>
                <a:gd name="T26" fmla="*/ 29 w 117"/>
                <a:gd name="T27" fmla="*/ 478 h 1111"/>
                <a:gd name="T28" fmla="*/ 36 w 117"/>
                <a:gd name="T29" fmla="*/ 500 h 1111"/>
                <a:gd name="T30" fmla="*/ 36 w 117"/>
                <a:gd name="T31" fmla="*/ 537 h 1111"/>
                <a:gd name="T32" fmla="*/ 36 w 117"/>
                <a:gd name="T33" fmla="*/ 581 h 1111"/>
                <a:gd name="T34" fmla="*/ 44 w 117"/>
                <a:gd name="T35" fmla="*/ 640 h 1111"/>
                <a:gd name="T36" fmla="*/ 44 w 117"/>
                <a:gd name="T37" fmla="*/ 699 h 1111"/>
                <a:gd name="T38" fmla="*/ 44 w 117"/>
                <a:gd name="T39" fmla="*/ 765 h 1111"/>
                <a:gd name="T40" fmla="*/ 51 w 117"/>
                <a:gd name="T41" fmla="*/ 831 h 1111"/>
                <a:gd name="T42" fmla="*/ 51 w 117"/>
                <a:gd name="T43" fmla="*/ 890 h 1111"/>
                <a:gd name="T44" fmla="*/ 51 w 117"/>
                <a:gd name="T45" fmla="*/ 949 h 1111"/>
                <a:gd name="T46" fmla="*/ 51 w 117"/>
                <a:gd name="T47" fmla="*/ 1000 h 1111"/>
                <a:gd name="T48" fmla="*/ 59 w 117"/>
                <a:gd name="T49" fmla="*/ 1044 h 1111"/>
                <a:gd name="T50" fmla="*/ 59 w 117"/>
                <a:gd name="T51" fmla="*/ 1081 h 1111"/>
                <a:gd name="T52" fmla="*/ 59 w 117"/>
                <a:gd name="T53" fmla="*/ 1103 h 1111"/>
                <a:gd name="T54" fmla="*/ 66 w 117"/>
                <a:gd name="T55" fmla="*/ 1111 h 1111"/>
                <a:gd name="T56" fmla="*/ 66 w 117"/>
                <a:gd name="T57" fmla="*/ 1103 h 1111"/>
                <a:gd name="T58" fmla="*/ 66 w 117"/>
                <a:gd name="T59" fmla="*/ 1088 h 1111"/>
                <a:gd name="T60" fmla="*/ 73 w 117"/>
                <a:gd name="T61" fmla="*/ 1059 h 1111"/>
                <a:gd name="T62" fmla="*/ 73 w 117"/>
                <a:gd name="T63" fmla="*/ 1022 h 1111"/>
                <a:gd name="T64" fmla="*/ 73 w 117"/>
                <a:gd name="T65" fmla="*/ 971 h 1111"/>
                <a:gd name="T66" fmla="*/ 81 w 117"/>
                <a:gd name="T67" fmla="*/ 912 h 1111"/>
                <a:gd name="T68" fmla="*/ 81 w 117"/>
                <a:gd name="T69" fmla="*/ 846 h 1111"/>
                <a:gd name="T70" fmla="*/ 81 w 117"/>
                <a:gd name="T71" fmla="*/ 772 h 1111"/>
                <a:gd name="T72" fmla="*/ 81 w 117"/>
                <a:gd name="T73" fmla="*/ 699 h 1111"/>
                <a:gd name="T74" fmla="*/ 88 w 117"/>
                <a:gd name="T75" fmla="*/ 618 h 1111"/>
                <a:gd name="T76" fmla="*/ 88 w 117"/>
                <a:gd name="T77" fmla="*/ 544 h 1111"/>
                <a:gd name="T78" fmla="*/ 88 w 117"/>
                <a:gd name="T79" fmla="*/ 463 h 1111"/>
                <a:gd name="T80" fmla="*/ 95 w 117"/>
                <a:gd name="T81" fmla="*/ 390 h 1111"/>
                <a:gd name="T82" fmla="*/ 95 w 117"/>
                <a:gd name="T83" fmla="*/ 323 h 1111"/>
                <a:gd name="T84" fmla="*/ 95 w 117"/>
                <a:gd name="T85" fmla="*/ 257 h 1111"/>
                <a:gd name="T86" fmla="*/ 103 w 117"/>
                <a:gd name="T87" fmla="*/ 198 h 1111"/>
                <a:gd name="T88" fmla="*/ 103 w 117"/>
                <a:gd name="T89" fmla="*/ 147 h 1111"/>
                <a:gd name="T90" fmla="*/ 103 w 117"/>
                <a:gd name="T91" fmla="*/ 103 h 1111"/>
                <a:gd name="T92" fmla="*/ 103 w 117"/>
                <a:gd name="T93" fmla="*/ 66 h 1111"/>
                <a:gd name="T94" fmla="*/ 110 w 117"/>
                <a:gd name="T95" fmla="*/ 37 h 1111"/>
                <a:gd name="T96" fmla="*/ 110 w 117"/>
                <a:gd name="T97" fmla="*/ 22 h 1111"/>
                <a:gd name="T98" fmla="*/ 110 w 117"/>
                <a:gd name="T99" fmla="*/ 7 h 1111"/>
                <a:gd name="T100" fmla="*/ 117 w 117"/>
                <a:gd name="T101" fmla="*/ 0 h 11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7"/>
                <a:gd name="T154" fmla="*/ 0 h 1111"/>
                <a:gd name="T155" fmla="*/ 117 w 117"/>
                <a:gd name="T156" fmla="*/ 1111 h 11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7" h="1111">
                  <a:moveTo>
                    <a:pt x="0" y="1081"/>
                  </a:moveTo>
                  <a:lnTo>
                    <a:pt x="7" y="1052"/>
                  </a:lnTo>
                  <a:lnTo>
                    <a:pt x="7" y="1000"/>
                  </a:lnTo>
                  <a:lnTo>
                    <a:pt x="7" y="934"/>
                  </a:lnTo>
                  <a:lnTo>
                    <a:pt x="14" y="868"/>
                  </a:lnTo>
                  <a:lnTo>
                    <a:pt x="14" y="794"/>
                  </a:lnTo>
                  <a:lnTo>
                    <a:pt x="14" y="721"/>
                  </a:lnTo>
                  <a:lnTo>
                    <a:pt x="22" y="654"/>
                  </a:lnTo>
                  <a:lnTo>
                    <a:pt x="22" y="596"/>
                  </a:lnTo>
                  <a:lnTo>
                    <a:pt x="22" y="544"/>
                  </a:lnTo>
                  <a:lnTo>
                    <a:pt x="22" y="507"/>
                  </a:lnTo>
                  <a:lnTo>
                    <a:pt x="29" y="485"/>
                  </a:lnTo>
                  <a:lnTo>
                    <a:pt x="29" y="478"/>
                  </a:lnTo>
                  <a:lnTo>
                    <a:pt x="36" y="500"/>
                  </a:lnTo>
                  <a:lnTo>
                    <a:pt x="36" y="537"/>
                  </a:lnTo>
                  <a:lnTo>
                    <a:pt x="36" y="581"/>
                  </a:lnTo>
                  <a:lnTo>
                    <a:pt x="44" y="640"/>
                  </a:lnTo>
                  <a:lnTo>
                    <a:pt x="44" y="699"/>
                  </a:lnTo>
                  <a:lnTo>
                    <a:pt x="44" y="765"/>
                  </a:lnTo>
                  <a:lnTo>
                    <a:pt x="51" y="831"/>
                  </a:lnTo>
                  <a:lnTo>
                    <a:pt x="51" y="890"/>
                  </a:lnTo>
                  <a:lnTo>
                    <a:pt x="51" y="949"/>
                  </a:lnTo>
                  <a:lnTo>
                    <a:pt x="51" y="1000"/>
                  </a:lnTo>
                  <a:lnTo>
                    <a:pt x="59" y="1044"/>
                  </a:lnTo>
                  <a:lnTo>
                    <a:pt x="59" y="1081"/>
                  </a:lnTo>
                  <a:lnTo>
                    <a:pt x="59" y="1103"/>
                  </a:lnTo>
                  <a:lnTo>
                    <a:pt x="66" y="1111"/>
                  </a:lnTo>
                  <a:lnTo>
                    <a:pt x="66" y="1103"/>
                  </a:lnTo>
                  <a:lnTo>
                    <a:pt x="66" y="1088"/>
                  </a:lnTo>
                  <a:lnTo>
                    <a:pt x="73" y="1059"/>
                  </a:lnTo>
                  <a:lnTo>
                    <a:pt x="73" y="1022"/>
                  </a:lnTo>
                  <a:lnTo>
                    <a:pt x="73" y="971"/>
                  </a:lnTo>
                  <a:lnTo>
                    <a:pt x="81" y="912"/>
                  </a:lnTo>
                  <a:lnTo>
                    <a:pt x="81" y="846"/>
                  </a:lnTo>
                  <a:lnTo>
                    <a:pt x="81" y="772"/>
                  </a:lnTo>
                  <a:lnTo>
                    <a:pt x="81" y="699"/>
                  </a:lnTo>
                  <a:lnTo>
                    <a:pt x="88" y="618"/>
                  </a:lnTo>
                  <a:lnTo>
                    <a:pt x="88" y="544"/>
                  </a:lnTo>
                  <a:lnTo>
                    <a:pt x="88" y="463"/>
                  </a:lnTo>
                  <a:lnTo>
                    <a:pt x="95" y="390"/>
                  </a:lnTo>
                  <a:lnTo>
                    <a:pt x="95" y="323"/>
                  </a:lnTo>
                  <a:lnTo>
                    <a:pt x="95" y="257"/>
                  </a:lnTo>
                  <a:lnTo>
                    <a:pt x="103" y="198"/>
                  </a:lnTo>
                  <a:lnTo>
                    <a:pt x="103" y="147"/>
                  </a:lnTo>
                  <a:lnTo>
                    <a:pt x="103" y="103"/>
                  </a:lnTo>
                  <a:lnTo>
                    <a:pt x="103" y="66"/>
                  </a:lnTo>
                  <a:lnTo>
                    <a:pt x="110" y="37"/>
                  </a:lnTo>
                  <a:lnTo>
                    <a:pt x="110" y="22"/>
                  </a:lnTo>
                  <a:lnTo>
                    <a:pt x="110" y="7"/>
                  </a:lnTo>
                  <a:lnTo>
                    <a:pt x="117" y="0"/>
                  </a:lnTo>
                </a:path>
              </a:pathLst>
            </a:custGeom>
            <a:noFill/>
            <a:ln w="12700">
              <a:solidFill>
                <a:srgbClr val="B30000"/>
              </a:solidFill>
              <a:round/>
              <a:headEnd/>
              <a:tailEnd/>
            </a:ln>
          </p:spPr>
          <p:txBody>
            <a:bodyPr/>
            <a:lstStyle/>
            <a:p>
              <a:endParaRPr lang="en-US"/>
            </a:p>
          </p:txBody>
        </p:sp>
        <p:sp>
          <p:nvSpPr>
            <p:cNvPr id="23645" name="Freeform 26"/>
            <p:cNvSpPr>
              <a:spLocks/>
            </p:cNvSpPr>
            <p:nvPr/>
          </p:nvSpPr>
          <p:spPr bwMode="auto">
            <a:xfrm>
              <a:off x="6415" y="3039"/>
              <a:ext cx="116" cy="1011"/>
            </a:xfrm>
            <a:custGeom>
              <a:avLst/>
              <a:gdLst>
                <a:gd name="T0" fmla="*/ 0 w 111"/>
                <a:gd name="T1" fmla="*/ 0 h 1096"/>
                <a:gd name="T2" fmla="*/ 0 w 111"/>
                <a:gd name="T3" fmla="*/ 7 h 1096"/>
                <a:gd name="T4" fmla="*/ 0 w 111"/>
                <a:gd name="T5" fmla="*/ 14 h 1096"/>
                <a:gd name="T6" fmla="*/ 8 w 111"/>
                <a:gd name="T7" fmla="*/ 29 h 1096"/>
                <a:gd name="T8" fmla="*/ 8 w 111"/>
                <a:gd name="T9" fmla="*/ 51 h 1096"/>
                <a:gd name="T10" fmla="*/ 8 w 111"/>
                <a:gd name="T11" fmla="*/ 73 h 1096"/>
                <a:gd name="T12" fmla="*/ 15 w 111"/>
                <a:gd name="T13" fmla="*/ 103 h 1096"/>
                <a:gd name="T14" fmla="*/ 15 w 111"/>
                <a:gd name="T15" fmla="*/ 140 h 1096"/>
                <a:gd name="T16" fmla="*/ 15 w 111"/>
                <a:gd name="T17" fmla="*/ 176 h 1096"/>
                <a:gd name="T18" fmla="*/ 15 w 111"/>
                <a:gd name="T19" fmla="*/ 220 h 1096"/>
                <a:gd name="T20" fmla="*/ 23 w 111"/>
                <a:gd name="T21" fmla="*/ 257 h 1096"/>
                <a:gd name="T22" fmla="*/ 23 w 111"/>
                <a:gd name="T23" fmla="*/ 301 h 1096"/>
                <a:gd name="T24" fmla="*/ 23 w 111"/>
                <a:gd name="T25" fmla="*/ 346 h 1096"/>
                <a:gd name="T26" fmla="*/ 30 w 111"/>
                <a:gd name="T27" fmla="*/ 390 h 1096"/>
                <a:gd name="T28" fmla="*/ 30 w 111"/>
                <a:gd name="T29" fmla="*/ 434 h 1096"/>
                <a:gd name="T30" fmla="*/ 30 w 111"/>
                <a:gd name="T31" fmla="*/ 478 h 1096"/>
                <a:gd name="T32" fmla="*/ 37 w 111"/>
                <a:gd name="T33" fmla="*/ 522 h 1096"/>
                <a:gd name="T34" fmla="*/ 37 w 111"/>
                <a:gd name="T35" fmla="*/ 566 h 1096"/>
                <a:gd name="T36" fmla="*/ 37 w 111"/>
                <a:gd name="T37" fmla="*/ 603 h 1096"/>
                <a:gd name="T38" fmla="*/ 37 w 111"/>
                <a:gd name="T39" fmla="*/ 640 h 1096"/>
                <a:gd name="T40" fmla="*/ 45 w 111"/>
                <a:gd name="T41" fmla="*/ 677 h 1096"/>
                <a:gd name="T42" fmla="*/ 45 w 111"/>
                <a:gd name="T43" fmla="*/ 713 h 1096"/>
                <a:gd name="T44" fmla="*/ 45 w 111"/>
                <a:gd name="T45" fmla="*/ 750 h 1096"/>
                <a:gd name="T46" fmla="*/ 52 w 111"/>
                <a:gd name="T47" fmla="*/ 780 h 1096"/>
                <a:gd name="T48" fmla="*/ 52 w 111"/>
                <a:gd name="T49" fmla="*/ 809 h 1096"/>
                <a:gd name="T50" fmla="*/ 52 w 111"/>
                <a:gd name="T51" fmla="*/ 838 h 1096"/>
                <a:gd name="T52" fmla="*/ 59 w 111"/>
                <a:gd name="T53" fmla="*/ 860 h 1096"/>
                <a:gd name="T54" fmla="*/ 59 w 111"/>
                <a:gd name="T55" fmla="*/ 890 h 1096"/>
                <a:gd name="T56" fmla="*/ 59 w 111"/>
                <a:gd name="T57" fmla="*/ 912 h 1096"/>
                <a:gd name="T58" fmla="*/ 67 w 111"/>
                <a:gd name="T59" fmla="*/ 927 h 1096"/>
                <a:gd name="T60" fmla="*/ 67 w 111"/>
                <a:gd name="T61" fmla="*/ 949 h 1096"/>
                <a:gd name="T62" fmla="*/ 67 w 111"/>
                <a:gd name="T63" fmla="*/ 963 h 1096"/>
                <a:gd name="T64" fmla="*/ 67 w 111"/>
                <a:gd name="T65" fmla="*/ 978 h 1096"/>
                <a:gd name="T66" fmla="*/ 74 w 111"/>
                <a:gd name="T67" fmla="*/ 993 h 1096"/>
                <a:gd name="T68" fmla="*/ 74 w 111"/>
                <a:gd name="T69" fmla="*/ 1008 h 1096"/>
                <a:gd name="T70" fmla="*/ 74 w 111"/>
                <a:gd name="T71" fmla="*/ 1015 h 1096"/>
                <a:gd name="T72" fmla="*/ 81 w 111"/>
                <a:gd name="T73" fmla="*/ 1030 h 1096"/>
                <a:gd name="T74" fmla="*/ 81 w 111"/>
                <a:gd name="T75" fmla="*/ 1037 h 1096"/>
                <a:gd name="T76" fmla="*/ 81 w 111"/>
                <a:gd name="T77" fmla="*/ 1044 h 1096"/>
                <a:gd name="T78" fmla="*/ 89 w 111"/>
                <a:gd name="T79" fmla="*/ 1052 h 1096"/>
                <a:gd name="T80" fmla="*/ 89 w 111"/>
                <a:gd name="T81" fmla="*/ 1059 h 1096"/>
                <a:gd name="T82" fmla="*/ 89 w 111"/>
                <a:gd name="T83" fmla="*/ 1066 h 1096"/>
                <a:gd name="T84" fmla="*/ 89 w 111"/>
                <a:gd name="T85" fmla="*/ 1074 h 1096"/>
                <a:gd name="T86" fmla="*/ 96 w 111"/>
                <a:gd name="T87" fmla="*/ 1074 h 1096"/>
                <a:gd name="T88" fmla="*/ 96 w 111"/>
                <a:gd name="T89" fmla="*/ 1081 h 1096"/>
                <a:gd name="T90" fmla="*/ 96 w 111"/>
                <a:gd name="T91" fmla="*/ 1081 h 1096"/>
                <a:gd name="T92" fmla="*/ 104 w 111"/>
                <a:gd name="T93" fmla="*/ 1088 h 1096"/>
                <a:gd name="T94" fmla="*/ 104 w 111"/>
                <a:gd name="T95" fmla="*/ 1088 h 1096"/>
                <a:gd name="T96" fmla="*/ 104 w 111"/>
                <a:gd name="T97" fmla="*/ 1096 h 1096"/>
                <a:gd name="T98" fmla="*/ 111 w 111"/>
                <a:gd name="T99" fmla="*/ 1096 h 1096"/>
                <a:gd name="T100" fmla="*/ 111 w 111"/>
                <a:gd name="T101" fmla="*/ 1096 h 109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
                <a:gd name="T154" fmla="*/ 0 h 1096"/>
                <a:gd name="T155" fmla="*/ 111 w 111"/>
                <a:gd name="T156" fmla="*/ 1096 h 109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 h="1096">
                  <a:moveTo>
                    <a:pt x="0" y="0"/>
                  </a:moveTo>
                  <a:lnTo>
                    <a:pt x="0" y="7"/>
                  </a:lnTo>
                  <a:lnTo>
                    <a:pt x="0" y="14"/>
                  </a:lnTo>
                  <a:lnTo>
                    <a:pt x="8" y="29"/>
                  </a:lnTo>
                  <a:lnTo>
                    <a:pt x="8" y="51"/>
                  </a:lnTo>
                  <a:lnTo>
                    <a:pt x="8" y="73"/>
                  </a:lnTo>
                  <a:lnTo>
                    <a:pt x="15" y="103"/>
                  </a:lnTo>
                  <a:lnTo>
                    <a:pt x="15" y="140"/>
                  </a:lnTo>
                  <a:lnTo>
                    <a:pt x="15" y="176"/>
                  </a:lnTo>
                  <a:lnTo>
                    <a:pt x="15" y="220"/>
                  </a:lnTo>
                  <a:lnTo>
                    <a:pt x="23" y="257"/>
                  </a:lnTo>
                  <a:lnTo>
                    <a:pt x="23" y="301"/>
                  </a:lnTo>
                  <a:lnTo>
                    <a:pt x="23" y="346"/>
                  </a:lnTo>
                  <a:lnTo>
                    <a:pt x="30" y="390"/>
                  </a:lnTo>
                  <a:lnTo>
                    <a:pt x="30" y="434"/>
                  </a:lnTo>
                  <a:lnTo>
                    <a:pt x="30" y="478"/>
                  </a:lnTo>
                  <a:lnTo>
                    <a:pt x="37" y="522"/>
                  </a:lnTo>
                  <a:lnTo>
                    <a:pt x="37" y="566"/>
                  </a:lnTo>
                  <a:lnTo>
                    <a:pt x="37" y="603"/>
                  </a:lnTo>
                  <a:lnTo>
                    <a:pt x="37" y="640"/>
                  </a:lnTo>
                  <a:lnTo>
                    <a:pt x="45" y="677"/>
                  </a:lnTo>
                  <a:lnTo>
                    <a:pt x="45" y="713"/>
                  </a:lnTo>
                  <a:lnTo>
                    <a:pt x="45" y="750"/>
                  </a:lnTo>
                  <a:lnTo>
                    <a:pt x="52" y="780"/>
                  </a:lnTo>
                  <a:lnTo>
                    <a:pt x="52" y="809"/>
                  </a:lnTo>
                  <a:lnTo>
                    <a:pt x="52" y="838"/>
                  </a:lnTo>
                  <a:lnTo>
                    <a:pt x="59" y="860"/>
                  </a:lnTo>
                  <a:lnTo>
                    <a:pt x="59" y="890"/>
                  </a:lnTo>
                  <a:lnTo>
                    <a:pt x="59" y="912"/>
                  </a:lnTo>
                  <a:lnTo>
                    <a:pt x="67" y="927"/>
                  </a:lnTo>
                  <a:lnTo>
                    <a:pt x="67" y="949"/>
                  </a:lnTo>
                  <a:lnTo>
                    <a:pt x="67" y="963"/>
                  </a:lnTo>
                  <a:lnTo>
                    <a:pt x="67" y="978"/>
                  </a:lnTo>
                  <a:lnTo>
                    <a:pt x="74" y="993"/>
                  </a:lnTo>
                  <a:lnTo>
                    <a:pt x="74" y="1008"/>
                  </a:lnTo>
                  <a:lnTo>
                    <a:pt x="74" y="1015"/>
                  </a:lnTo>
                  <a:lnTo>
                    <a:pt x="81" y="1030"/>
                  </a:lnTo>
                  <a:lnTo>
                    <a:pt x="81" y="1037"/>
                  </a:lnTo>
                  <a:lnTo>
                    <a:pt x="81" y="1044"/>
                  </a:lnTo>
                  <a:lnTo>
                    <a:pt x="89" y="1052"/>
                  </a:lnTo>
                  <a:lnTo>
                    <a:pt x="89" y="1059"/>
                  </a:lnTo>
                  <a:lnTo>
                    <a:pt x="89" y="1066"/>
                  </a:lnTo>
                  <a:lnTo>
                    <a:pt x="89" y="1074"/>
                  </a:lnTo>
                  <a:lnTo>
                    <a:pt x="96" y="1074"/>
                  </a:lnTo>
                  <a:lnTo>
                    <a:pt x="96" y="1081"/>
                  </a:lnTo>
                  <a:lnTo>
                    <a:pt x="104" y="1088"/>
                  </a:lnTo>
                  <a:lnTo>
                    <a:pt x="104" y="1096"/>
                  </a:lnTo>
                  <a:lnTo>
                    <a:pt x="111" y="1096"/>
                  </a:lnTo>
                </a:path>
              </a:pathLst>
            </a:custGeom>
            <a:noFill/>
            <a:ln w="12700">
              <a:solidFill>
                <a:srgbClr val="B30000"/>
              </a:solidFill>
              <a:round/>
              <a:headEnd/>
              <a:tailEnd/>
            </a:ln>
          </p:spPr>
          <p:txBody>
            <a:bodyPr/>
            <a:lstStyle/>
            <a:p>
              <a:endParaRPr lang="en-US"/>
            </a:p>
          </p:txBody>
        </p:sp>
        <p:sp>
          <p:nvSpPr>
            <p:cNvPr id="23646" name="Freeform 27"/>
            <p:cNvSpPr>
              <a:spLocks/>
            </p:cNvSpPr>
            <p:nvPr/>
          </p:nvSpPr>
          <p:spPr bwMode="auto">
            <a:xfrm>
              <a:off x="6531" y="4050"/>
              <a:ext cx="115" cy="14"/>
            </a:xfrm>
            <a:custGeom>
              <a:avLst/>
              <a:gdLst>
                <a:gd name="T0" fmla="*/ 0 w 110"/>
                <a:gd name="T1" fmla="*/ 0 h 15"/>
                <a:gd name="T2" fmla="*/ 0 w 110"/>
                <a:gd name="T3" fmla="*/ 0 h 15"/>
                <a:gd name="T4" fmla="*/ 7 w 110"/>
                <a:gd name="T5" fmla="*/ 7 h 15"/>
                <a:gd name="T6" fmla="*/ 7 w 110"/>
                <a:gd name="T7" fmla="*/ 7 h 15"/>
                <a:gd name="T8" fmla="*/ 7 w 110"/>
                <a:gd name="T9" fmla="*/ 7 h 15"/>
                <a:gd name="T10" fmla="*/ 7 w 110"/>
                <a:gd name="T11" fmla="*/ 7 h 15"/>
                <a:gd name="T12" fmla="*/ 15 w 110"/>
                <a:gd name="T13" fmla="*/ 7 h 15"/>
                <a:gd name="T14" fmla="*/ 15 w 110"/>
                <a:gd name="T15" fmla="*/ 7 h 15"/>
                <a:gd name="T16" fmla="*/ 15 w 110"/>
                <a:gd name="T17" fmla="*/ 7 h 15"/>
                <a:gd name="T18" fmla="*/ 22 w 110"/>
                <a:gd name="T19" fmla="*/ 7 h 15"/>
                <a:gd name="T20" fmla="*/ 22 w 110"/>
                <a:gd name="T21" fmla="*/ 7 h 15"/>
                <a:gd name="T22" fmla="*/ 22 w 110"/>
                <a:gd name="T23" fmla="*/ 15 h 15"/>
                <a:gd name="T24" fmla="*/ 29 w 110"/>
                <a:gd name="T25" fmla="*/ 15 h 15"/>
                <a:gd name="T26" fmla="*/ 29 w 110"/>
                <a:gd name="T27" fmla="*/ 15 h 15"/>
                <a:gd name="T28" fmla="*/ 29 w 110"/>
                <a:gd name="T29" fmla="*/ 15 h 15"/>
                <a:gd name="T30" fmla="*/ 37 w 110"/>
                <a:gd name="T31" fmla="*/ 15 h 15"/>
                <a:gd name="T32" fmla="*/ 37 w 110"/>
                <a:gd name="T33" fmla="*/ 15 h 15"/>
                <a:gd name="T34" fmla="*/ 37 w 110"/>
                <a:gd name="T35" fmla="*/ 15 h 15"/>
                <a:gd name="T36" fmla="*/ 37 w 110"/>
                <a:gd name="T37" fmla="*/ 15 h 15"/>
                <a:gd name="T38" fmla="*/ 44 w 110"/>
                <a:gd name="T39" fmla="*/ 15 h 15"/>
                <a:gd name="T40" fmla="*/ 44 w 110"/>
                <a:gd name="T41" fmla="*/ 15 h 15"/>
                <a:gd name="T42" fmla="*/ 44 w 110"/>
                <a:gd name="T43" fmla="*/ 15 h 15"/>
                <a:gd name="T44" fmla="*/ 51 w 110"/>
                <a:gd name="T45" fmla="*/ 15 h 15"/>
                <a:gd name="T46" fmla="*/ 51 w 110"/>
                <a:gd name="T47" fmla="*/ 15 h 15"/>
                <a:gd name="T48" fmla="*/ 51 w 110"/>
                <a:gd name="T49" fmla="*/ 15 h 15"/>
                <a:gd name="T50" fmla="*/ 59 w 110"/>
                <a:gd name="T51" fmla="*/ 15 h 15"/>
                <a:gd name="T52" fmla="*/ 59 w 110"/>
                <a:gd name="T53" fmla="*/ 15 h 15"/>
                <a:gd name="T54" fmla="*/ 59 w 110"/>
                <a:gd name="T55" fmla="*/ 15 h 15"/>
                <a:gd name="T56" fmla="*/ 59 w 110"/>
                <a:gd name="T57" fmla="*/ 15 h 15"/>
                <a:gd name="T58" fmla="*/ 66 w 110"/>
                <a:gd name="T59" fmla="*/ 15 h 15"/>
                <a:gd name="T60" fmla="*/ 66 w 110"/>
                <a:gd name="T61" fmla="*/ 15 h 15"/>
                <a:gd name="T62" fmla="*/ 66 w 110"/>
                <a:gd name="T63" fmla="*/ 15 h 15"/>
                <a:gd name="T64" fmla="*/ 74 w 110"/>
                <a:gd name="T65" fmla="*/ 15 h 15"/>
                <a:gd name="T66" fmla="*/ 74 w 110"/>
                <a:gd name="T67" fmla="*/ 15 h 15"/>
                <a:gd name="T68" fmla="*/ 74 w 110"/>
                <a:gd name="T69" fmla="*/ 15 h 15"/>
                <a:gd name="T70" fmla="*/ 81 w 110"/>
                <a:gd name="T71" fmla="*/ 15 h 15"/>
                <a:gd name="T72" fmla="*/ 81 w 110"/>
                <a:gd name="T73" fmla="*/ 15 h 15"/>
                <a:gd name="T74" fmla="*/ 81 w 110"/>
                <a:gd name="T75" fmla="*/ 15 h 15"/>
                <a:gd name="T76" fmla="*/ 88 w 110"/>
                <a:gd name="T77" fmla="*/ 15 h 15"/>
                <a:gd name="T78" fmla="*/ 88 w 110"/>
                <a:gd name="T79" fmla="*/ 15 h 15"/>
                <a:gd name="T80" fmla="*/ 88 w 110"/>
                <a:gd name="T81" fmla="*/ 15 h 15"/>
                <a:gd name="T82" fmla="*/ 88 w 110"/>
                <a:gd name="T83" fmla="*/ 15 h 15"/>
                <a:gd name="T84" fmla="*/ 96 w 110"/>
                <a:gd name="T85" fmla="*/ 15 h 15"/>
                <a:gd name="T86" fmla="*/ 96 w 110"/>
                <a:gd name="T87" fmla="*/ 15 h 15"/>
                <a:gd name="T88" fmla="*/ 96 w 110"/>
                <a:gd name="T89" fmla="*/ 15 h 15"/>
                <a:gd name="T90" fmla="*/ 103 w 110"/>
                <a:gd name="T91" fmla="*/ 15 h 15"/>
                <a:gd name="T92" fmla="*/ 103 w 110"/>
                <a:gd name="T93" fmla="*/ 15 h 15"/>
                <a:gd name="T94" fmla="*/ 103 w 110"/>
                <a:gd name="T95" fmla="*/ 15 h 15"/>
                <a:gd name="T96" fmla="*/ 110 w 110"/>
                <a:gd name="T97" fmla="*/ 15 h 15"/>
                <a:gd name="T98" fmla="*/ 110 w 110"/>
                <a:gd name="T99" fmla="*/ 15 h 15"/>
                <a:gd name="T100" fmla="*/ 110 w 110"/>
                <a:gd name="T101" fmla="*/ 15 h 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0"/>
                <a:gd name="T154" fmla="*/ 0 h 15"/>
                <a:gd name="T155" fmla="*/ 110 w 110"/>
                <a:gd name="T156" fmla="*/ 15 h 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0" h="15">
                  <a:moveTo>
                    <a:pt x="0" y="0"/>
                  </a:moveTo>
                  <a:lnTo>
                    <a:pt x="0" y="0"/>
                  </a:lnTo>
                  <a:lnTo>
                    <a:pt x="7" y="7"/>
                  </a:lnTo>
                  <a:lnTo>
                    <a:pt x="15" y="7"/>
                  </a:lnTo>
                  <a:lnTo>
                    <a:pt x="22" y="7"/>
                  </a:lnTo>
                  <a:lnTo>
                    <a:pt x="22" y="15"/>
                  </a:lnTo>
                  <a:lnTo>
                    <a:pt x="29" y="15"/>
                  </a:lnTo>
                  <a:lnTo>
                    <a:pt x="37" y="15"/>
                  </a:lnTo>
                  <a:lnTo>
                    <a:pt x="44" y="15"/>
                  </a:lnTo>
                  <a:lnTo>
                    <a:pt x="51" y="15"/>
                  </a:lnTo>
                  <a:lnTo>
                    <a:pt x="59" y="15"/>
                  </a:lnTo>
                  <a:lnTo>
                    <a:pt x="66" y="15"/>
                  </a:lnTo>
                  <a:lnTo>
                    <a:pt x="74" y="15"/>
                  </a:lnTo>
                  <a:lnTo>
                    <a:pt x="81" y="15"/>
                  </a:lnTo>
                  <a:lnTo>
                    <a:pt x="88" y="15"/>
                  </a:lnTo>
                  <a:lnTo>
                    <a:pt x="96" y="15"/>
                  </a:lnTo>
                  <a:lnTo>
                    <a:pt x="103" y="15"/>
                  </a:lnTo>
                  <a:lnTo>
                    <a:pt x="110" y="15"/>
                  </a:lnTo>
                </a:path>
              </a:pathLst>
            </a:custGeom>
            <a:noFill/>
            <a:ln w="12700">
              <a:solidFill>
                <a:srgbClr val="B30000"/>
              </a:solidFill>
              <a:round/>
              <a:headEnd/>
              <a:tailEnd/>
            </a:ln>
          </p:spPr>
          <p:txBody>
            <a:bodyPr/>
            <a:lstStyle/>
            <a:p>
              <a:endParaRPr lang="en-US"/>
            </a:p>
          </p:txBody>
        </p:sp>
      </p:grpSp>
      <p:sp>
        <p:nvSpPr>
          <p:cNvPr id="23558" name="Line 28"/>
          <p:cNvSpPr>
            <a:spLocks noChangeShapeType="1"/>
          </p:cNvSpPr>
          <p:nvPr/>
        </p:nvSpPr>
        <p:spPr bwMode="auto">
          <a:xfrm>
            <a:off x="2547938" y="2189163"/>
            <a:ext cx="0" cy="1976437"/>
          </a:xfrm>
          <a:prstGeom prst="line">
            <a:avLst/>
          </a:prstGeom>
          <a:noFill/>
          <a:ln w="28575">
            <a:solidFill>
              <a:srgbClr val="CC0000"/>
            </a:solidFill>
            <a:round/>
            <a:headEnd type="triangle" w="med" len="med"/>
            <a:tailEnd/>
          </a:ln>
        </p:spPr>
        <p:txBody>
          <a:bodyPr/>
          <a:lstStyle/>
          <a:p>
            <a:endParaRPr lang="en-US"/>
          </a:p>
        </p:txBody>
      </p:sp>
      <p:sp>
        <p:nvSpPr>
          <p:cNvPr id="23559" name="Text Box 29"/>
          <p:cNvSpPr txBox="1">
            <a:spLocks noChangeArrowheads="1"/>
          </p:cNvSpPr>
          <p:nvPr/>
        </p:nvSpPr>
        <p:spPr bwMode="auto">
          <a:xfrm>
            <a:off x="2547938" y="2365673"/>
            <a:ext cx="1871025" cy="461665"/>
          </a:xfrm>
          <a:prstGeom prst="rect">
            <a:avLst/>
          </a:prstGeom>
          <a:noFill/>
          <a:ln w="9525">
            <a:noFill/>
            <a:miter lim="800000"/>
            <a:headEnd/>
            <a:tailEnd/>
          </a:ln>
        </p:spPr>
        <p:txBody>
          <a:bodyPr wrap="none">
            <a:spAutoFit/>
          </a:bodyPr>
          <a:lstStyle/>
          <a:p>
            <a:r>
              <a:rPr lang="en-US" sz="2400" b="1" dirty="0" smtClean="0">
                <a:solidFill>
                  <a:srgbClr val="CC0000"/>
                </a:solidFill>
                <a:latin typeface="Symbol" pitchFamily="18" charset="2"/>
              </a:rPr>
              <a:t>w</a:t>
            </a:r>
            <a:r>
              <a:rPr lang="en-US" sz="2400" b="1" baseline="-25000" dirty="0" smtClean="0">
                <a:solidFill>
                  <a:srgbClr val="CC0000"/>
                </a:solidFill>
                <a:latin typeface="Symbol" pitchFamily="18" charset="2"/>
              </a:rPr>
              <a:t>1 </a:t>
            </a:r>
            <a:r>
              <a:rPr lang="en-US" sz="2400" b="1" dirty="0" smtClean="0">
                <a:solidFill>
                  <a:srgbClr val="CC0000"/>
                </a:solidFill>
              </a:rPr>
              <a:t>(970 nm)</a:t>
            </a:r>
            <a:endParaRPr lang="en-US" sz="2400" b="1" dirty="0">
              <a:solidFill>
                <a:srgbClr val="CC0000"/>
              </a:solidFill>
            </a:endParaRPr>
          </a:p>
        </p:txBody>
      </p:sp>
      <p:sp>
        <p:nvSpPr>
          <p:cNvPr id="23560" name="Line 30"/>
          <p:cNvSpPr>
            <a:spLocks noChangeShapeType="1"/>
          </p:cNvSpPr>
          <p:nvPr/>
        </p:nvSpPr>
        <p:spPr bwMode="auto">
          <a:xfrm flipH="1">
            <a:off x="1531938" y="2209800"/>
            <a:ext cx="23812" cy="3721100"/>
          </a:xfrm>
          <a:prstGeom prst="line">
            <a:avLst/>
          </a:prstGeom>
          <a:noFill/>
          <a:ln w="28575">
            <a:solidFill>
              <a:srgbClr val="008000"/>
            </a:solidFill>
            <a:round/>
            <a:headEnd/>
            <a:tailEnd type="triangle" w="med" len="med"/>
          </a:ln>
        </p:spPr>
        <p:txBody>
          <a:bodyPr/>
          <a:lstStyle/>
          <a:p>
            <a:endParaRPr lang="en-US"/>
          </a:p>
        </p:txBody>
      </p:sp>
      <p:sp>
        <p:nvSpPr>
          <p:cNvPr id="23561" name="Text Box 31"/>
          <p:cNvSpPr txBox="1">
            <a:spLocks noChangeArrowheads="1"/>
          </p:cNvSpPr>
          <p:nvPr/>
        </p:nvSpPr>
        <p:spPr bwMode="auto">
          <a:xfrm>
            <a:off x="1531938" y="3063876"/>
            <a:ext cx="1952779" cy="461665"/>
          </a:xfrm>
          <a:prstGeom prst="rect">
            <a:avLst/>
          </a:prstGeom>
          <a:noFill/>
          <a:ln w="9525">
            <a:noFill/>
            <a:miter lim="800000"/>
            <a:headEnd/>
            <a:tailEnd/>
          </a:ln>
        </p:spPr>
        <p:txBody>
          <a:bodyPr wrap="none">
            <a:spAutoFit/>
          </a:bodyPr>
          <a:lstStyle/>
          <a:p>
            <a:r>
              <a:rPr lang="en-US" sz="2400" b="1" dirty="0" smtClean="0">
                <a:solidFill>
                  <a:srgbClr val="008000"/>
                </a:solidFill>
                <a:latin typeface="Symbol" pitchFamily="18" charset="2"/>
              </a:rPr>
              <a:t>w</a:t>
            </a:r>
            <a:r>
              <a:rPr lang="en-US" sz="2400" b="1" baseline="-25000" dirty="0" smtClean="0">
                <a:solidFill>
                  <a:srgbClr val="008000"/>
                </a:solidFill>
                <a:latin typeface="Symbol" pitchFamily="18" charset="2"/>
              </a:rPr>
              <a:t>2</a:t>
            </a:r>
            <a:r>
              <a:rPr lang="en-US" sz="2400" b="1" dirty="0" smtClean="0">
                <a:solidFill>
                  <a:srgbClr val="008000"/>
                </a:solidFill>
              </a:rPr>
              <a:t>(690 nm) </a:t>
            </a:r>
            <a:endParaRPr lang="en-US" sz="2400" b="1" dirty="0">
              <a:solidFill>
                <a:srgbClr val="008000"/>
              </a:solidFill>
            </a:endParaRPr>
          </a:p>
        </p:txBody>
      </p:sp>
      <p:sp>
        <p:nvSpPr>
          <p:cNvPr id="23562" name="Text Box 32"/>
          <p:cNvSpPr txBox="1">
            <a:spLocks noChangeArrowheads="1"/>
          </p:cNvSpPr>
          <p:nvPr/>
        </p:nvSpPr>
        <p:spPr bwMode="auto">
          <a:xfrm>
            <a:off x="1751013" y="4244975"/>
            <a:ext cx="477837" cy="457200"/>
          </a:xfrm>
          <a:prstGeom prst="rect">
            <a:avLst/>
          </a:prstGeom>
          <a:noFill/>
          <a:ln w="9525">
            <a:noFill/>
            <a:miter lim="800000"/>
            <a:headEnd/>
            <a:tailEnd/>
          </a:ln>
        </p:spPr>
        <p:txBody>
          <a:bodyPr wrap="none">
            <a:spAutoFit/>
          </a:bodyPr>
          <a:lstStyle/>
          <a:p>
            <a:r>
              <a:rPr lang="en-US" sz="2400" baseline="30000"/>
              <a:t>3</a:t>
            </a:r>
            <a:r>
              <a:rPr lang="en-US" sz="2400">
                <a:latin typeface="Symbol" pitchFamily="18" charset="2"/>
              </a:rPr>
              <a:t>S</a:t>
            </a:r>
          </a:p>
        </p:txBody>
      </p:sp>
      <p:sp>
        <p:nvSpPr>
          <p:cNvPr id="23563" name="Text Box 33"/>
          <p:cNvSpPr txBox="1">
            <a:spLocks noChangeArrowheads="1"/>
          </p:cNvSpPr>
          <p:nvPr/>
        </p:nvSpPr>
        <p:spPr bwMode="auto">
          <a:xfrm>
            <a:off x="2182813" y="5081588"/>
            <a:ext cx="477837" cy="457200"/>
          </a:xfrm>
          <a:prstGeom prst="rect">
            <a:avLst/>
          </a:prstGeom>
          <a:noFill/>
          <a:ln w="9525">
            <a:noFill/>
            <a:miter lim="800000"/>
            <a:headEnd/>
            <a:tailEnd/>
          </a:ln>
        </p:spPr>
        <p:txBody>
          <a:bodyPr wrap="none">
            <a:spAutoFit/>
          </a:bodyPr>
          <a:lstStyle/>
          <a:p>
            <a:r>
              <a:rPr lang="en-US" sz="2400" baseline="30000"/>
              <a:t>1</a:t>
            </a:r>
            <a:r>
              <a:rPr lang="en-US" sz="2400">
                <a:latin typeface="Symbol" pitchFamily="18" charset="2"/>
              </a:rPr>
              <a:t>S</a:t>
            </a:r>
          </a:p>
        </p:txBody>
      </p:sp>
      <p:sp>
        <p:nvSpPr>
          <p:cNvPr id="23564" name="Text Box 34"/>
          <p:cNvSpPr txBox="1">
            <a:spLocks noChangeArrowheads="1"/>
          </p:cNvSpPr>
          <p:nvPr/>
        </p:nvSpPr>
        <p:spPr bwMode="auto">
          <a:xfrm>
            <a:off x="3230563" y="1752600"/>
            <a:ext cx="477837" cy="457200"/>
          </a:xfrm>
          <a:prstGeom prst="rect">
            <a:avLst/>
          </a:prstGeom>
          <a:noFill/>
          <a:ln w="9525">
            <a:noFill/>
            <a:miter lim="800000"/>
            <a:headEnd/>
            <a:tailEnd/>
          </a:ln>
        </p:spPr>
        <p:txBody>
          <a:bodyPr wrap="none">
            <a:spAutoFit/>
          </a:bodyPr>
          <a:lstStyle/>
          <a:p>
            <a:r>
              <a:rPr lang="en-US" sz="2400" baseline="30000"/>
              <a:t>3</a:t>
            </a:r>
            <a:r>
              <a:rPr lang="en-US" sz="2400">
                <a:latin typeface="Symbol" pitchFamily="18" charset="2"/>
              </a:rPr>
              <a:t>S</a:t>
            </a:r>
          </a:p>
        </p:txBody>
      </p:sp>
      <p:sp>
        <p:nvSpPr>
          <p:cNvPr id="23565" name="Text Box 35"/>
          <p:cNvSpPr txBox="1">
            <a:spLocks noChangeArrowheads="1"/>
          </p:cNvSpPr>
          <p:nvPr/>
        </p:nvSpPr>
        <p:spPr bwMode="auto">
          <a:xfrm>
            <a:off x="3084513" y="1076325"/>
            <a:ext cx="530225" cy="457200"/>
          </a:xfrm>
          <a:prstGeom prst="rect">
            <a:avLst/>
          </a:prstGeom>
          <a:noFill/>
          <a:ln w="9525">
            <a:noFill/>
            <a:miter lim="800000"/>
            <a:headEnd/>
            <a:tailEnd/>
          </a:ln>
        </p:spPr>
        <p:txBody>
          <a:bodyPr wrap="none">
            <a:spAutoFit/>
          </a:bodyPr>
          <a:lstStyle/>
          <a:p>
            <a:r>
              <a:rPr lang="en-US" sz="2400" baseline="30000"/>
              <a:t>1</a:t>
            </a:r>
            <a:r>
              <a:rPr lang="en-US" sz="2400">
                <a:latin typeface="Symbol" pitchFamily="18" charset="2"/>
              </a:rPr>
              <a:t>P</a:t>
            </a:r>
          </a:p>
        </p:txBody>
      </p:sp>
      <p:grpSp>
        <p:nvGrpSpPr>
          <p:cNvPr id="6" name="Group 36"/>
          <p:cNvGrpSpPr>
            <a:grpSpLocks/>
          </p:cNvGrpSpPr>
          <p:nvPr/>
        </p:nvGrpSpPr>
        <p:grpSpPr bwMode="auto">
          <a:xfrm>
            <a:off x="1470025" y="1689100"/>
            <a:ext cx="1292225" cy="466725"/>
            <a:chOff x="523" y="2307"/>
            <a:chExt cx="633" cy="1025"/>
          </a:xfrm>
        </p:grpSpPr>
        <p:sp>
          <p:nvSpPr>
            <p:cNvPr id="23625" name="Freeform 37"/>
            <p:cNvSpPr>
              <a:spLocks/>
            </p:cNvSpPr>
            <p:nvPr/>
          </p:nvSpPr>
          <p:spPr bwMode="auto">
            <a:xfrm>
              <a:off x="523" y="3285"/>
              <a:ext cx="49" cy="47"/>
            </a:xfrm>
            <a:custGeom>
              <a:avLst/>
              <a:gdLst>
                <a:gd name="T0" fmla="*/ 0 w 106"/>
                <a:gd name="T1" fmla="*/ 49 h 49"/>
                <a:gd name="T2" fmla="*/ 0 w 106"/>
                <a:gd name="T3" fmla="*/ 49 h 49"/>
                <a:gd name="T4" fmla="*/ 7 w 106"/>
                <a:gd name="T5" fmla="*/ 49 h 49"/>
                <a:gd name="T6" fmla="*/ 7 w 106"/>
                <a:gd name="T7" fmla="*/ 49 h 49"/>
                <a:gd name="T8" fmla="*/ 7 w 106"/>
                <a:gd name="T9" fmla="*/ 49 h 49"/>
                <a:gd name="T10" fmla="*/ 7 w 106"/>
                <a:gd name="T11" fmla="*/ 49 h 49"/>
                <a:gd name="T12" fmla="*/ 14 w 106"/>
                <a:gd name="T13" fmla="*/ 49 h 49"/>
                <a:gd name="T14" fmla="*/ 14 w 106"/>
                <a:gd name="T15" fmla="*/ 49 h 49"/>
                <a:gd name="T16" fmla="*/ 14 w 106"/>
                <a:gd name="T17" fmla="*/ 49 h 49"/>
                <a:gd name="T18" fmla="*/ 21 w 106"/>
                <a:gd name="T19" fmla="*/ 49 h 49"/>
                <a:gd name="T20" fmla="*/ 21 w 106"/>
                <a:gd name="T21" fmla="*/ 49 h 49"/>
                <a:gd name="T22" fmla="*/ 21 w 106"/>
                <a:gd name="T23" fmla="*/ 49 h 49"/>
                <a:gd name="T24" fmla="*/ 28 w 106"/>
                <a:gd name="T25" fmla="*/ 49 h 49"/>
                <a:gd name="T26" fmla="*/ 28 w 106"/>
                <a:gd name="T27" fmla="*/ 49 h 49"/>
                <a:gd name="T28" fmla="*/ 28 w 106"/>
                <a:gd name="T29" fmla="*/ 49 h 49"/>
                <a:gd name="T30" fmla="*/ 28 w 106"/>
                <a:gd name="T31" fmla="*/ 49 h 49"/>
                <a:gd name="T32" fmla="*/ 35 w 106"/>
                <a:gd name="T33" fmla="*/ 49 h 49"/>
                <a:gd name="T34" fmla="*/ 35 w 106"/>
                <a:gd name="T35" fmla="*/ 49 h 49"/>
                <a:gd name="T36" fmla="*/ 35 w 106"/>
                <a:gd name="T37" fmla="*/ 49 h 49"/>
                <a:gd name="T38" fmla="*/ 42 w 106"/>
                <a:gd name="T39" fmla="*/ 49 h 49"/>
                <a:gd name="T40" fmla="*/ 42 w 106"/>
                <a:gd name="T41" fmla="*/ 49 h 49"/>
                <a:gd name="T42" fmla="*/ 42 w 106"/>
                <a:gd name="T43" fmla="*/ 49 h 49"/>
                <a:gd name="T44" fmla="*/ 49 w 106"/>
                <a:gd name="T45" fmla="*/ 49 h 49"/>
                <a:gd name="T46" fmla="*/ 49 w 106"/>
                <a:gd name="T47" fmla="*/ 49 h 49"/>
                <a:gd name="T48" fmla="*/ 49 w 106"/>
                <a:gd name="T49" fmla="*/ 49 h 49"/>
                <a:gd name="T50" fmla="*/ 57 w 106"/>
                <a:gd name="T51" fmla="*/ 49 h 49"/>
                <a:gd name="T52" fmla="*/ 57 w 106"/>
                <a:gd name="T53" fmla="*/ 49 h 49"/>
                <a:gd name="T54" fmla="*/ 57 w 106"/>
                <a:gd name="T55" fmla="*/ 49 h 49"/>
                <a:gd name="T56" fmla="*/ 57 w 106"/>
                <a:gd name="T57" fmla="*/ 49 h 49"/>
                <a:gd name="T58" fmla="*/ 64 w 106"/>
                <a:gd name="T59" fmla="*/ 49 h 49"/>
                <a:gd name="T60" fmla="*/ 64 w 106"/>
                <a:gd name="T61" fmla="*/ 49 h 49"/>
                <a:gd name="T62" fmla="*/ 64 w 106"/>
                <a:gd name="T63" fmla="*/ 49 h 49"/>
                <a:gd name="T64" fmla="*/ 71 w 106"/>
                <a:gd name="T65" fmla="*/ 49 h 49"/>
                <a:gd name="T66" fmla="*/ 71 w 106"/>
                <a:gd name="T67" fmla="*/ 49 h 49"/>
                <a:gd name="T68" fmla="*/ 71 w 106"/>
                <a:gd name="T69" fmla="*/ 49 h 49"/>
                <a:gd name="T70" fmla="*/ 78 w 106"/>
                <a:gd name="T71" fmla="*/ 49 h 49"/>
                <a:gd name="T72" fmla="*/ 78 w 106"/>
                <a:gd name="T73" fmla="*/ 49 h 49"/>
                <a:gd name="T74" fmla="*/ 78 w 106"/>
                <a:gd name="T75" fmla="*/ 49 h 49"/>
                <a:gd name="T76" fmla="*/ 78 w 106"/>
                <a:gd name="T77" fmla="*/ 49 h 49"/>
                <a:gd name="T78" fmla="*/ 85 w 106"/>
                <a:gd name="T79" fmla="*/ 49 h 49"/>
                <a:gd name="T80" fmla="*/ 85 w 106"/>
                <a:gd name="T81" fmla="*/ 49 h 49"/>
                <a:gd name="T82" fmla="*/ 85 w 106"/>
                <a:gd name="T83" fmla="*/ 49 h 49"/>
                <a:gd name="T84" fmla="*/ 92 w 106"/>
                <a:gd name="T85" fmla="*/ 49 h 49"/>
                <a:gd name="T86" fmla="*/ 92 w 106"/>
                <a:gd name="T87" fmla="*/ 49 h 49"/>
                <a:gd name="T88" fmla="*/ 92 w 106"/>
                <a:gd name="T89" fmla="*/ 49 h 49"/>
                <a:gd name="T90" fmla="*/ 99 w 106"/>
                <a:gd name="T91" fmla="*/ 49 h 49"/>
                <a:gd name="T92" fmla="*/ 99 w 106"/>
                <a:gd name="T93" fmla="*/ 49 h 49"/>
                <a:gd name="T94" fmla="*/ 99 w 106"/>
                <a:gd name="T95" fmla="*/ 42 h 49"/>
                <a:gd name="T96" fmla="*/ 99 w 106"/>
                <a:gd name="T97" fmla="*/ 28 h 49"/>
                <a:gd name="T98" fmla="*/ 106 w 106"/>
                <a:gd name="T99" fmla="*/ 0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49"/>
                <a:gd name="T152" fmla="*/ 106 w 106"/>
                <a:gd name="T153" fmla="*/ 49 h 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49">
                  <a:moveTo>
                    <a:pt x="0" y="49"/>
                  </a:moveTo>
                  <a:lnTo>
                    <a:pt x="0" y="49"/>
                  </a:lnTo>
                  <a:lnTo>
                    <a:pt x="7" y="49"/>
                  </a:lnTo>
                  <a:lnTo>
                    <a:pt x="14" y="49"/>
                  </a:lnTo>
                  <a:lnTo>
                    <a:pt x="21" y="49"/>
                  </a:lnTo>
                  <a:lnTo>
                    <a:pt x="28" y="49"/>
                  </a:lnTo>
                  <a:lnTo>
                    <a:pt x="35" y="49"/>
                  </a:lnTo>
                  <a:lnTo>
                    <a:pt x="42" y="49"/>
                  </a:lnTo>
                  <a:lnTo>
                    <a:pt x="49" y="49"/>
                  </a:lnTo>
                  <a:lnTo>
                    <a:pt x="57" y="49"/>
                  </a:lnTo>
                  <a:lnTo>
                    <a:pt x="64" y="49"/>
                  </a:lnTo>
                  <a:lnTo>
                    <a:pt x="71" y="49"/>
                  </a:lnTo>
                  <a:lnTo>
                    <a:pt x="78" y="49"/>
                  </a:lnTo>
                  <a:lnTo>
                    <a:pt x="85" y="49"/>
                  </a:lnTo>
                  <a:lnTo>
                    <a:pt x="92" y="49"/>
                  </a:lnTo>
                  <a:lnTo>
                    <a:pt x="99" y="49"/>
                  </a:lnTo>
                  <a:lnTo>
                    <a:pt x="99" y="42"/>
                  </a:lnTo>
                  <a:lnTo>
                    <a:pt x="99" y="28"/>
                  </a:lnTo>
                  <a:lnTo>
                    <a:pt x="106" y="0"/>
                  </a:lnTo>
                </a:path>
              </a:pathLst>
            </a:custGeom>
            <a:noFill/>
            <a:ln w="12700">
              <a:solidFill>
                <a:srgbClr val="008000"/>
              </a:solidFill>
              <a:round/>
              <a:headEnd/>
              <a:tailEnd/>
            </a:ln>
          </p:spPr>
          <p:txBody>
            <a:bodyPr/>
            <a:lstStyle/>
            <a:p>
              <a:endParaRPr lang="en-US"/>
            </a:p>
          </p:txBody>
        </p:sp>
        <p:sp>
          <p:nvSpPr>
            <p:cNvPr id="23626" name="Freeform 38"/>
            <p:cNvSpPr>
              <a:spLocks/>
            </p:cNvSpPr>
            <p:nvPr/>
          </p:nvSpPr>
          <p:spPr bwMode="auto">
            <a:xfrm>
              <a:off x="572" y="2692"/>
              <a:ext cx="117" cy="640"/>
            </a:xfrm>
            <a:custGeom>
              <a:avLst/>
              <a:gdLst>
                <a:gd name="T0" fmla="*/ 0 w 107"/>
                <a:gd name="T1" fmla="*/ 612 h 661"/>
                <a:gd name="T2" fmla="*/ 0 w 107"/>
                <a:gd name="T3" fmla="*/ 562 h 661"/>
                <a:gd name="T4" fmla="*/ 0 w 107"/>
                <a:gd name="T5" fmla="*/ 476 h 661"/>
                <a:gd name="T6" fmla="*/ 7 w 107"/>
                <a:gd name="T7" fmla="*/ 348 h 661"/>
                <a:gd name="T8" fmla="*/ 7 w 107"/>
                <a:gd name="T9" fmla="*/ 206 h 661"/>
                <a:gd name="T10" fmla="*/ 7 w 107"/>
                <a:gd name="T11" fmla="*/ 64 h 661"/>
                <a:gd name="T12" fmla="*/ 15 w 107"/>
                <a:gd name="T13" fmla="*/ 0 h 661"/>
                <a:gd name="T14" fmla="*/ 15 w 107"/>
                <a:gd name="T15" fmla="*/ 50 h 661"/>
                <a:gd name="T16" fmla="*/ 15 w 107"/>
                <a:gd name="T17" fmla="*/ 235 h 661"/>
                <a:gd name="T18" fmla="*/ 15 w 107"/>
                <a:gd name="T19" fmla="*/ 476 h 661"/>
                <a:gd name="T20" fmla="*/ 22 w 107"/>
                <a:gd name="T21" fmla="*/ 640 h 661"/>
                <a:gd name="T22" fmla="*/ 22 w 107"/>
                <a:gd name="T23" fmla="*/ 626 h 661"/>
                <a:gd name="T24" fmla="*/ 22 w 107"/>
                <a:gd name="T25" fmla="*/ 455 h 661"/>
                <a:gd name="T26" fmla="*/ 29 w 107"/>
                <a:gd name="T27" fmla="*/ 284 h 661"/>
                <a:gd name="T28" fmla="*/ 29 w 107"/>
                <a:gd name="T29" fmla="*/ 299 h 661"/>
                <a:gd name="T30" fmla="*/ 29 w 107"/>
                <a:gd name="T31" fmla="*/ 491 h 661"/>
                <a:gd name="T32" fmla="*/ 36 w 107"/>
                <a:gd name="T33" fmla="*/ 654 h 661"/>
                <a:gd name="T34" fmla="*/ 36 w 107"/>
                <a:gd name="T35" fmla="*/ 597 h 661"/>
                <a:gd name="T36" fmla="*/ 36 w 107"/>
                <a:gd name="T37" fmla="*/ 405 h 661"/>
                <a:gd name="T38" fmla="*/ 36 w 107"/>
                <a:gd name="T39" fmla="*/ 334 h 661"/>
                <a:gd name="T40" fmla="*/ 43 w 107"/>
                <a:gd name="T41" fmla="*/ 491 h 661"/>
                <a:gd name="T42" fmla="*/ 43 w 107"/>
                <a:gd name="T43" fmla="*/ 654 h 661"/>
                <a:gd name="T44" fmla="*/ 43 w 107"/>
                <a:gd name="T45" fmla="*/ 583 h 661"/>
                <a:gd name="T46" fmla="*/ 50 w 107"/>
                <a:gd name="T47" fmla="*/ 398 h 661"/>
                <a:gd name="T48" fmla="*/ 50 w 107"/>
                <a:gd name="T49" fmla="*/ 398 h 661"/>
                <a:gd name="T50" fmla="*/ 50 w 107"/>
                <a:gd name="T51" fmla="*/ 590 h 661"/>
                <a:gd name="T52" fmla="*/ 57 w 107"/>
                <a:gd name="T53" fmla="*/ 654 h 661"/>
                <a:gd name="T54" fmla="*/ 57 w 107"/>
                <a:gd name="T55" fmla="*/ 484 h 661"/>
                <a:gd name="T56" fmla="*/ 57 w 107"/>
                <a:gd name="T57" fmla="*/ 384 h 661"/>
                <a:gd name="T58" fmla="*/ 64 w 107"/>
                <a:gd name="T59" fmla="*/ 540 h 661"/>
                <a:gd name="T60" fmla="*/ 64 w 107"/>
                <a:gd name="T61" fmla="*/ 661 h 661"/>
                <a:gd name="T62" fmla="*/ 64 w 107"/>
                <a:gd name="T63" fmla="*/ 526 h 661"/>
                <a:gd name="T64" fmla="*/ 64 w 107"/>
                <a:gd name="T65" fmla="*/ 398 h 661"/>
                <a:gd name="T66" fmla="*/ 72 w 107"/>
                <a:gd name="T67" fmla="*/ 533 h 661"/>
                <a:gd name="T68" fmla="*/ 72 w 107"/>
                <a:gd name="T69" fmla="*/ 661 h 661"/>
                <a:gd name="T70" fmla="*/ 72 w 107"/>
                <a:gd name="T71" fmla="*/ 526 h 661"/>
                <a:gd name="T72" fmla="*/ 79 w 107"/>
                <a:gd name="T73" fmla="*/ 405 h 661"/>
                <a:gd name="T74" fmla="*/ 79 w 107"/>
                <a:gd name="T75" fmla="*/ 555 h 661"/>
                <a:gd name="T76" fmla="*/ 79 w 107"/>
                <a:gd name="T77" fmla="*/ 661 h 661"/>
                <a:gd name="T78" fmla="*/ 86 w 107"/>
                <a:gd name="T79" fmla="*/ 505 h 661"/>
                <a:gd name="T80" fmla="*/ 86 w 107"/>
                <a:gd name="T81" fmla="*/ 420 h 661"/>
                <a:gd name="T82" fmla="*/ 86 w 107"/>
                <a:gd name="T83" fmla="*/ 590 h 661"/>
                <a:gd name="T84" fmla="*/ 86 w 107"/>
                <a:gd name="T85" fmla="*/ 647 h 661"/>
                <a:gd name="T86" fmla="*/ 93 w 107"/>
                <a:gd name="T87" fmla="*/ 462 h 661"/>
                <a:gd name="T88" fmla="*/ 93 w 107"/>
                <a:gd name="T89" fmla="*/ 448 h 661"/>
                <a:gd name="T90" fmla="*/ 93 w 107"/>
                <a:gd name="T91" fmla="*/ 633 h 661"/>
                <a:gd name="T92" fmla="*/ 100 w 107"/>
                <a:gd name="T93" fmla="*/ 604 h 661"/>
                <a:gd name="T94" fmla="*/ 100 w 107"/>
                <a:gd name="T95" fmla="*/ 427 h 661"/>
                <a:gd name="T96" fmla="*/ 100 w 107"/>
                <a:gd name="T97" fmla="*/ 512 h 661"/>
                <a:gd name="T98" fmla="*/ 107 w 107"/>
                <a:gd name="T99" fmla="*/ 661 h 661"/>
                <a:gd name="T100" fmla="*/ 107 w 107"/>
                <a:gd name="T101" fmla="*/ 533 h 6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
                <a:gd name="T154" fmla="*/ 0 h 661"/>
                <a:gd name="T155" fmla="*/ 107 w 107"/>
                <a:gd name="T156" fmla="*/ 661 h 6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 h="661">
                  <a:moveTo>
                    <a:pt x="0" y="612"/>
                  </a:moveTo>
                  <a:lnTo>
                    <a:pt x="0" y="562"/>
                  </a:lnTo>
                  <a:lnTo>
                    <a:pt x="0" y="476"/>
                  </a:lnTo>
                  <a:lnTo>
                    <a:pt x="7" y="348"/>
                  </a:lnTo>
                  <a:lnTo>
                    <a:pt x="7" y="206"/>
                  </a:lnTo>
                  <a:lnTo>
                    <a:pt x="7" y="64"/>
                  </a:lnTo>
                  <a:lnTo>
                    <a:pt x="15" y="0"/>
                  </a:lnTo>
                  <a:lnTo>
                    <a:pt x="15" y="50"/>
                  </a:lnTo>
                  <a:lnTo>
                    <a:pt x="15" y="235"/>
                  </a:lnTo>
                  <a:lnTo>
                    <a:pt x="15" y="476"/>
                  </a:lnTo>
                  <a:lnTo>
                    <a:pt x="22" y="640"/>
                  </a:lnTo>
                  <a:lnTo>
                    <a:pt x="22" y="626"/>
                  </a:lnTo>
                  <a:lnTo>
                    <a:pt x="22" y="455"/>
                  </a:lnTo>
                  <a:lnTo>
                    <a:pt x="29" y="284"/>
                  </a:lnTo>
                  <a:lnTo>
                    <a:pt x="29" y="299"/>
                  </a:lnTo>
                  <a:lnTo>
                    <a:pt x="29" y="491"/>
                  </a:lnTo>
                  <a:lnTo>
                    <a:pt x="36" y="654"/>
                  </a:lnTo>
                  <a:lnTo>
                    <a:pt x="36" y="597"/>
                  </a:lnTo>
                  <a:lnTo>
                    <a:pt x="36" y="405"/>
                  </a:lnTo>
                  <a:lnTo>
                    <a:pt x="36" y="334"/>
                  </a:lnTo>
                  <a:lnTo>
                    <a:pt x="43" y="491"/>
                  </a:lnTo>
                  <a:lnTo>
                    <a:pt x="43" y="654"/>
                  </a:lnTo>
                  <a:lnTo>
                    <a:pt x="43" y="583"/>
                  </a:lnTo>
                  <a:lnTo>
                    <a:pt x="50" y="398"/>
                  </a:lnTo>
                  <a:lnTo>
                    <a:pt x="50" y="590"/>
                  </a:lnTo>
                  <a:lnTo>
                    <a:pt x="57" y="654"/>
                  </a:lnTo>
                  <a:lnTo>
                    <a:pt x="57" y="484"/>
                  </a:lnTo>
                  <a:lnTo>
                    <a:pt x="57" y="384"/>
                  </a:lnTo>
                  <a:lnTo>
                    <a:pt x="64" y="540"/>
                  </a:lnTo>
                  <a:lnTo>
                    <a:pt x="64" y="661"/>
                  </a:lnTo>
                  <a:lnTo>
                    <a:pt x="64" y="526"/>
                  </a:lnTo>
                  <a:lnTo>
                    <a:pt x="64" y="398"/>
                  </a:lnTo>
                  <a:lnTo>
                    <a:pt x="72" y="533"/>
                  </a:lnTo>
                  <a:lnTo>
                    <a:pt x="72" y="661"/>
                  </a:lnTo>
                  <a:lnTo>
                    <a:pt x="72" y="526"/>
                  </a:lnTo>
                  <a:lnTo>
                    <a:pt x="79" y="405"/>
                  </a:lnTo>
                  <a:lnTo>
                    <a:pt x="79" y="555"/>
                  </a:lnTo>
                  <a:lnTo>
                    <a:pt x="79" y="661"/>
                  </a:lnTo>
                  <a:lnTo>
                    <a:pt x="86" y="505"/>
                  </a:lnTo>
                  <a:lnTo>
                    <a:pt x="86" y="420"/>
                  </a:lnTo>
                  <a:lnTo>
                    <a:pt x="86" y="590"/>
                  </a:lnTo>
                  <a:lnTo>
                    <a:pt x="86" y="647"/>
                  </a:lnTo>
                  <a:lnTo>
                    <a:pt x="93" y="462"/>
                  </a:lnTo>
                  <a:lnTo>
                    <a:pt x="93" y="448"/>
                  </a:lnTo>
                  <a:lnTo>
                    <a:pt x="93" y="633"/>
                  </a:lnTo>
                  <a:lnTo>
                    <a:pt x="100" y="604"/>
                  </a:lnTo>
                  <a:lnTo>
                    <a:pt x="100" y="427"/>
                  </a:lnTo>
                  <a:lnTo>
                    <a:pt x="100" y="512"/>
                  </a:lnTo>
                  <a:lnTo>
                    <a:pt x="107" y="661"/>
                  </a:lnTo>
                  <a:lnTo>
                    <a:pt x="107" y="533"/>
                  </a:lnTo>
                </a:path>
              </a:pathLst>
            </a:custGeom>
            <a:noFill/>
            <a:ln w="12700">
              <a:solidFill>
                <a:srgbClr val="008000"/>
              </a:solidFill>
              <a:round/>
              <a:headEnd/>
              <a:tailEnd/>
            </a:ln>
          </p:spPr>
          <p:txBody>
            <a:bodyPr/>
            <a:lstStyle/>
            <a:p>
              <a:endParaRPr lang="en-US"/>
            </a:p>
          </p:txBody>
        </p:sp>
        <p:sp>
          <p:nvSpPr>
            <p:cNvPr id="23627" name="Freeform 39"/>
            <p:cNvSpPr>
              <a:spLocks/>
            </p:cNvSpPr>
            <p:nvPr/>
          </p:nvSpPr>
          <p:spPr bwMode="auto">
            <a:xfrm>
              <a:off x="689" y="3106"/>
              <a:ext cx="117" cy="226"/>
            </a:xfrm>
            <a:custGeom>
              <a:avLst/>
              <a:gdLst>
                <a:gd name="T0" fmla="*/ 0 w 107"/>
                <a:gd name="T1" fmla="*/ 106 h 234"/>
                <a:gd name="T2" fmla="*/ 0 w 107"/>
                <a:gd name="T3" fmla="*/ 0 h 234"/>
                <a:gd name="T4" fmla="*/ 0 w 107"/>
                <a:gd name="T5" fmla="*/ 163 h 234"/>
                <a:gd name="T6" fmla="*/ 7 w 107"/>
                <a:gd name="T7" fmla="*/ 213 h 234"/>
                <a:gd name="T8" fmla="*/ 7 w 107"/>
                <a:gd name="T9" fmla="*/ 28 h 234"/>
                <a:gd name="T10" fmla="*/ 7 w 107"/>
                <a:gd name="T11" fmla="*/ 49 h 234"/>
                <a:gd name="T12" fmla="*/ 14 w 107"/>
                <a:gd name="T13" fmla="*/ 227 h 234"/>
                <a:gd name="T14" fmla="*/ 14 w 107"/>
                <a:gd name="T15" fmla="*/ 142 h 234"/>
                <a:gd name="T16" fmla="*/ 14 w 107"/>
                <a:gd name="T17" fmla="*/ 0 h 234"/>
                <a:gd name="T18" fmla="*/ 22 w 107"/>
                <a:gd name="T19" fmla="*/ 135 h 234"/>
                <a:gd name="T20" fmla="*/ 22 w 107"/>
                <a:gd name="T21" fmla="*/ 227 h 234"/>
                <a:gd name="T22" fmla="*/ 22 w 107"/>
                <a:gd name="T23" fmla="*/ 57 h 234"/>
                <a:gd name="T24" fmla="*/ 22 w 107"/>
                <a:gd name="T25" fmla="*/ 28 h 234"/>
                <a:gd name="T26" fmla="*/ 29 w 107"/>
                <a:gd name="T27" fmla="*/ 213 h 234"/>
                <a:gd name="T28" fmla="*/ 29 w 107"/>
                <a:gd name="T29" fmla="*/ 163 h 234"/>
                <a:gd name="T30" fmla="*/ 29 w 107"/>
                <a:gd name="T31" fmla="*/ 0 h 234"/>
                <a:gd name="T32" fmla="*/ 36 w 107"/>
                <a:gd name="T33" fmla="*/ 121 h 234"/>
                <a:gd name="T34" fmla="*/ 36 w 107"/>
                <a:gd name="T35" fmla="*/ 234 h 234"/>
                <a:gd name="T36" fmla="*/ 36 w 107"/>
                <a:gd name="T37" fmla="*/ 71 h 234"/>
                <a:gd name="T38" fmla="*/ 43 w 107"/>
                <a:gd name="T39" fmla="*/ 21 h 234"/>
                <a:gd name="T40" fmla="*/ 43 w 107"/>
                <a:gd name="T41" fmla="*/ 206 h 234"/>
                <a:gd name="T42" fmla="*/ 43 w 107"/>
                <a:gd name="T43" fmla="*/ 177 h 234"/>
                <a:gd name="T44" fmla="*/ 50 w 107"/>
                <a:gd name="T45" fmla="*/ 7 h 234"/>
                <a:gd name="T46" fmla="*/ 50 w 107"/>
                <a:gd name="T47" fmla="*/ 106 h 234"/>
                <a:gd name="T48" fmla="*/ 50 w 107"/>
                <a:gd name="T49" fmla="*/ 234 h 234"/>
                <a:gd name="T50" fmla="*/ 50 w 107"/>
                <a:gd name="T51" fmla="*/ 85 h 234"/>
                <a:gd name="T52" fmla="*/ 57 w 107"/>
                <a:gd name="T53" fmla="*/ 14 h 234"/>
                <a:gd name="T54" fmla="*/ 57 w 107"/>
                <a:gd name="T55" fmla="*/ 192 h 234"/>
                <a:gd name="T56" fmla="*/ 57 w 107"/>
                <a:gd name="T57" fmla="*/ 192 h 234"/>
                <a:gd name="T58" fmla="*/ 64 w 107"/>
                <a:gd name="T59" fmla="*/ 14 h 234"/>
                <a:gd name="T60" fmla="*/ 64 w 107"/>
                <a:gd name="T61" fmla="*/ 85 h 234"/>
                <a:gd name="T62" fmla="*/ 64 w 107"/>
                <a:gd name="T63" fmla="*/ 234 h 234"/>
                <a:gd name="T64" fmla="*/ 71 w 107"/>
                <a:gd name="T65" fmla="*/ 106 h 234"/>
                <a:gd name="T66" fmla="*/ 71 w 107"/>
                <a:gd name="T67" fmla="*/ 7 h 234"/>
                <a:gd name="T68" fmla="*/ 71 w 107"/>
                <a:gd name="T69" fmla="*/ 170 h 234"/>
                <a:gd name="T70" fmla="*/ 71 w 107"/>
                <a:gd name="T71" fmla="*/ 213 h 234"/>
                <a:gd name="T72" fmla="*/ 78 w 107"/>
                <a:gd name="T73" fmla="*/ 35 h 234"/>
                <a:gd name="T74" fmla="*/ 78 w 107"/>
                <a:gd name="T75" fmla="*/ 57 h 234"/>
                <a:gd name="T76" fmla="*/ 78 w 107"/>
                <a:gd name="T77" fmla="*/ 227 h 234"/>
                <a:gd name="T78" fmla="*/ 86 w 107"/>
                <a:gd name="T79" fmla="*/ 142 h 234"/>
                <a:gd name="T80" fmla="*/ 86 w 107"/>
                <a:gd name="T81" fmla="*/ 0 h 234"/>
                <a:gd name="T82" fmla="*/ 86 w 107"/>
                <a:gd name="T83" fmla="*/ 128 h 234"/>
                <a:gd name="T84" fmla="*/ 93 w 107"/>
                <a:gd name="T85" fmla="*/ 234 h 234"/>
                <a:gd name="T86" fmla="*/ 93 w 107"/>
                <a:gd name="T87" fmla="*/ 71 h 234"/>
                <a:gd name="T88" fmla="*/ 93 w 107"/>
                <a:gd name="T89" fmla="*/ 14 h 234"/>
                <a:gd name="T90" fmla="*/ 93 w 107"/>
                <a:gd name="T91" fmla="*/ 192 h 234"/>
                <a:gd name="T92" fmla="*/ 100 w 107"/>
                <a:gd name="T93" fmla="*/ 199 h 234"/>
                <a:gd name="T94" fmla="*/ 100 w 107"/>
                <a:gd name="T95" fmla="*/ 21 h 234"/>
                <a:gd name="T96" fmla="*/ 100 w 107"/>
                <a:gd name="T97" fmla="*/ 57 h 234"/>
                <a:gd name="T98" fmla="*/ 107 w 107"/>
                <a:gd name="T99" fmla="*/ 227 h 234"/>
                <a:gd name="T100" fmla="*/ 107 w 107"/>
                <a:gd name="T101" fmla="*/ 149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
                <a:gd name="T154" fmla="*/ 0 h 234"/>
                <a:gd name="T155" fmla="*/ 107 w 107"/>
                <a:gd name="T156" fmla="*/ 234 h 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 h="234">
                  <a:moveTo>
                    <a:pt x="0" y="106"/>
                  </a:moveTo>
                  <a:lnTo>
                    <a:pt x="0" y="0"/>
                  </a:lnTo>
                  <a:lnTo>
                    <a:pt x="0" y="163"/>
                  </a:lnTo>
                  <a:lnTo>
                    <a:pt x="7" y="213"/>
                  </a:lnTo>
                  <a:lnTo>
                    <a:pt x="7" y="28"/>
                  </a:lnTo>
                  <a:lnTo>
                    <a:pt x="7" y="49"/>
                  </a:lnTo>
                  <a:lnTo>
                    <a:pt x="14" y="227"/>
                  </a:lnTo>
                  <a:lnTo>
                    <a:pt x="14" y="142"/>
                  </a:lnTo>
                  <a:lnTo>
                    <a:pt x="14" y="0"/>
                  </a:lnTo>
                  <a:lnTo>
                    <a:pt x="22" y="135"/>
                  </a:lnTo>
                  <a:lnTo>
                    <a:pt x="22" y="227"/>
                  </a:lnTo>
                  <a:lnTo>
                    <a:pt x="22" y="57"/>
                  </a:lnTo>
                  <a:lnTo>
                    <a:pt x="22" y="28"/>
                  </a:lnTo>
                  <a:lnTo>
                    <a:pt x="29" y="213"/>
                  </a:lnTo>
                  <a:lnTo>
                    <a:pt x="29" y="163"/>
                  </a:lnTo>
                  <a:lnTo>
                    <a:pt x="29" y="0"/>
                  </a:lnTo>
                  <a:lnTo>
                    <a:pt x="36" y="121"/>
                  </a:lnTo>
                  <a:lnTo>
                    <a:pt x="36" y="234"/>
                  </a:lnTo>
                  <a:lnTo>
                    <a:pt x="36" y="71"/>
                  </a:lnTo>
                  <a:lnTo>
                    <a:pt x="43" y="21"/>
                  </a:lnTo>
                  <a:lnTo>
                    <a:pt x="43" y="206"/>
                  </a:lnTo>
                  <a:lnTo>
                    <a:pt x="43" y="177"/>
                  </a:lnTo>
                  <a:lnTo>
                    <a:pt x="50" y="7"/>
                  </a:lnTo>
                  <a:lnTo>
                    <a:pt x="50" y="106"/>
                  </a:lnTo>
                  <a:lnTo>
                    <a:pt x="50" y="234"/>
                  </a:lnTo>
                  <a:lnTo>
                    <a:pt x="50" y="85"/>
                  </a:lnTo>
                  <a:lnTo>
                    <a:pt x="57" y="14"/>
                  </a:lnTo>
                  <a:lnTo>
                    <a:pt x="57" y="192"/>
                  </a:lnTo>
                  <a:lnTo>
                    <a:pt x="64" y="14"/>
                  </a:lnTo>
                  <a:lnTo>
                    <a:pt x="64" y="85"/>
                  </a:lnTo>
                  <a:lnTo>
                    <a:pt x="64" y="234"/>
                  </a:lnTo>
                  <a:lnTo>
                    <a:pt x="71" y="106"/>
                  </a:lnTo>
                  <a:lnTo>
                    <a:pt x="71" y="7"/>
                  </a:lnTo>
                  <a:lnTo>
                    <a:pt x="71" y="170"/>
                  </a:lnTo>
                  <a:lnTo>
                    <a:pt x="71" y="213"/>
                  </a:lnTo>
                  <a:lnTo>
                    <a:pt x="78" y="35"/>
                  </a:lnTo>
                  <a:lnTo>
                    <a:pt x="78" y="57"/>
                  </a:lnTo>
                  <a:lnTo>
                    <a:pt x="78" y="227"/>
                  </a:lnTo>
                  <a:lnTo>
                    <a:pt x="86" y="142"/>
                  </a:lnTo>
                  <a:lnTo>
                    <a:pt x="86" y="0"/>
                  </a:lnTo>
                  <a:lnTo>
                    <a:pt x="86" y="128"/>
                  </a:lnTo>
                  <a:lnTo>
                    <a:pt x="93" y="234"/>
                  </a:lnTo>
                  <a:lnTo>
                    <a:pt x="93" y="71"/>
                  </a:lnTo>
                  <a:lnTo>
                    <a:pt x="93" y="14"/>
                  </a:lnTo>
                  <a:lnTo>
                    <a:pt x="93" y="192"/>
                  </a:lnTo>
                  <a:lnTo>
                    <a:pt x="100" y="199"/>
                  </a:lnTo>
                  <a:lnTo>
                    <a:pt x="100" y="21"/>
                  </a:lnTo>
                  <a:lnTo>
                    <a:pt x="100" y="57"/>
                  </a:lnTo>
                  <a:lnTo>
                    <a:pt x="107" y="227"/>
                  </a:lnTo>
                  <a:lnTo>
                    <a:pt x="107" y="149"/>
                  </a:lnTo>
                </a:path>
              </a:pathLst>
            </a:custGeom>
            <a:noFill/>
            <a:ln w="12700">
              <a:solidFill>
                <a:srgbClr val="008000"/>
              </a:solidFill>
              <a:round/>
              <a:headEnd/>
              <a:tailEnd/>
            </a:ln>
          </p:spPr>
          <p:txBody>
            <a:bodyPr/>
            <a:lstStyle/>
            <a:p>
              <a:endParaRPr lang="en-US"/>
            </a:p>
          </p:txBody>
        </p:sp>
        <p:sp>
          <p:nvSpPr>
            <p:cNvPr id="23628" name="Freeform 40"/>
            <p:cNvSpPr>
              <a:spLocks/>
            </p:cNvSpPr>
            <p:nvPr/>
          </p:nvSpPr>
          <p:spPr bwMode="auto">
            <a:xfrm>
              <a:off x="806" y="3037"/>
              <a:ext cx="117" cy="295"/>
            </a:xfrm>
            <a:custGeom>
              <a:avLst/>
              <a:gdLst>
                <a:gd name="T0" fmla="*/ 0 w 107"/>
                <a:gd name="T1" fmla="*/ 220 h 305"/>
                <a:gd name="T2" fmla="*/ 0 w 107"/>
                <a:gd name="T3" fmla="*/ 64 h 305"/>
                <a:gd name="T4" fmla="*/ 7 w 107"/>
                <a:gd name="T5" fmla="*/ 177 h 305"/>
                <a:gd name="T6" fmla="*/ 7 w 107"/>
                <a:gd name="T7" fmla="*/ 305 h 305"/>
                <a:gd name="T8" fmla="*/ 7 w 107"/>
                <a:gd name="T9" fmla="*/ 163 h 305"/>
                <a:gd name="T10" fmla="*/ 7 w 107"/>
                <a:gd name="T11" fmla="*/ 64 h 305"/>
                <a:gd name="T12" fmla="*/ 14 w 107"/>
                <a:gd name="T13" fmla="*/ 220 h 305"/>
                <a:gd name="T14" fmla="*/ 14 w 107"/>
                <a:gd name="T15" fmla="*/ 298 h 305"/>
                <a:gd name="T16" fmla="*/ 14 w 107"/>
                <a:gd name="T17" fmla="*/ 128 h 305"/>
                <a:gd name="T18" fmla="*/ 21 w 107"/>
                <a:gd name="T19" fmla="*/ 71 h 305"/>
                <a:gd name="T20" fmla="*/ 21 w 107"/>
                <a:gd name="T21" fmla="*/ 248 h 305"/>
                <a:gd name="T22" fmla="*/ 21 w 107"/>
                <a:gd name="T23" fmla="*/ 284 h 305"/>
                <a:gd name="T24" fmla="*/ 28 w 107"/>
                <a:gd name="T25" fmla="*/ 99 h 305"/>
                <a:gd name="T26" fmla="*/ 28 w 107"/>
                <a:gd name="T27" fmla="*/ 85 h 305"/>
                <a:gd name="T28" fmla="*/ 28 w 107"/>
                <a:gd name="T29" fmla="*/ 263 h 305"/>
                <a:gd name="T30" fmla="*/ 36 w 107"/>
                <a:gd name="T31" fmla="*/ 270 h 305"/>
                <a:gd name="T32" fmla="*/ 36 w 107"/>
                <a:gd name="T33" fmla="*/ 85 h 305"/>
                <a:gd name="T34" fmla="*/ 36 w 107"/>
                <a:gd name="T35" fmla="*/ 85 h 305"/>
                <a:gd name="T36" fmla="*/ 36 w 107"/>
                <a:gd name="T37" fmla="*/ 270 h 305"/>
                <a:gd name="T38" fmla="*/ 43 w 107"/>
                <a:gd name="T39" fmla="*/ 270 h 305"/>
                <a:gd name="T40" fmla="*/ 43 w 107"/>
                <a:gd name="T41" fmla="*/ 85 h 305"/>
                <a:gd name="T42" fmla="*/ 43 w 107"/>
                <a:gd name="T43" fmla="*/ 78 h 305"/>
                <a:gd name="T44" fmla="*/ 50 w 107"/>
                <a:gd name="T45" fmla="*/ 263 h 305"/>
                <a:gd name="T46" fmla="*/ 50 w 107"/>
                <a:gd name="T47" fmla="*/ 277 h 305"/>
                <a:gd name="T48" fmla="*/ 50 w 107"/>
                <a:gd name="T49" fmla="*/ 92 h 305"/>
                <a:gd name="T50" fmla="*/ 57 w 107"/>
                <a:gd name="T51" fmla="*/ 56 h 305"/>
                <a:gd name="T52" fmla="*/ 57 w 107"/>
                <a:gd name="T53" fmla="*/ 234 h 305"/>
                <a:gd name="T54" fmla="*/ 57 w 107"/>
                <a:gd name="T55" fmla="*/ 291 h 305"/>
                <a:gd name="T56" fmla="*/ 57 w 107"/>
                <a:gd name="T57" fmla="*/ 113 h 305"/>
                <a:gd name="T58" fmla="*/ 64 w 107"/>
                <a:gd name="T59" fmla="*/ 35 h 305"/>
                <a:gd name="T60" fmla="*/ 64 w 107"/>
                <a:gd name="T61" fmla="*/ 192 h 305"/>
                <a:gd name="T62" fmla="*/ 64 w 107"/>
                <a:gd name="T63" fmla="*/ 305 h 305"/>
                <a:gd name="T64" fmla="*/ 71 w 107"/>
                <a:gd name="T65" fmla="*/ 163 h 305"/>
                <a:gd name="T66" fmla="*/ 71 w 107"/>
                <a:gd name="T67" fmla="*/ 21 h 305"/>
                <a:gd name="T68" fmla="*/ 71 w 107"/>
                <a:gd name="T69" fmla="*/ 120 h 305"/>
                <a:gd name="T70" fmla="*/ 78 w 107"/>
                <a:gd name="T71" fmla="*/ 298 h 305"/>
                <a:gd name="T72" fmla="*/ 78 w 107"/>
                <a:gd name="T73" fmla="*/ 234 h 305"/>
                <a:gd name="T74" fmla="*/ 78 w 107"/>
                <a:gd name="T75" fmla="*/ 42 h 305"/>
                <a:gd name="T76" fmla="*/ 78 w 107"/>
                <a:gd name="T77" fmla="*/ 42 h 305"/>
                <a:gd name="T78" fmla="*/ 85 w 107"/>
                <a:gd name="T79" fmla="*/ 234 h 305"/>
                <a:gd name="T80" fmla="*/ 85 w 107"/>
                <a:gd name="T81" fmla="*/ 298 h 305"/>
                <a:gd name="T82" fmla="*/ 85 w 107"/>
                <a:gd name="T83" fmla="*/ 128 h 305"/>
                <a:gd name="T84" fmla="*/ 92 w 107"/>
                <a:gd name="T85" fmla="*/ 0 h 305"/>
                <a:gd name="T86" fmla="*/ 92 w 107"/>
                <a:gd name="T87" fmla="*/ 113 h 305"/>
                <a:gd name="T88" fmla="*/ 92 w 107"/>
                <a:gd name="T89" fmla="*/ 291 h 305"/>
                <a:gd name="T90" fmla="*/ 100 w 107"/>
                <a:gd name="T91" fmla="*/ 248 h 305"/>
                <a:gd name="T92" fmla="*/ 100 w 107"/>
                <a:gd name="T93" fmla="*/ 49 h 305"/>
                <a:gd name="T94" fmla="*/ 100 w 107"/>
                <a:gd name="T95" fmla="*/ 0 h 305"/>
                <a:gd name="T96" fmla="*/ 100 w 107"/>
                <a:gd name="T97" fmla="*/ 170 h 305"/>
                <a:gd name="T98" fmla="*/ 107 w 107"/>
                <a:gd name="T99" fmla="*/ 305 h 305"/>
                <a:gd name="T100" fmla="*/ 107 w 107"/>
                <a:gd name="T101" fmla="*/ 206 h 3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
                <a:gd name="T154" fmla="*/ 0 h 305"/>
                <a:gd name="T155" fmla="*/ 107 w 107"/>
                <a:gd name="T156" fmla="*/ 305 h 3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 h="305">
                  <a:moveTo>
                    <a:pt x="0" y="220"/>
                  </a:moveTo>
                  <a:lnTo>
                    <a:pt x="0" y="64"/>
                  </a:lnTo>
                  <a:lnTo>
                    <a:pt x="7" y="177"/>
                  </a:lnTo>
                  <a:lnTo>
                    <a:pt x="7" y="305"/>
                  </a:lnTo>
                  <a:lnTo>
                    <a:pt x="7" y="163"/>
                  </a:lnTo>
                  <a:lnTo>
                    <a:pt x="7" y="64"/>
                  </a:lnTo>
                  <a:lnTo>
                    <a:pt x="14" y="220"/>
                  </a:lnTo>
                  <a:lnTo>
                    <a:pt x="14" y="298"/>
                  </a:lnTo>
                  <a:lnTo>
                    <a:pt x="14" y="128"/>
                  </a:lnTo>
                  <a:lnTo>
                    <a:pt x="21" y="71"/>
                  </a:lnTo>
                  <a:lnTo>
                    <a:pt x="21" y="248"/>
                  </a:lnTo>
                  <a:lnTo>
                    <a:pt x="21" y="284"/>
                  </a:lnTo>
                  <a:lnTo>
                    <a:pt x="28" y="99"/>
                  </a:lnTo>
                  <a:lnTo>
                    <a:pt x="28" y="85"/>
                  </a:lnTo>
                  <a:lnTo>
                    <a:pt x="28" y="263"/>
                  </a:lnTo>
                  <a:lnTo>
                    <a:pt x="36" y="270"/>
                  </a:lnTo>
                  <a:lnTo>
                    <a:pt x="36" y="85"/>
                  </a:lnTo>
                  <a:lnTo>
                    <a:pt x="36" y="270"/>
                  </a:lnTo>
                  <a:lnTo>
                    <a:pt x="43" y="270"/>
                  </a:lnTo>
                  <a:lnTo>
                    <a:pt x="43" y="85"/>
                  </a:lnTo>
                  <a:lnTo>
                    <a:pt x="43" y="78"/>
                  </a:lnTo>
                  <a:lnTo>
                    <a:pt x="50" y="263"/>
                  </a:lnTo>
                  <a:lnTo>
                    <a:pt x="50" y="277"/>
                  </a:lnTo>
                  <a:lnTo>
                    <a:pt x="50" y="92"/>
                  </a:lnTo>
                  <a:lnTo>
                    <a:pt x="57" y="56"/>
                  </a:lnTo>
                  <a:lnTo>
                    <a:pt x="57" y="234"/>
                  </a:lnTo>
                  <a:lnTo>
                    <a:pt x="57" y="291"/>
                  </a:lnTo>
                  <a:lnTo>
                    <a:pt x="57" y="113"/>
                  </a:lnTo>
                  <a:lnTo>
                    <a:pt x="64" y="35"/>
                  </a:lnTo>
                  <a:lnTo>
                    <a:pt x="64" y="192"/>
                  </a:lnTo>
                  <a:lnTo>
                    <a:pt x="64" y="305"/>
                  </a:lnTo>
                  <a:lnTo>
                    <a:pt x="71" y="163"/>
                  </a:lnTo>
                  <a:lnTo>
                    <a:pt x="71" y="21"/>
                  </a:lnTo>
                  <a:lnTo>
                    <a:pt x="71" y="120"/>
                  </a:lnTo>
                  <a:lnTo>
                    <a:pt x="78" y="298"/>
                  </a:lnTo>
                  <a:lnTo>
                    <a:pt x="78" y="234"/>
                  </a:lnTo>
                  <a:lnTo>
                    <a:pt x="78" y="42"/>
                  </a:lnTo>
                  <a:lnTo>
                    <a:pt x="85" y="234"/>
                  </a:lnTo>
                  <a:lnTo>
                    <a:pt x="85" y="298"/>
                  </a:lnTo>
                  <a:lnTo>
                    <a:pt x="85" y="128"/>
                  </a:lnTo>
                  <a:lnTo>
                    <a:pt x="92" y="0"/>
                  </a:lnTo>
                  <a:lnTo>
                    <a:pt x="92" y="113"/>
                  </a:lnTo>
                  <a:lnTo>
                    <a:pt x="92" y="291"/>
                  </a:lnTo>
                  <a:lnTo>
                    <a:pt x="100" y="248"/>
                  </a:lnTo>
                  <a:lnTo>
                    <a:pt x="100" y="49"/>
                  </a:lnTo>
                  <a:lnTo>
                    <a:pt x="100" y="0"/>
                  </a:lnTo>
                  <a:lnTo>
                    <a:pt x="100" y="170"/>
                  </a:lnTo>
                  <a:lnTo>
                    <a:pt x="107" y="305"/>
                  </a:lnTo>
                  <a:lnTo>
                    <a:pt x="107" y="206"/>
                  </a:lnTo>
                </a:path>
              </a:pathLst>
            </a:custGeom>
            <a:noFill/>
            <a:ln w="12700">
              <a:solidFill>
                <a:srgbClr val="008000"/>
              </a:solidFill>
              <a:round/>
              <a:headEnd/>
              <a:tailEnd/>
            </a:ln>
          </p:spPr>
          <p:txBody>
            <a:bodyPr/>
            <a:lstStyle/>
            <a:p>
              <a:endParaRPr lang="en-US"/>
            </a:p>
          </p:txBody>
        </p:sp>
        <p:sp>
          <p:nvSpPr>
            <p:cNvPr id="23629" name="Freeform 41"/>
            <p:cNvSpPr>
              <a:spLocks/>
            </p:cNvSpPr>
            <p:nvPr/>
          </p:nvSpPr>
          <p:spPr bwMode="auto">
            <a:xfrm>
              <a:off x="923" y="2823"/>
              <a:ext cx="116" cy="509"/>
            </a:xfrm>
            <a:custGeom>
              <a:avLst/>
              <a:gdLst>
                <a:gd name="T0" fmla="*/ 0 w 106"/>
                <a:gd name="T1" fmla="*/ 427 h 526"/>
                <a:gd name="T2" fmla="*/ 0 w 106"/>
                <a:gd name="T3" fmla="*/ 235 h 526"/>
                <a:gd name="T4" fmla="*/ 7 w 106"/>
                <a:gd name="T5" fmla="*/ 228 h 526"/>
                <a:gd name="T6" fmla="*/ 7 w 106"/>
                <a:gd name="T7" fmla="*/ 413 h 526"/>
                <a:gd name="T8" fmla="*/ 7 w 106"/>
                <a:gd name="T9" fmla="*/ 526 h 526"/>
                <a:gd name="T10" fmla="*/ 14 w 106"/>
                <a:gd name="T11" fmla="*/ 413 h 526"/>
                <a:gd name="T12" fmla="*/ 14 w 106"/>
                <a:gd name="T13" fmla="*/ 221 h 526"/>
                <a:gd name="T14" fmla="*/ 14 w 106"/>
                <a:gd name="T15" fmla="*/ 213 h 526"/>
                <a:gd name="T16" fmla="*/ 14 w 106"/>
                <a:gd name="T17" fmla="*/ 391 h 526"/>
                <a:gd name="T18" fmla="*/ 21 w 106"/>
                <a:gd name="T19" fmla="*/ 526 h 526"/>
                <a:gd name="T20" fmla="*/ 21 w 106"/>
                <a:gd name="T21" fmla="*/ 441 h 526"/>
                <a:gd name="T22" fmla="*/ 21 w 106"/>
                <a:gd name="T23" fmla="*/ 242 h 526"/>
                <a:gd name="T24" fmla="*/ 28 w 106"/>
                <a:gd name="T25" fmla="*/ 178 h 526"/>
                <a:gd name="T26" fmla="*/ 28 w 106"/>
                <a:gd name="T27" fmla="*/ 320 h 526"/>
                <a:gd name="T28" fmla="*/ 28 w 106"/>
                <a:gd name="T29" fmla="*/ 498 h 526"/>
                <a:gd name="T30" fmla="*/ 35 w 106"/>
                <a:gd name="T31" fmla="*/ 498 h 526"/>
                <a:gd name="T32" fmla="*/ 35 w 106"/>
                <a:gd name="T33" fmla="*/ 313 h 526"/>
                <a:gd name="T34" fmla="*/ 35 w 106"/>
                <a:gd name="T35" fmla="*/ 164 h 526"/>
                <a:gd name="T36" fmla="*/ 42 w 106"/>
                <a:gd name="T37" fmla="*/ 213 h 526"/>
                <a:gd name="T38" fmla="*/ 42 w 106"/>
                <a:gd name="T39" fmla="*/ 398 h 526"/>
                <a:gd name="T40" fmla="*/ 42 w 106"/>
                <a:gd name="T41" fmla="*/ 526 h 526"/>
                <a:gd name="T42" fmla="*/ 42 w 106"/>
                <a:gd name="T43" fmla="*/ 448 h 526"/>
                <a:gd name="T44" fmla="*/ 50 w 106"/>
                <a:gd name="T45" fmla="*/ 249 h 526"/>
                <a:gd name="T46" fmla="*/ 50 w 106"/>
                <a:gd name="T47" fmla="*/ 135 h 526"/>
                <a:gd name="T48" fmla="*/ 50 w 106"/>
                <a:gd name="T49" fmla="*/ 206 h 526"/>
                <a:gd name="T50" fmla="*/ 57 w 106"/>
                <a:gd name="T51" fmla="*/ 405 h 526"/>
                <a:gd name="T52" fmla="*/ 57 w 106"/>
                <a:gd name="T53" fmla="*/ 526 h 526"/>
                <a:gd name="T54" fmla="*/ 57 w 106"/>
                <a:gd name="T55" fmla="*/ 455 h 526"/>
                <a:gd name="T56" fmla="*/ 64 w 106"/>
                <a:gd name="T57" fmla="*/ 263 h 526"/>
                <a:gd name="T58" fmla="*/ 64 w 106"/>
                <a:gd name="T59" fmla="*/ 114 h 526"/>
                <a:gd name="T60" fmla="*/ 64 w 106"/>
                <a:gd name="T61" fmla="*/ 142 h 526"/>
                <a:gd name="T62" fmla="*/ 64 w 106"/>
                <a:gd name="T63" fmla="*/ 313 h 526"/>
                <a:gd name="T64" fmla="*/ 71 w 106"/>
                <a:gd name="T65" fmla="*/ 491 h 526"/>
                <a:gd name="T66" fmla="*/ 71 w 106"/>
                <a:gd name="T67" fmla="*/ 512 h 526"/>
                <a:gd name="T68" fmla="*/ 71 w 106"/>
                <a:gd name="T69" fmla="*/ 377 h 526"/>
                <a:gd name="T70" fmla="*/ 78 w 106"/>
                <a:gd name="T71" fmla="*/ 171 h 526"/>
                <a:gd name="T72" fmla="*/ 78 w 106"/>
                <a:gd name="T73" fmla="*/ 64 h 526"/>
                <a:gd name="T74" fmla="*/ 78 w 106"/>
                <a:gd name="T75" fmla="*/ 121 h 526"/>
                <a:gd name="T76" fmla="*/ 85 w 106"/>
                <a:gd name="T77" fmla="*/ 306 h 526"/>
                <a:gd name="T78" fmla="*/ 85 w 106"/>
                <a:gd name="T79" fmla="*/ 477 h 526"/>
                <a:gd name="T80" fmla="*/ 85 w 106"/>
                <a:gd name="T81" fmla="*/ 526 h 526"/>
                <a:gd name="T82" fmla="*/ 85 w 106"/>
                <a:gd name="T83" fmla="*/ 413 h 526"/>
                <a:gd name="T84" fmla="*/ 92 w 106"/>
                <a:gd name="T85" fmla="*/ 206 h 526"/>
                <a:gd name="T86" fmla="*/ 92 w 106"/>
                <a:gd name="T87" fmla="*/ 43 h 526"/>
                <a:gd name="T88" fmla="*/ 92 w 106"/>
                <a:gd name="T89" fmla="*/ 0 h 526"/>
                <a:gd name="T90" fmla="*/ 99 w 106"/>
                <a:gd name="T91" fmla="*/ 107 h 526"/>
                <a:gd name="T92" fmla="*/ 99 w 106"/>
                <a:gd name="T93" fmla="*/ 299 h 526"/>
                <a:gd name="T94" fmla="*/ 99 w 106"/>
                <a:gd name="T95" fmla="*/ 469 h 526"/>
                <a:gd name="T96" fmla="*/ 106 w 106"/>
                <a:gd name="T97" fmla="*/ 526 h 526"/>
                <a:gd name="T98" fmla="*/ 106 w 106"/>
                <a:gd name="T99" fmla="*/ 448 h 526"/>
                <a:gd name="T100" fmla="*/ 106 w 106"/>
                <a:gd name="T101" fmla="*/ 263 h 5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
                <a:gd name="T154" fmla="*/ 0 h 526"/>
                <a:gd name="T155" fmla="*/ 106 w 106"/>
                <a:gd name="T156" fmla="*/ 526 h 5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 h="526">
                  <a:moveTo>
                    <a:pt x="0" y="427"/>
                  </a:moveTo>
                  <a:lnTo>
                    <a:pt x="0" y="235"/>
                  </a:lnTo>
                  <a:lnTo>
                    <a:pt x="7" y="228"/>
                  </a:lnTo>
                  <a:lnTo>
                    <a:pt x="7" y="413"/>
                  </a:lnTo>
                  <a:lnTo>
                    <a:pt x="7" y="526"/>
                  </a:lnTo>
                  <a:lnTo>
                    <a:pt x="14" y="413"/>
                  </a:lnTo>
                  <a:lnTo>
                    <a:pt x="14" y="221"/>
                  </a:lnTo>
                  <a:lnTo>
                    <a:pt x="14" y="213"/>
                  </a:lnTo>
                  <a:lnTo>
                    <a:pt x="14" y="391"/>
                  </a:lnTo>
                  <a:lnTo>
                    <a:pt x="21" y="526"/>
                  </a:lnTo>
                  <a:lnTo>
                    <a:pt x="21" y="441"/>
                  </a:lnTo>
                  <a:lnTo>
                    <a:pt x="21" y="242"/>
                  </a:lnTo>
                  <a:lnTo>
                    <a:pt x="28" y="178"/>
                  </a:lnTo>
                  <a:lnTo>
                    <a:pt x="28" y="320"/>
                  </a:lnTo>
                  <a:lnTo>
                    <a:pt x="28" y="498"/>
                  </a:lnTo>
                  <a:lnTo>
                    <a:pt x="35" y="498"/>
                  </a:lnTo>
                  <a:lnTo>
                    <a:pt x="35" y="313"/>
                  </a:lnTo>
                  <a:lnTo>
                    <a:pt x="35" y="164"/>
                  </a:lnTo>
                  <a:lnTo>
                    <a:pt x="42" y="213"/>
                  </a:lnTo>
                  <a:lnTo>
                    <a:pt x="42" y="398"/>
                  </a:lnTo>
                  <a:lnTo>
                    <a:pt x="42" y="526"/>
                  </a:lnTo>
                  <a:lnTo>
                    <a:pt x="42" y="448"/>
                  </a:lnTo>
                  <a:lnTo>
                    <a:pt x="50" y="249"/>
                  </a:lnTo>
                  <a:lnTo>
                    <a:pt x="50" y="135"/>
                  </a:lnTo>
                  <a:lnTo>
                    <a:pt x="50" y="206"/>
                  </a:lnTo>
                  <a:lnTo>
                    <a:pt x="57" y="405"/>
                  </a:lnTo>
                  <a:lnTo>
                    <a:pt x="57" y="526"/>
                  </a:lnTo>
                  <a:lnTo>
                    <a:pt x="57" y="455"/>
                  </a:lnTo>
                  <a:lnTo>
                    <a:pt x="64" y="263"/>
                  </a:lnTo>
                  <a:lnTo>
                    <a:pt x="64" y="114"/>
                  </a:lnTo>
                  <a:lnTo>
                    <a:pt x="64" y="142"/>
                  </a:lnTo>
                  <a:lnTo>
                    <a:pt x="64" y="313"/>
                  </a:lnTo>
                  <a:lnTo>
                    <a:pt x="71" y="491"/>
                  </a:lnTo>
                  <a:lnTo>
                    <a:pt x="71" y="512"/>
                  </a:lnTo>
                  <a:lnTo>
                    <a:pt x="71" y="377"/>
                  </a:lnTo>
                  <a:lnTo>
                    <a:pt x="78" y="171"/>
                  </a:lnTo>
                  <a:lnTo>
                    <a:pt x="78" y="64"/>
                  </a:lnTo>
                  <a:lnTo>
                    <a:pt x="78" y="121"/>
                  </a:lnTo>
                  <a:lnTo>
                    <a:pt x="85" y="306"/>
                  </a:lnTo>
                  <a:lnTo>
                    <a:pt x="85" y="477"/>
                  </a:lnTo>
                  <a:lnTo>
                    <a:pt x="85" y="526"/>
                  </a:lnTo>
                  <a:lnTo>
                    <a:pt x="85" y="413"/>
                  </a:lnTo>
                  <a:lnTo>
                    <a:pt x="92" y="206"/>
                  </a:lnTo>
                  <a:lnTo>
                    <a:pt x="92" y="43"/>
                  </a:lnTo>
                  <a:lnTo>
                    <a:pt x="92" y="0"/>
                  </a:lnTo>
                  <a:lnTo>
                    <a:pt x="99" y="107"/>
                  </a:lnTo>
                  <a:lnTo>
                    <a:pt x="99" y="299"/>
                  </a:lnTo>
                  <a:lnTo>
                    <a:pt x="99" y="469"/>
                  </a:lnTo>
                  <a:lnTo>
                    <a:pt x="106" y="526"/>
                  </a:lnTo>
                  <a:lnTo>
                    <a:pt x="106" y="448"/>
                  </a:lnTo>
                  <a:lnTo>
                    <a:pt x="106" y="263"/>
                  </a:lnTo>
                </a:path>
              </a:pathLst>
            </a:custGeom>
            <a:noFill/>
            <a:ln w="12700">
              <a:solidFill>
                <a:srgbClr val="008000"/>
              </a:solidFill>
              <a:round/>
              <a:headEnd/>
              <a:tailEnd/>
            </a:ln>
          </p:spPr>
          <p:txBody>
            <a:bodyPr/>
            <a:lstStyle/>
            <a:p>
              <a:endParaRPr lang="en-US"/>
            </a:p>
          </p:txBody>
        </p:sp>
        <p:sp>
          <p:nvSpPr>
            <p:cNvPr id="23630" name="Freeform 42"/>
            <p:cNvSpPr>
              <a:spLocks/>
            </p:cNvSpPr>
            <p:nvPr/>
          </p:nvSpPr>
          <p:spPr bwMode="auto">
            <a:xfrm>
              <a:off x="1039" y="2307"/>
              <a:ext cx="117" cy="1025"/>
            </a:xfrm>
            <a:custGeom>
              <a:avLst/>
              <a:gdLst>
                <a:gd name="T0" fmla="*/ 0 w 107"/>
                <a:gd name="T1" fmla="*/ 796 h 1059"/>
                <a:gd name="T2" fmla="*/ 0 w 107"/>
                <a:gd name="T3" fmla="*/ 590 h 1059"/>
                <a:gd name="T4" fmla="*/ 8 w 107"/>
                <a:gd name="T5" fmla="*/ 448 h 1059"/>
                <a:gd name="T6" fmla="*/ 8 w 107"/>
                <a:gd name="T7" fmla="*/ 419 h 1059"/>
                <a:gd name="T8" fmla="*/ 8 w 107"/>
                <a:gd name="T9" fmla="*/ 512 h 1059"/>
                <a:gd name="T10" fmla="*/ 15 w 107"/>
                <a:gd name="T11" fmla="*/ 690 h 1059"/>
                <a:gd name="T12" fmla="*/ 15 w 107"/>
                <a:gd name="T13" fmla="*/ 874 h 1059"/>
                <a:gd name="T14" fmla="*/ 15 w 107"/>
                <a:gd name="T15" fmla="*/ 1017 h 1059"/>
                <a:gd name="T16" fmla="*/ 22 w 107"/>
                <a:gd name="T17" fmla="*/ 1059 h 1059"/>
                <a:gd name="T18" fmla="*/ 22 w 107"/>
                <a:gd name="T19" fmla="*/ 995 h 1059"/>
                <a:gd name="T20" fmla="*/ 22 w 107"/>
                <a:gd name="T21" fmla="*/ 839 h 1059"/>
                <a:gd name="T22" fmla="*/ 29 w 107"/>
                <a:gd name="T23" fmla="*/ 633 h 1059"/>
                <a:gd name="T24" fmla="*/ 29 w 107"/>
                <a:gd name="T25" fmla="*/ 405 h 1059"/>
                <a:gd name="T26" fmla="*/ 29 w 107"/>
                <a:gd name="T27" fmla="*/ 213 h 1059"/>
                <a:gd name="T28" fmla="*/ 29 w 107"/>
                <a:gd name="T29" fmla="*/ 71 h 1059"/>
                <a:gd name="T30" fmla="*/ 36 w 107"/>
                <a:gd name="T31" fmla="*/ 0 h 1059"/>
                <a:gd name="T32" fmla="*/ 36 w 107"/>
                <a:gd name="T33" fmla="*/ 0 h 1059"/>
                <a:gd name="T34" fmla="*/ 36 w 107"/>
                <a:gd name="T35" fmla="*/ 56 h 1059"/>
                <a:gd name="T36" fmla="*/ 43 w 107"/>
                <a:gd name="T37" fmla="*/ 156 h 1059"/>
                <a:gd name="T38" fmla="*/ 43 w 107"/>
                <a:gd name="T39" fmla="*/ 277 h 1059"/>
                <a:gd name="T40" fmla="*/ 43 w 107"/>
                <a:gd name="T41" fmla="*/ 412 h 1059"/>
                <a:gd name="T42" fmla="*/ 50 w 107"/>
                <a:gd name="T43" fmla="*/ 540 h 1059"/>
                <a:gd name="T44" fmla="*/ 50 w 107"/>
                <a:gd name="T45" fmla="*/ 654 h 1059"/>
                <a:gd name="T46" fmla="*/ 50 w 107"/>
                <a:gd name="T47" fmla="*/ 754 h 1059"/>
                <a:gd name="T48" fmla="*/ 50 w 107"/>
                <a:gd name="T49" fmla="*/ 832 h 1059"/>
                <a:gd name="T50" fmla="*/ 57 w 107"/>
                <a:gd name="T51" fmla="*/ 903 h 1059"/>
                <a:gd name="T52" fmla="*/ 57 w 107"/>
                <a:gd name="T53" fmla="*/ 946 h 1059"/>
                <a:gd name="T54" fmla="*/ 57 w 107"/>
                <a:gd name="T55" fmla="*/ 981 h 1059"/>
                <a:gd name="T56" fmla="*/ 65 w 107"/>
                <a:gd name="T57" fmla="*/ 1010 h 1059"/>
                <a:gd name="T58" fmla="*/ 65 w 107"/>
                <a:gd name="T59" fmla="*/ 1024 h 1059"/>
                <a:gd name="T60" fmla="*/ 65 w 107"/>
                <a:gd name="T61" fmla="*/ 1038 h 1059"/>
                <a:gd name="T62" fmla="*/ 72 w 107"/>
                <a:gd name="T63" fmla="*/ 1045 h 1059"/>
                <a:gd name="T64" fmla="*/ 72 w 107"/>
                <a:gd name="T65" fmla="*/ 1052 h 1059"/>
                <a:gd name="T66" fmla="*/ 72 w 107"/>
                <a:gd name="T67" fmla="*/ 1052 h 1059"/>
                <a:gd name="T68" fmla="*/ 72 w 107"/>
                <a:gd name="T69" fmla="*/ 1059 h 1059"/>
                <a:gd name="T70" fmla="*/ 79 w 107"/>
                <a:gd name="T71" fmla="*/ 1059 h 1059"/>
                <a:gd name="T72" fmla="*/ 79 w 107"/>
                <a:gd name="T73" fmla="*/ 1059 h 1059"/>
                <a:gd name="T74" fmla="*/ 79 w 107"/>
                <a:gd name="T75" fmla="*/ 1059 h 1059"/>
                <a:gd name="T76" fmla="*/ 86 w 107"/>
                <a:gd name="T77" fmla="*/ 1059 h 1059"/>
                <a:gd name="T78" fmla="*/ 86 w 107"/>
                <a:gd name="T79" fmla="*/ 1059 h 1059"/>
                <a:gd name="T80" fmla="*/ 86 w 107"/>
                <a:gd name="T81" fmla="*/ 1059 h 1059"/>
                <a:gd name="T82" fmla="*/ 93 w 107"/>
                <a:gd name="T83" fmla="*/ 1059 h 1059"/>
                <a:gd name="T84" fmla="*/ 93 w 107"/>
                <a:gd name="T85" fmla="*/ 1059 h 1059"/>
                <a:gd name="T86" fmla="*/ 93 w 107"/>
                <a:gd name="T87" fmla="*/ 1059 h 1059"/>
                <a:gd name="T88" fmla="*/ 93 w 107"/>
                <a:gd name="T89" fmla="*/ 1059 h 1059"/>
                <a:gd name="T90" fmla="*/ 100 w 107"/>
                <a:gd name="T91" fmla="*/ 1059 h 1059"/>
                <a:gd name="T92" fmla="*/ 100 w 107"/>
                <a:gd name="T93" fmla="*/ 1059 h 1059"/>
                <a:gd name="T94" fmla="*/ 100 w 107"/>
                <a:gd name="T95" fmla="*/ 1059 h 1059"/>
                <a:gd name="T96" fmla="*/ 107 w 107"/>
                <a:gd name="T97" fmla="*/ 1059 h 1059"/>
                <a:gd name="T98" fmla="*/ 107 w 107"/>
                <a:gd name="T99" fmla="*/ 1059 h 1059"/>
                <a:gd name="T100" fmla="*/ 107 w 107"/>
                <a:gd name="T101" fmla="*/ 1059 h 10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
                <a:gd name="T154" fmla="*/ 0 h 1059"/>
                <a:gd name="T155" fmla="*/ 107 w 107"/>
                <a:gd name="T156" fmla="*/ 1059 h 10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 h="1059">
                  <a:moveTo>
                    <a:pt x="0" y="796"/>
                  </a:moveTo>
                  <a:lnTo>
                    <a:pt x="0" y="590"/>
                  </a:lnTo>
                  <a:lnTo>
                    <a:pt x="8" y="448"/>
                  </a:lnTo>
                  <a:lnTo>
                    <a:pt x="8" y="419"/>
                  </a:lnTo>
                  <a:lnTo>
                    <a:pt x="8" y="512"/>
                  </a:lnTo>
                  <a:lnTo>
                    <a:pt x="15" y="690"/>
                  </a:lnTo>
                  <a:lnTo>
                    <a:pt x="15" y="874"/>
                  </a:lnTo>
                  <a:lnTo>
                    <a:pt x="15" y="1017"/>
                  </a:lnTo>
                  <a:lnTo>
                    <a:pt x="22" y="1059"/>
                  </a:lnTo>
                  <a:lnTo>
                    <a:pt x="22" y="995"/>
                  </a:lnTo>
                  <a:lnTo>
                    <a:pt x="22" y="839"/>
                  </a:lnTo>
                  <a:lnTo>
                    <a:pt x="29" y="633"/>
                  </a:lnTo>
                  <a:lnTo>
                    <a:pt x="29" y="405"/>
                  </a:lnTo>
                  <a:lnTo>
                    <a:pt x="29" y="213"/>
                  </a:lnTo>
                  <a:lnTo>
                    <a:pt x="29" y="71"/>
                  </a:lnTo>
                  <a:lnTo>
                    <a:pt x="36" y="0"/>
                  </a:lnTo>
                  <a:lnTo>
                    <a:pt x="36" y="56"/>
                  </a:lnTo>
                  <a:lnTo>
                    <a:pt x="43" y="156"/>
                  </a:lnTo>
                  <a:lnTo>
                    <a:pt x="43" y="277"/>
                  </a:lnTo>
                  <a:lnTo>
                    <a:pt x="43" y="412"/>
                  </a:lnTo>
                  <a:lnTo>
                    <a:pt x="50" y="540"/>
                  </a:lnTo>
                  <a:lnTo>
                    <a:pt x="50" y="654"/>
                  </a:lnTo>
                  <a:lnTo>
                    <a:pt x="50" y="754"/>
                  </a:lnTo>
                  <a:lnTo>
                    <a:pt x="50" y="832"/>
                  </a:lnTo>
                  <a:lnTo>
                    <a:pt x="57" y="903"/>
                  </a:lnTo>
                  <a:lnTo>
                    <a:pt x="57" y="946"/>
                  </a:lnTo>
                  <a:lnTo>
                    <a:pt x="57" y="981"/>
                  </a:lnTo>
                  <a:lnTo>
                    <a:pt x="65" y="1010"/>
                  </a:lnTo>
                  <a:lnTo>
                    <a:pt x="65" y="1024"/>
                  </a:lnTo>
                  <a:lnTo>
                    <a:pt x="65" y="1038"/>
                  </a:lnTo>
                  <a:lnTo>
                    <a:pt x="72" y="1045"/>
                  </a:lnTo>
                  <a:lnTo>
                    <a:pt x="72" y="1052"/>
                  </a:lnTo>
                  <a:lnTo>
                    <a:pt x="72" y="1059"/>
                  </a:lnTo>
                  <a:lnTo>
                    <a:pt x="79" y="1059"/>
                  </a:lnTo>
                  <a:lnTo>
                    <a:pt x="86" y="1059"/>
                  </a:lnTo>
                  <a:lnTo>
                    <a:pt x="93" y="1059"/>
                  </a:lnTo>
                  <a:lnTo>
                    <a:pt x="100" y="1059"/>
                  </a:lnTo>
                  <a:lnTo>
                    <a:pt x="107" y="1059"/>
                  </a:lnTo>
                </a:path>
              </a:pathLst>
            </a:custGeom>
            <a:noFill/>
            <a:ln w="12700">
              <a:solidFill>
                <a:srgbClr val="008000"/>
              </a:solidFill>
              <a:round/>
              <a:headEnd/>
              <a:tailEnd/>
            </a:ln>
          </p:spPr>
          <p:txBody>
            <a:bodyPr/>
            <a:lstStyle/>
            <a:p>
              <a:endParaRPr lang="en-US"/>
            </a:p>
          </p:txBody>
        </p:sp>
      </p:grpSp>
      <p:grpSp>
        <p:nvGrpSpPr>
          <p:cNvPr id="7" name="Group 43"/>
          <p:cNvGrpSpPr>
            <a:grpSpLocks/>
          </p:cNvGrpSpPr>
          <p:nvPr/>
        </p:nvGrpSpPr>
        <p:grpSpPr bwMode="auto">
          <a:xfrm>
            <a:off x="3548063" y="4262438"/>
            <a:ext cx="1162050" cy="234950"/>
            <a:chOff x="1969" y="2572"/>
            <a:chExt cx="732" cy="148"/>
          </a:xfrm>
        </p:grpSpPr>
        <p:grpSp>
          <p:nvGrpSpPr>
            <p:cNvPr id="8" name="Group 44"/>
            <p:cNvGrpSpPr>
              <a:grpSpLocks/>
            </p:cNvGrpSpPr>
            <p:nvPr/>
          </p:nvGrpSpPr>
          <p:grpSpPr bwMode="auto">
            <a:xfrm>
              <a:off x="2083" y="2572"/>
              <a:ext cx="505" cy="148"/>
              <a:chOff x="1332" y="3340"/>
              <a:chExt cx="505" cy="148"/>
            </a:xfrm>
          </p:grpSpPr>
          <p:sp>
            <p:nvSpPr>
              <p:cNvPr id="23622" name="Oval 45"/>
              <p:cNvSpPr>
                <a:spLocks noChangeAspect="1" noChangeArrowheads="1"/>
              </p:cNvSpPr>
              <p:nvPr/>
            </p:nvSpPr>
            <p:spPr bwMode="auto">
              <a:xfrm rot="-5347064">
                <a:off x="1329" y="3353"/>
                <a:ext cx="111" cy="106"/>
              </a:xfrm>
              <a:prstGeom prst="ellipse">
                <a:avLst/>
              </a:prstGeom>
              <a:gradFill rotWithShape="1">
                <a:gsLst>
                  <a:gs pos="0">
                    <a:srgbClr val="6699FF"/>
                  </a:gs>
                  <a:gs pos="100000">
                    <a:srgbClr val="2F4776"/>
                  </a:gs>
                </a:gsLst>
                <a:path path="shape">
                  <a:fillToRect l="50000" t="50000" r="50000" b="50000"/>
                </a:path>
              </a:gradFill>
              <a:ln w="9525">
                <a:solidFill>
                  <a:schemeClr val="tx1"/>
                </a:solidFill>
                <a:round/>
                <a:headEnd/>
                <a:tailEnd/>
              </a:ln>
            </p:spPr>
            <p:txBody>
              <a:bodyPr wrap="none" anchor="ctr"/>
              <a:lstStyle/>
              <a:p>
                <a:endParaRPr lang="en-US"/>
              </a:p>
            </p:txBody>
          </p:sp>
          <p:sp>
            <p:nvSpPr>
              <p:cNvPr id="23623" name="Oval 46"/>
              <p:cNvSpPr>
                <a:spLocks noChangeAspect="1" noChangeArrowheads="1"/>
              </p:cNvSpPr>
              <p:nvPr/>
            </p:nvSpPr>
            <p:spPr bwMode="auto">
              <a:xfrm rot="-5347064">
                <a:off x="1693" y="3343"/>
                <a:ext cx="148" cy="141"/>
              </a:xfrm>
              <a:prstGeom prst="ellipse">
                <a:avLst/>
              </a:prstGeom>
              <a:gradFill rotWithShape="1">
                <a:gsLst>
                  <a:gs pos="0">
                    <a:srgbClr val="FF0000"/>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23624" name="Line 47"/>
              <p:cNvSpPr>
                <a:spLocks noChangeShapeType="1"/>
              </p:cNvSpPr>
              <p:nvPr/>
            </p:nvSpPr>
            <p:spPr bwMode="auto">
              <a:xfrm flipH="1">
                <a:off x="1437" y="3410"/>
                <a:ext cx="265" cy="0"/>
              </a:xfrm>
              <a:prstGeom prst="line">
                <a:avLst/>
              </a:prstGeom>
              <a:noFill/>
              <a:ln w="19050">
                <a:solidFill>
                  <a:schemeClr val="tx1"/>
                </a:solidFill>
                <a:prstDash val="dash"/>
                <a:round/>
                <a:headEnd/>
                <a:tailEnd/>
              </a:ln>
            </p:spPr>
            <p:txBody>
              <a:bodyPr/>
              <a:lstStyle/>
              <a:p>
                <a:endParaRPr lang="en-US"/>
              </a:p>
            </p:txBody>
          </p:sp>
        </p:grpSp>
        <p:grpSp>
          <p:nvGrpSpPr>
            <p:cNvPr id="9" name="Group 48"/>
            <p:cNvGrpSpPr>
              <a:grpSpLocks/>
            </p:cNvGrpSpPr>
            <p:nvPr/>
          </p:nvGrpSpPr>
          <p:grpSpPr bwMode="auto">
            <a:xfrm>
              <a:off x="1969" y="2614"/>
              <a:ext cx="87" cy="70"/>
              <a:chOff x="2009" y="2459"/>
              <a:chExt cx="87" cy="70"/>
            </a:xfrm>
          </p:grpSpPr>
          <p:sp>
            <p:nvSpPr>
              <p:cNvPr id="23620" name="AutoShape 49"/>
              <p:cNvSpPr>
                <a:spLocks/>
              </p:cNvSpPr>
              <p:nvPr/>
            </p:nvSpPr>
            <p:spPr bwMode="auto">
              <a:xfrm>
                <a:off x="2051" y="2459"/>
                <a:ext cx="45" cy="64"/>
              </a:xfrm>
              <a:custGeom>
                <a:avLst/>
                <a:gdLst>
                  <a:gd name="T0" fmla="*/ 0 w 21600"/>
                  <a:gd name="T1" fmla="*/ 0 h 21600"/>
                  <a:gd name="T2" fmla="*/ 21600 w 21600"/>
                  <a:gd name="T3" fmla="*/ 21600 h 21600"/>
                </a:gdLst>
                <a:ahLst/>
                <a:cxnLst/>
                <a:rect l="T0" t="T1" r="T2" b="T3"/>
                <a:pathLst>
                  <a:path w="21600" h="21600">
                    <a:moveTo>
                      <a:pt x="5400" y="0"/>
                    </a:moveTo>
                    <a:lnTo>
                      <a:pt x="0" y="8308"/>
                    </a:lnTo>
                    <a:lnTo>
                      <a:pt x="8100" y="16615"/>
                    </a:lnTo>
                    <a:lnTo>
                      <a:pt x="21600" y="21600"/>
                    </a:lnTo>
                  </a:path>
                </a:pathLst>
              </a:custGeom>
              <a:noFill/>
              <a:ln w="25400">
                <a:solidFill>
                  <a:srgbClr val="000000"/>
                </a:solidFill>
                <a:miter lim="800000"/>
                <a:headEnd/>
                <a:tailEnd/>
              </a:ln>
            </p:spPr>
            <p:txBody>
              <a:bodyPr/>
              <a:lstStyle/>
              <a:p>
                <a:endParaRPr lang="en-US"/>
              </a:p>
            </p:txBody>
          </p:sp>
          <p:sp>
            <p:nvSpPr>
              <p:cNvPr id="23621" name="AutoShape 50"/>
              <p:cNvSpPr>
                <a:spLocks/>
              </p:cNvSpPr>
              <p:nvPr/>
            </p:nvSpPr>
            <p:spPr bwMode="auto">
              <a:xfrm>
                <a:off x="2009" y="2465"/>
                <a:ext cx="44" cy="64"/>
              </a:xfrm>
              <a:custGeom>
                <a:avLst/>
                <a:gdLst>
                  <a:gd name="T0" fmla="*/ 0 w 21600"/>
                  <a:gd name="T1" fmla="*/ 0 h 21600"/>
                  <a:gd name="T2" fmla="*/ 21600 w 21600"/>
                  <a:gd name="T3" fmla="*/ 21600 h 21600"/>
                </a:gdLst>
                <a:ahLst/>
                <a:cxnLst/>
                <a:rect l="T0" t="T1" r="T2" b="T3"/>
                <a:pathLst>
                  <a:path w="21600" h="21600">
                    <a:moveTo>
                      <a:pt x="5400" y="0"/>
                    </a:moveTo>
                    <a:lnTo>
                      <a:pt x="0" y="8308"/>
                    </a:lnTo>
                    <a:lnTo>
                      <a:pt x="8100" y="16615"/>
                    </a:lnTo>
                    <a:lnTo>
                      <a:pt x="21600" y="21600"/>
                    </a:lnTo>
                  </a:path>
                </a:pathLst>
              </a:custGeom>
              <a:noFill/>
              <a:ln w="25400">
                <a:solidFill>
                  <a:srgbClr val="000000"/>
                </a:solidFill>
                <a:miter lim="800000"/>
                <a:headEnd/>
                <a:tailEnd/>
              </a:ln>
            </p:spPr>
            <p:txBody>
              <a:bodyPr/>
              <a:lstStyle/>
              <a:p>
                <a:endParaRPr lang="en-US"/>
              </a:p>
            </p:txBody>
          </p:sp>
        </p:grpSp>
        <p:grpSp>
          <p:nvGrpSpPr>
            <p:cNvPr id="10" name="Group 51"/>
            <p:cNvGrpSpPr>
              <a:grpSpLocks/>
            </p:cNvGrpSpPr>
            <p:nvPr/>
          </p:nvGrpSpPr>
          <p:grpSpPr bwMode="auto">
            <a:xfrm>
              <a:off x="2616" y="2591"/>
              <a:ext cx="85" cy="92"/>
              <a:chOff x="2506" y="2441"/>
              <a:chExt cx="85" cy="92"/>
            </a:xfrm>
          </p:grpSpPr>
          <p:sp>
            <p:nvSpPr>
              <p:cNvPr id="23618" name="AutoShape 52"/>
              <p:cNvSpPr>
                <a:spLocks/>
              </p:cNvSpPr>
              <p:nvPr/>
            </p:nvSpPr>
            <p:spPr bwMode="auto">
              <a:xfrm rot="-1200000">
                <a:off x="2506" y="2453"/>
                <a:ext cx="50" cy="80"/>
              </a:xfrm>
              <a:custGeom>
                <a:avLst/>
                <a:gdLst>
                  <a:gd name="T0" fmla="*/ 0 w 21600"/>
                  <a:gd name="T1" fmla="*/ 0 h 21600"/>
                  <a:gd name="T2" fmla="*/ 21600 w 21600"/>
                  <a:gd name="T3" fmla="*/ 21600 h 21600"/>
                </a:gdLst>
                <a:ahLst/>
                <a:cxnLst/>
                <a:rect l="T0" t="T1" r="T2" b="T3"/>
                <a:pathLst>
                  <a:path w="21600" h="21600">
                    <a:moveTo>
                      <a:pt x="16200" y="0"/>
                    </a:moveTo>
                    <a:lnTo>
                      <a:pt x="21600" y="8308"/>
                    </a:lnTo>
                    <a:lnTo>
                      <a:pt x="13500" y="16615"/>
                    </a:lnTo>
                    <a:lnTo>
                      <a:pt x="0" y="21600"/>
                    </a:lnTo>
                  </a:path>
                </a:pathLst>
              </a:custGeom>
              <a:noFill/>
              <a:ln w="25400">
                <a:solidFill>
                  <a:srgbClr val="000000"/>
                </a:solidFill>
                <a:miter lim="800000"/>
                <a:headEnd/>
                <a:tailEnd/>
              </a:ln>
            </p:spPr>
            <p:txBody>
              <a:bodyPr/>
              <a:lstStyle/>
              <a:p>
                <a:endParaRPr lang="en-US"/>
              </a:p>
            </p:txBody>
          </p:sp>
          <p:sp>
            <p:nvSpPr>
              <p:cNvPr id="23619" name="AutoShape 53"/>
              <p:cNvSpPr>
                <a:spLocks/>
              </p:cNvSpPr>
              <p:nvPr/>
            </p:nvSpPr>
            <p:spPr bwMode="auto">
              <a:xfrm rot="-1200000">
                <a:off x="2541" y="2441"/>
                <a:ext cx="50" cy="80"/>
              </a:xfrm>
              <a:custGeom>
                <a:avLst/>
                <a:gdLst>
                  <a:gd name="T0" fmla="*/ 0 w 21600"/>
                  <a:gd name="T1" fmla="*/ 0 h 21600"/>
                  <a:gd name="T2" fmla="*/ 21600 w 21600"/>
                  <a:gd name="T3" fmla="*/ 21600 h 21600"/>
                </a:gdLst>
                <a:ahLst/>
                <a:cxnLst/>
                <a:rect l="T0" t="T1" r="T2" b="T3"/>
                <a:pathLst>
                  <a:path w="21600" h="21600">
                    <a:moveTo>
                      <a:pt x="16200" y="0"/>
                    </a:moveTo>
                    <a:lnTo>
                      <a:pt x="21600" y="8308"/>
                    </a:lnTo>
                    <a:lnTo>
                      <a:pt x="13500" y="16615"/>
                    </a:lnTo>
                    <a:lnTo>
                      <a:pt x="0" y="21600"/>
                    </a:lnTo>
                  </a:path>
                </a:pathLst>
              </a:custGeom>
              <a:noFill/>
              <a:ln w="25400">
                <a:solidFill>
                  <a:srgbClr val="000000"/>
                </a:solidFill>
                <a:miter lim="800000"/>
                <a:headEnd/>
                <a:tailEnd/>
              </a:ln>
            </p:spPr>
            <p:txBody>
              <a:bodyPr/>
              <a:lstStyle/>
              <a:p>
                <a:endParaRPr lang="en-US"/>
              </a:p>
            </p:txBody>
          </p:sp>
        </p:grpSp>
      </p:grpSp>
      <p:grpSp>
        <p:nvGrpSpPr>
          <p:cNvPr id="11" name="Group 54"/>
          <p:cNvGrpSpPr>
            <a:grpSpLocks/>
          </p:cNvGrpSpPr>
          <p:nvPr/>
        </p:nvGrpSpPr>
        <p:grpSpPr bwMode="auto">
          <a:xfrm>
            <a:off x="1824038" y="5900738"/>
            <a:ext cx="357187" cy="228600"/>
            <a:chOff x="3729" y="4012"/>
            <a:chExt cx="225" cy="144"/>
          </a:xfrm>
        </p:grpSpPr>
        <p:sp>
          <p:nvSpPr>
            <p:cNvPr id="23613" name="Oval 55"/>
            <p:cNvSpPr>
              <a:spLocks noChangeArrowheads="1"/>
            </p:cNvSpPr>
            <p:nvPr/>
          </p:nvSpPr>
          <p:spPr bwMode="auto">
            <a:xfrm>
              <a:off x="3729" y="4035"/>
              <a:ext cx="96" cy="96"/>
            </a:xfrm>
            <a:prstGeom prst="ellipse">
              <a:avLst/>
            </a:prstGeom>
            <a:gradFill rotWithShape="1">
              <a:gsLst>
                <a:gs pos="0">
                  <a:srgbClr val="99CCFF"/>
                </a:gs>
                <a:gs pos="100000">
                  <a:schemeClr val="accent2"/>
                </a:gs>
              </a:gsLst>
              <a:path path="shape">
                <a:fillToRect l="50000" t="50000" r="50000" b="50000"/>
              </a:path>
            </a:gradFill>
            <a:ln w="9525">
              <a:solidFill>
                <a:schemeClr val="tx1"/>
              </a:solidFill>
              <a:round/>
              <a:headEnd/>
              <a:tailEnd/>
            </a:ln>
          </p:spPr>
          <p:txBody>
            <a:bodyPr wrap="none" anchor="ctr"/>
            <a:lstStyle/>
            <a:p>
              <a:endParaRPr lang="en-US"/>
            </a:p>
          </p:txBody>
        </p:sp>
        <p:sp>
          <p:nvSpPr>
            <p:cNvPr id="23614" name="Oval 56"/>
            <p:cNvSpPr>
              <a:spLocks noChangeArrowheads="1"/>
            </p:cNvSpPr>
            <p:nvPr/>
          </p:nvSpPr>
          <p:spPr bwMode="auto">
            <a:xfrm>
              <a:off x="3810" y="4012"/>
              <a:ext cx="144" cy="144"/>
            </a:xfrm>
            <a:prstGeom prst="ellipse">
              <a:avLst/>
            </a:prstGeom>
            <a:gradFill rotWithShape="1">
              <a:gsLst>
                <a:gs pos="0">
                  <a:srgbClr val="FF9999"/>
                </a:gs>
                <a:gs pos="100000">
                  <a:srgbClr val="FF0000"/>
                </a:gs>
              </a:gsLst>
              <a:path path="shape">
                <a:fillToRect l="50000" t="50000" r="50000" b="50000"/>
              </a:path>
            </a:gradFill>
            <a:ln w="9525">
              <a:solidFill>
                <a:schemeClr val="tx1"/>
              </a:solidFill>
              <a:round/>
              <a:headEnd/>
              <a:tailEnd/>
            </a:ln>
          </p:spPr>
          <p:txBody>
            <a:bodyPr wrap="none" anchor="ctr"/>
            <a:lstStyle/>
            <a:p>
              <a:endParaRPr lang="en-US"/>
            </a:p>
          </p:txBody>
        </p:sp>
      </p:grpSp>
      <p:sp>
        <p:nvSpPr>
          <p:cNvPr id="23569" name="Line 26"/>
          <p:cNvSpPr>
            <a:spLocks noChangeShapeType="1"/>
          </p:cNvSpPr>
          <p:nvPr/>
        </p:nvSpPr>
        <p:spPr bwMode="auto">
          <a:xfrm flipH="1" flipV="1">
            <a:off x="828675" y="1085850"/>
            <a:ext cx="0" cy="5138738"/>
          </a:xfrm>
          <a:prstGeom prst="line">
            <a:avLst/>
          </a:prstGeom>
          <a:noFill/>
          <a:ln w="9525">
            <a:solidFill>
              <a:schemeClr val="tx1"/>
            </a:solidFill>
            <a:round/>
            <a:headEnd/>
            <a:tailEnd type="triangle" w="med" len="med"/>
          </a:ln>
        </p:spPr>
        <p:txBody>
          <a:bodyPr/>
          <a:lstStyle/>
          <a:p>
            <a:endParaRPr lang="en-US"/>
          </a:p>
        </p:txBody>
      </p:sp>
      <p:sp>
        <p:nvSpPr>
          <p:cNvPr id="23570" name="Line 27"/>
          <p:cNvSpPr>
            <a:spLocks noChangeShapeType="1"/>
          </p:cNvSpPr>
          <p:nvPr/>
        </p:nvSpPr>
        <p:spPr bwMode="auto">
          <a:xfrm flipV="1">
            <a:off x="841375" y="6224588"/>
            <a:ext cx="4546600" cy="0"/>
          </a:xfrm>
          <a:prstGeom prst="line">
            <a:avLst/>
          </a:prstGeom>
          <a:noFill/>
          <a:ln w="9525">
            <a:solidFill>
              <a:schemeClr val="tx1"/>
            </a:solidFill>
            <a:round/>
            <a:headEnd/>
            <a:tailEnd type="triangle" w="med" len="med"/>
          </a:ln>
        </p:spPr>
        <p:txBody>
          <a:bodyPr/>
          <a:lstStyle/>
          <a:p>
            <a:endParaRPr lang="en-US"/>
          </a:p>
        </p:txBody>
      </p:sp>
      <p:sp>
        <p:nvSpPr>
          <p:cNvPr id="23571" name="Text Box 28"/>
          <p:cNvSpPr txBox="1">
            <a:spLocks noChangeArrowheads="1"/>
          </p:cNvSpPr>
          <p:nvPr/>
        </p:nvSpPr>
        <p:spPr bwMode="auto">
          <a:xfrm>
            <a:off x="1927225" y="6262688"/>
            <a:ext cx="3675063" cy="427037"/>
          </a:xfrm>
          <a:prstGeom prst="rect">
            <a:avLst/>
          </a:prstGeom>
          <a:noFill/>
          <a:ln w="9525">
            <a:noFill/>
            <a:miter lim="800000"/>
            <a:headEnd/>
            <a:tailEnd/>
          </a:ln>
        </p:spPr>
        <p:txBody>
          <a:bodyPr>
            <a:spAutoFit/>
          </a:bodyPr>
          <a:lstStyle/>
          <a:p>
            <a:r>
              <a:rPr lang="en-US" sz="2200">
                <a:latin typeface="Comic Sans MS" pitchFamily="66" charset="0"/>
              </a:rPr>
              <a:t>Inter-nuclear  distance  R</a:t>
            </a:r>
          </a:p>
        </p:txBody>
      </p:sp>
      <p:sp>
        <p:nvSpPr>
          <p:cNvPr id="23572" name="Text Box 29"/>
          <p:cNvSpPr txBox="1">
            <a:spLocks noChangeArrowheads="1"/>
          </p:cNvSpPr>
          <p:nvPr/>
        </p:nvSpPr>
        <p:spPr bwMode="auto">
          <a:xfrm rot="-5400000">
            <a:off x="77788" y="1412875"/>
            <a:ext cx="966787" cy="334963"/>
          </a:xfrm>
          <a:prstGeom prst="rect">
            <a:avLst/>
          </a:prstGeom>
          <a:noFill/>
          <a:ln w="9525">
            <a:noFill/>
            <a:miter lim="800000"/>
            <a:headEnd/>
            <a:tailEnd/>
          </a:ln>
        </p:spPr>
        <p:txBody>
          <a:bodyPr lIns="0" tIns="0" rIns="0" bIns="0">
            <a:spAutoFit/>
          </a:bodyPr>
          <a:lstStyle/>
          <a:p>
            <a:r>
              <a:rPr lang="en-US" sz="2200">
                <a:latin typeface="Comic Sans MS" pitchFamily="66" charset="0"/>
              </a:rPr>
              <a:t>Energy</a:t>
            </a:r>
          </a:p>
        </p:txBody>
      </p:sp>
      <p:sp>
        <p:nvSpPr>
          <p:cNvPr id="23573" name="Text Box 61"/>
          <p:cNvSpPr txBox="1">
            <a:spLocks noChangeArrowheads="1"/>
          </p:cNvSpPr>
          <p:nvPr/>
        </p:nvSpPr>
        <p:spPr bwMode="auto">
          <a:xfrm>
            <a:off x="2224088" y="5767388"/>
            <a:ext cx="2443298" cy="430887"/>
          </a:xfrm>
          <a:prstGeom prst="rect">
            <a:avLst/>
          </a:prstGeom>
          <a:noFill/>
          <a:ln w="9525">
            <a:noFill/>
            <a:miter lim="800000"/>
            <a:headEnd/>
            <a:tailEnd/>
          </a:ln>
        </p:spPr>
        <p:txBody>
          <a:bodyPr wrap="none">
            <a:spAutoFit/>
          </a:bodyPr>
          <a:lstStyle/>
          <a:p>
            <a:r>
              <a:rPr lang="en-US" sz="2200" dirty="0" smtClean="0">
                <a:latin typeface="Symbol" pitchFamily="18" charset="2"/>
              </a:rPr>
              <a:t>n</a:t>
            </a:r>
            <a:r>
              <a:rPr lang="en-US" sz="2200" dirty="0" smtClean="0">
                <a:latin typeface="Comic Sans MS" pitchFamily="66" charset="0"/>
              </a:rPr>
              <a:t>= </a:t>
            </a:r>
            <a:r>
              <a:rPr lang="en-US" sz="2200" dirty="0">
                <a:latin typeface="Comic Sans MS" pitchFamily="66" charset="0"/>
              </a:rPr>
              <a:t>0, N = 0, J = 0</a:t>
            </a:r>
          </a:p>
        </p:txBody>
      </p:sp>
      <p:grpSp>
        <p:nvGrpSpPr>
          <p:cNvPr id="12" name="Group 62"/>
          <p:cNvGrpSpPr>
            <a:grpSpLocks/>
          </p:cNvGrpSpPr>
          <p:nvPr/>
        </p:nvGrpSpPr>
        <p:grpSpPr bwMode="auto">
          <a:xfrm>
            <a:off x="677863" y="2979738"/>
            <a:ext cx="296862" cy="304800"/>
            <a:chOff x="1780" y="1514"/>
            <a:chExt cx="187" cy="192"/>
          </a:xfrm>
        </p:grpSpPr>
        <p:sp>
          <p:nvSpPr>
            <p:cNvPr id="23610" name="Rectangle 63"/>
            <p:cNvSpPr>
              <a:spLocks noChangeArrowheads="1"/>
            </p:cNvSpPr>
            <p:nvPr/>
          </p:nvSpPr>
          <p:spPr bwMode="auto">
            <a:xfrm>
              <a:off x="1780" y="1514"/>
              <a:ext cx="187" cy="192"/>
            </a:xfrm>
            <a:prstGeom prst="rect">
              <a:avLst/>
            </a:prstGeom>
            <a:solidFill>
              <a:schemeClr val="bg1"/>
            </a:solidFill>
            <a:ln w="9525">
              <a:noFill/>
              <a:miter lim="800000"/>
              <a:headEnd/>
              <a:tailEnd/>
            </a:ln>
          </p:spPr>
          <p:txBody>
            <a:bodyPr wrap="none" anchor="ctr"/>
            <a:lstStyle/>
            <a:p>
              <a:endParaRPr lang="en-US"/>
            </a:p>
          </p:txBody>
        </p:sp>
        <p:sp>
          <p:nvSpPr>
            <p:cNvPr id="23611" name="Line 64"/>
            <p:cNvSpPr>
              <a:spLocks noChangeShapeType="1"/>
            </p:cNvSpPr>
            <p:nvPr/>
          </p:nvSpPr>
          <p:spPr bwMode="auto">
            <a:xfrm flipH="1">
              <a:off x="1813" y="1567"/>
              <a:ext cx="114" cy="47"/>
            </a:xfrm>
            <a:prstGeom prst="line">
              <a:avLst/>
            </a:prstGeom>
            <a:noFill/>
            <a:ln w="9525">
              <a:solidFill>
                <a:schemeClr val="tx1"/>
              </a:solidFill>
              <a:round/>
              <a:headEnd/>
              <a:tailEnd/>
            </a:ln>
          </p:spPr>
          <p:txBody>
            <a:bodyPr/>
            <a:lstStyle/>
            <a:p>
              <a:endParaRPr lang="en-US"/>
            </a:p>
          </p:txBody>
        </p:sp>
        <p:sp>
          <p:nvSpPr>
            <p:cNvPr id="23612" name="Line 65"/>
            <p:cNvSpPr>
              <a:spLocks noChangeShapeType="1"/>
            </p:cNvSpPr>
            <p:nvPr/>
          </p:nvSpPr>
          <p:spPr bwMode="auto">
            <a:xfrm flipH="1">
              <a:off x="1829" y="1623"/>
              <a:ext cx="114" cy="47"/>
            </a:xfrm>
            <a:prstGeom prst="line">
              <a:avLst/>
            </a:prstGeom>
            <a:noFill/>
            <a:ln w="9525">
              <a:solidFill>
                <a:schemeClr val="tx1"/>
              </a:solidFill>
              <a:round/>
              <a:headEnd/>
              <a:tailEnd/>
            </a:ln>
          </p:spPr>
          <p:txBody>
            <a:bodyPr/>
            <a:lstStyle/>
            <a:p>
              <a:endParaRPr lang="en-US"/>
            </a:p>
          </p:txBody>
        </p:sp>
      </p:grpSp>
      <p:sp>
        <p:nvSpPr>
          <p:cNvPr id="35906" name="Text Box 66"/>
          <p:cNvSpPr txBox="1">
            <a:spLocks noChangeArrowheads="1"/>
          </p:cNvSpPr>
          <p:nvPr/>
        </p:nvSpPr>
        <p:spPr bwMode="auto">
          <a:xfrm>
            <a:off x="5067300" y="1123950"/>
            <a:ext cx="3970338" cy="1920875"/>
          </a:xfrm>
          <a:prstGeom prst="rect">
            <a:avLst/>
          </a:prstGeom>
          <a:noFill/>
          <a:ln w="9525" algn="ctr">
            <a:noFill/>
            <a:miter lim="800000"/>
            <a:headEnd/>
            <a:tailEnd/>
          </a:ln>
        </p:spPr>
        <p:txBody>
          <a:bodyPr>
            <a:spAutoFit/>
          </a:bodyPr>
          <a:lstStyle/>
          <a:p>
            <a:r>
              <a:rPr lang="en-US" sz="2000" dirty="0">
                <a:solidFill>
                  <a:srgbClr val="FF0000"/>
                </a:solidFill>
                <a:latin typeface="Comic Sans MS" pitchFamily="66" charset="0"/>
              </a:rPr>
              <a:t>Good Franck-Condon for both</a:t>
            </a:r>
          </a:p>
          <a:p>
            <a:r>
              <a:rPr lang="en-US" sz="2000" dirty="0">
                <a:solidFill>
                  <a:srgbClr val="FF0000"/>
                </a:solidFill>
                <a:latin typeface="Comic Sans MS" pitchFamily="66" charset="0"/>
              </a:rPr>
              <a:t>up and down transitions.</a:t>
            </a:r>
          </a:p>
          <a:p>
            <a:endParaRPr lang="en-US" sz="2000" dirty="0">
              <a:solidFill>
                <a:srgbClr val="FF0000"/>
              </a:solidFill>
              <a:latin typeface="Comic Sans MS" pitchFamily="66" charset="0"/>
            </a:endParaRPr>
          </a:p>
          <a:p>
            <a:r>
              <a:rPr lang="en-US" sz="2000" dirty="0">
                <a:solidFill>
                  <a:srgbClr val="FF0000"/>
                </a:solidFill>
                <a:latin typeface="Comic Sans MS" pitchFamily="66" charset="0"/>
              </a:rPr>
              <a:t>Excited state is triplet + singlet mixture</a:t>
            </a:r>
          </a:p>
          <a:p>
            <a:endParaRPr lang="en-US" sz="2000" dirty="0">
              <a:latin typeface="Comic Sans MS" pitchFamily="66" charset="0"/>
            </a:endParaRPr>
          </a:p>
        </p:txBody>
      </p:sp>
      <p:grpSp>
        <p:nvGrpSpPr>
          <p:cNvPr id="13" name="Group 67"/>
          <p:cNvGrpSpPr>
            <a:grpSpLocks/>
          </p:cNvGrpSpPr>
          <p:nvPr/>
        </p:nvGrpSpPr>
        <p:grpSpPr bwMode="auto">
          <a:xfrm>
            <a:off x="6016625" y="2827338"/>
            <a:ext cx="2719388" cy="3929062"/>
            <a:chOff x="3522" y="1341"/>
            <a:chExt cx="1713" cy="2475"/>
          </a:xfrm>
        </p:grpSpPr>
        <p:sp>
          <p:nvSpPr>
            <p:cNvPr id="23583" name="Text Box 68"/>
            <p:cNvSpPr txBox="1">
              <a:spLocks noChangeArrowheads="1"/>
            </p:cNvSpPr>
            <p:nvPr/>
          </p:nvSpPr>
          <p:spPr bwMode="auto">
            <a:xfrm rot="5400000">
              <a:off x="4338" y="1777"/>
              <a:ext cx="392" cy="327"/>
            </a:xfrm>
            <a:prstGeom prst="rect">
              <a:avLst/>
            </a:prstGeom>
            <a:noFill/>
            <a:ln w="9525" algn="ctr">
              <a:noFill/>
              <a:miter lim="800000"/>
              <a:headEnd/>
              <a:tailEnd/>
            </a:ln>
          </p:spPr>
          <p:txBody>
            <a:bodyPr wrap="none">
              <a:spAutoFit/>
            </a:bodyPr>
            <a:lstStyle/>
            <a:p>
              <a:pPr algn="ctr" eaLnBrk="0" hangingPunct="0"/>
              <a:r>
                <a:rPr lang="en-US" sz="2800">
                  <a:latin typeface="Times New Roman" pitchFamily="18" charset="0"/>
                </a:rPr>
                <a:t>Sr</a:t>
              </a:r>
              <a:r>
                <a:rPr lang="en-US" sz="2800" baseline="-25000">
                  <a:latin typeface="Times New Roman" pitchFamily="18" charset="0"/>
                </a:rPr>
                <a:t>2</a:t>
              </a:r>
            </a:p>
          </p:txBody>
        </p:sp>
        <p:sp>
          <p:nvSpPr>
            <p:cNvPr id="23584" name="Rectangle 69"/>
            <p:cNvSpPr>
              <a:spLocks noChangeArrowheads="1"/>
            </p:cNvSpPr>
            <p:nvPr/>
          </p:nvSpPr>
          <p:spPr bwMode="auto">
            <a:xfrm rot="5400000">
              <a:off x="3150" y="1732"/>
              <a:ext cx="2456" cy="1712"/>
            </a:xfrm>
            <a:prstGeom prst="rect">
              <a:avLst/>
            </a:prstGeom>
            <a:gradFill rotWithShape="0">
              <a:gsLst>
                <a:gs pos="0">
                  <a:srgbClr val="FFCCCC"/>
                </a:gs>
                <a:gs pos="100000">
                  <a:srgbClr val="FFFDFD"/>
                </a:gs>
              </a:gsLst>
              <a:path path="shape">
                <a:fillToRect l="50000" t="50000" r="50000" b="50000"/>
              </a:path>
            </a:gradFill>
            <a:ln w="9525">
              <a:noFill/>
              <a:miter lim="800000"/>
              <a:headEnd/>
              <a:tailEnd/>
            </a:ln>
          </p:spPr>
          <p:txBody>
            <a:bodyPr rot="10800000" vert="eaVert" wrap="none" anchor="ctr"/>
            <a:lstStyle/>
            <a:p>
              <a:pPr algn="ctr" eaLnBrk="0" hangingPunct="0"/>
              <a:endParaRPr lang="en-US" sz="2000">
                <a:latin typeface="Times New Roman" pitchFamily="18" charset="0"/>
              </a:endParaRPr>
            </a:p>
          </p:txBody>
        </p:sp>
        <p:sp>
          <p:nvSpPr>
            <p:cNvPr id="23585" name="Text Box 70"/>
            <p:cNvSpPr txBox="1">
              <a:spLocks noChangeArrowheads="1"/>
            </p:cNvSpPr>
            <p:nvPr/>
          </p:nvSpPr>
          <p:spPr bwMode="auto">
            <a:xfrm>
              <a:off x="4771" y="2071"/>
              <a:ext cx="346" cy="327"/>
            </a:xfrm>
            <a:prstGeom prst="rect">
              <a:avLst/>
            </a:prstGeom>
            <a:noFill/>
            <a:ln w="9525">
              <a:noFill/>
              <a:miter lim="800000"/>
              <a:headEnd/>
              <a:tailEnd/>
            </a:ln>
          </p:spPr>
          <p:txBody>
            <a:bodyPr wrap="none">
              <a:spAutoFit/>
            </a:bodyPr>
            <a:lstStyle/>
            <a:p>
              <a:pPr eaLnBrk="0" hangingPunct="0"/>
              <a:r>
                <a:rPr lang="en-US" sz="2800">
                  <a:solidFill>
                    <a:srgbClr val="FF0000"/>
                  </a:solidFill>
                  <a:latin typeface="Symbol" pitchFamily="18" charset="2"/>
                </a:rPr>
                <a:t>w</a:t>
              </a:r>
              <a:r>
                <a:rPr lang="en-US" sz="2800" baseline="-25000">
                  <a:solidFill>
                    <a:srgbClr val="FF0000"/>
                  </a:solidFill>
                  <a:latin typeface="Times New Roman" pitchFamily="18" charset="0"/>
                </a:rPr>
                <a:t>1</a:t>
              </a:r>
            </a:p>
          </p:txBody>
        </p:sp>
        <p:sp>
          <p:nvSpPr>
            <p:cNvPr id="23586" name="Freeform 71"/>
            <p:cNvSpPr>
              <a:spLocks noChangeAspect="1"/>
            </p:cNvSpPr>
            <p:nvPr/>
          </p:nvSpPr>
          <p:spPr bwMode="auto">
            <a:xfrm>
              <a:off x="4262" y="2274"/>
              <a:ext cx="492" cy="9"/>
            </a:xfrm>
            <a:custGeom>
              <a:avLst/>
              <a:gdLst>
                <a:gd name="T0" fmla="*/ 8 w 552"/>
                <a:gd name="T1" fmla="*/ 2 h 9"/>
                <a:gd name="T2" fmla="*/ 17 w 552"/>
                <a:gd name="T3" fmla="*/ 4 h 9"/>
                <a:gd name="T4" fmla="*/ 26 w 552"/>
                <a:gd name="T5" fmla="*/ 3 h 9"/>
                <a:gd name="T6" fmla="*/ 34 w 552"/>
                <a:gd name="T7" fmla="*/ 5 h 9"/>
                <a:gd name="T8" fmla="*/ 43 w 552"/>
                <a:gd name="T9" fmla="*/ 3 h 9"/>
                <a:gd name="T10" fmla="*/ 52 w 552"/>
                <a:gd name="T11" fmla="*/ 5 h 9"/>
                <a:gd name="T12" fmla="*/ 61 w 552"/>
                <a:gd name="T13" fmla="*/ 5 h 9"/>
                <a:gd name="T14" fmla="*/ 70 w 552"/>
                <a:gd name="T15" fmla="*/ 2 h 9"/>
                <a:gd name="T16" fmla="*/ 79 w 552"/>
                <a:gd name="T17" fmla="*/ 5 h 9"/>
                <a:gd name="T18" fmla="*/ 88 w 552"/>
                <a:gd name="T19" fmla="*/ 5 h 9"/>
                <a:gd name="T20" fmla="*/ 96 w 552"/>
                <a:gd name="T21" fmla="*/ 6 h 9"/>
                <a:gd name="T22" fmla="*/ 105 w 552"/>
                <a:gd name="T23" fmla="*/ 4 h 9"/>
                <a:gd name="T24" fmla="*/ 114 w 552"/>
                <a:gd name="T25" fmla="*/ 5 h 9"/>
                <a:gd name="T26" fmla="*/ 123 w 552"/>
                <a:gd name="T27" fmla="*/ 4 h 9"/>
                <a:gd name="T28" fmla="*/ 132 w 552"/>
                <a:gd name="T29" fmla="*/ 5 h 9"/>
                <a:gd name="T30" fmla="*/ 141 w 552"/>
                <a:gd name="T31" fmla="*/ 0 h 9"/>
                <a:gd name="T32" fmla="*/ 149 w 552"/>
                <a:gd name="T33" fmla="*/ 1 h 9"/>
                <a:gd name="T34" fmla="*/ 158 w 552"/>
                <a:gd name="T35" fmla="*/ 4 h 9"/>
                <a:gd name="T36" fmla="*/ 167 w 552"/>
                <a:gd name="T37" fmla="*/ 3 h 9"/>
                <a:gd name="T38" fmla="*/ 176 w 552"/>
                <a:gd name="T39" fmla="*/ 3 h 9"/>
                <a:gd name="T40" fmla="*/ 185 w 552"/>
                <a:gd name="T41" fmla="*/ 3 h 9"/>
                <a:gd name="T42" fmla="*/ 194 w 552"/>
                <a:gd name="T43" fmla="*/ 6 h 9"/>
                <a:gd name="T44" fmla="*/ 203 w 552"/>
                <a:gd name="T45" fmla="*/ 4 h 9"/>
                <a:gd name="T46" fmla="*/ 211 w 552"/>
                <a:gd name="T47" fmla="*/ 2 h 9"/>
                <a:gd name="T48" fmla="*/ 220 w 552"/>
                <a:gd name="T49" fmla="*/ 4 h 9"/>
                <a:gd name="T50" fmla="*/ 229 w 552"/>
                <a:gd name="T51" fmla="*/ 3 h 9"/>
                <a:gd name="T52" fmla="*/ 238 w 552"/>
                <a:gd name="T53" fmla="*/ 2 h 9"/>
                <a:gd name="T54" fmla="*/ 247 w 552"/>
                <a:gd name="T55" fmla="*/ 4 h 9"/>
                <a:gd name="T56" fmla="*/ 256 w 552"/>
                <a:gd name="T57" fmla="*/ 2 h 9"/>
                <a:gd name="T58" fmla="*/ 264 w 552"/>
                <a:gd name="T59" fmla="*/ 2 h 9"/>
                <a:gd name="T60" fmla="*/ 273 w 552"/>
                <a:gd name="T61" fmla="*/ 5 h 9"/>
                <a:gd name="T62" fmla="*/ 282 w 552"/>
                <a:gd name="T63" fmla="*/ 5 h 9"/>
                <a:gd name="T64" fmla="*/ 291 w 552"/>
                <a:gd name="T65" fmla="*/ 4 h 9"/>
                <a:gd name="T66" fmla="*/ 300 w 552"/>
                <a:gd name="T67" fmla="*/ 4 h 9"/>
                <a:gd name="T68" fmla="*/ 309 w 552"/>
                <a:gd name="T69" fmla="*/ 6 h 9"/>
                <a:gd name="T70" fmla="*/ 317 w 552"/>
                <a:gd name="T71" fmla="*/ 3 h 9"/>
                <a:gd name="T72" fmla="*/ 326 w 552"/>
                <a:gd name="T73" fmla="*/ 6 h 9"/>
                <a:gd name="T74" fmla="*/ 335 w 552"/>
                <a:gd name="T75" fmla="*/ 3 h 9"/>
                <a:gd name="T76" fmla="*/ 344 w 552"/>
                <a:gd name="T77" fmla="*/ 6 h 9"/>
                <a:gd name="T78" fmla="*/ 353 w 552"/>
                <a:gd name="T79" fmla="*/ 3 h 9"/>
                <a:gd name="T80" fmla="*/ 362 w 552"/>
                <a:gd name="T81" fmla="*/ 4 h 9"/>
                <a:gd name="T82" fmla="*/ 371 w 552"/>
                <a:gd name="T83" fmla="*/ 5 h 9"/>
                <a:gd name="T84" fmla="*/ 379 w 552"/>
                <a:gd name="T85" fmla="*/ 3 h 9"/>
                <a:gd name="T86" fmla="*/ 388 w 552"/>
                <a:gd name="T87" fmla="*/ 0 h 9"/>
                <a:gd name="T88" fmla="*/ 397 w 552"/>
                <a:gd name="T89" fmla="*/ 5 h 9"/>
                <a:gd name="T90" fmla="*/ 406 w 552"/>
                <a:gd name="T91" fmla="*/ 6 h 9"/>
                <a:gd name="T92" fmla="*/ 415 w 552"/>
                <a:gd name="T93" fmla="*/ 3 h 9"/>
                <a:gd name="T94" fmla="*/ 424 w 552"/>
                <a:gd name="T95" fmla="*/ 3 h 9"/>
                <a:gd name="T96" fmla="*/ 432 w 552"/>
                <a:gd name="T97" fmla="*/ 5 h 9"/>
                <a:gd name="T98" fmla="*/ 441 w 552"/>
                <a:gd name="T99" fmla="*/ 3 h 9"/>
                <a:gd name="T100" fmla="*/ 450 w 552"/>
                <a:gd name="T101" fmla="*/ 4 h 9"/>
                <a:gd name="T102" fmla="*/ 459 w 552"/>
                <a:gd name="T103" fmla="*/ 4 h 9"/>
                <a:gd name="T104" fmla="*/ 468 w 552"/>
                <a:gd name="T105" fmla="*/ 2 h 9"/>
                <a:gd name="T106" fmla="*/ 477 w 552"/>
                <a:gd name="T107" fmla="*/ 5 h 9"/>
                <a:gd name="T108" fmla="*/ 486 w 552"/>
                <a:gd name="T109" fmla="*/ 6 h 9"/>
                <a:gd name="T110" fmla="*/ 494 w 552"/>
                <a:gd name="T111" fmla="*/ 2 h 9"/>
                <a:gd name="T112" fmla="*/ 503 w 552"/>
                <a:gd name="T113" fmla="*/ 3 h 9"/>
                <a:gd name="T114" fmla="*/ 512 w 552"/>
                <a:gd name="T115" fmla="*/ 4 h 9"/>
                <a:gd name="T116" fmla="*/ 521 w 552"/>
                <a:gd name="T117" fmla="*/ 6 h 9"/>
                <a:gd name="T118" fmla="*/ 530 w 552"/>
                <a:gd name="T119" fmla="*/ 7 h 9"/>
                <a:gd name="T120" fmla="*/ 539 w 552"/>
                <a:gd name="T121" fmla="*/ 4 h 9"/>
                <a:gd name="T122" fmla="*/ 547 w 552"/>
                <a:gd name="T123" fmla="*/ 2 h 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2"/>
                <a:gd name="T187" fmla="*/ 0 h 9"/>
                <a:gd name="T188" fmla="*/ 552 w 552"/>
                <a:gd name="T189" fmla="*/ 9 h 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2" h="9">
                  <a:moveTo>
                    <a:pt x="0" y="4"/>
                  </a:moveTo>
                  <a:lnTo>
                    <a:pt x="1" y="5"/>
                  </a:lnTo>
                  <a:lnTo>
                    <a:pt x="2" y="5"/>
                  </a:lnTo>
                  <a:lnTo>
                    <a:pt x="4" y="3"/>
                  </a:lnTo>
                  <a:lnTo>
                    <a:pt x="5" y="3"/>
                  </a:lnTo>
                  <a:lnTo>
                    <a:pt x="6" y="3"/>
                  </a:lnTo>
                  <a:lnTo>
                    <a:pt x="7" y="3"/>
                  </a:lnTo>
                  <a:lnTo>
                    <a:pt x="8" y="2"/>
                  </a:lnTo>
                  <a:lnTo>
                    <a:pt x="9" y="2"/>
                  </a:lnTo>
                  <a:lnTo>
                    <a:pt x="10" y="4"/>
                  </a:lnTo>
                  <a:lnTo>
                    <a:pt x="11" y="4"/>
                  </a:lnTo>
                  <a:lnTo>
                    <a:pt x="12" y="5"/>
                  </a:lnTo>
                  <a:lnTo>
                    <a:pt x="13" y="6"/>
                  </a:lnTo>
                  <a:lnTo>
                    <a:pt x="15" y="7"/>
                  </a:lnTo>
                  <a:lnTo>
                    <a:pt x="16" y="4"/>
                  </a:lnTo>
                  <a:lnTo>
                    <a:pt x="17" y="4"/>
                  </a:lnTo>
                  <a:lnTo>
                    <a:pt x="18" y="5"/>
                  </a:lnTo>
                  <a:lnTo>
                    <a:pt x="19" y="4"/>
                  </a:lnTo>
                  <a:lnTo>
                    <a:pt x="20" y="2"/>
                  </a:lnTo>
                  <a:lnTo>
                    <a:pt x="21" y="4"/>
                  </a:lnTo>
                  <a:lnTo>
                    <a:pt x="22" y="3"/>
                  </a:lnTo>
                  <a:lnTo>
                    <a:pt x="23" y="3"/>
                  </a:lnTo>
                  <a:lnTo>
                    <a:pt x="25" y="3"/>
                  </a:lnTo>
                  <a:lnTo>
                    <a:pt x="26" y="3"/>
                  </a:lnTo>
                  <a:lnTo>
                    <a:pt x="27" y="3"/>
                  </a:lnTo>
                  <a:lnTo>
                    <a:pt x="28" y="3"/>
                  </a:lnTo>
                  <a:lnTo>
                    <a:pt x="29" y="3"/>
                  </a:lnTo>
                  <a:lnTo>
                    <a:pt x="30" y="5"/>
                  </a:lnTo>
                  <a:lnTo>
                    <a:pt x="31" y="4"/>
                  </a:lnTo>
                  <a:lnTo>
                    <a:pt x="32" y="5"/>
                  </a:lnTo>
                  <a:lnTo>
                    <a:pt x="33" y="5"/>
                  </a:lnTo>
                  <a:lnTo>
                    <a:pt x="34" y="5"/>
                  </a:lnTo>
                  <a:lnTo>
                    <a:pt x="36" y="4"/>
                  </a:lnTo>
                  <a:lnTo>
                    <a:pt x="37" y="4"/>
                  </a:lnTo>
                  <a:lnTo>
                    <a:pt x="38" y="5"/>
                  </a:lnTo>
                  <a:lnTo>
                    <a:pt x="39" y="3"/>
                  </a:lnTo>
                  <a:lnTo>
                    <a:pt x="40" y="3"/>
                  </a:lnTo>
                  <a:lnTo>
                    <a:pt x="41" y="3"/>
                  </a:lnTo>
                  <a:lnTo>
                    <a:pt x="42" y="3"/>
                  </a:lnTo>
                  <a:lnTo>
                    <a:pt x="43" y="3"/>
                  </a:lnTo>
                  <a:lnTo>
                    <a:pt x="44" y="2"/>
                  </a:lnTo>
                  <a:lnTo>
                    <a:pt x="46" y="2"/>
                  </a:lnTo>
                  <a:lnTo>
                    <a:pt x="47" y="3"/>
                  </a:lnTo>
                  <a:lnTo>
                    <a:pt x="48" y="3"/>
                  </a:lnTo>
                  <a:lnTo>
                    <a:pt x="49" y="4"/>
                  </a:lnTo>
                  <a:lnTo>
                    <a:pt x="50" y="5"/>
                  </a:lnTo>
                  <a:lnTo>
                    <a:pt x="51" y="6"/>
                  </a:lnTo>
                  <a:lnTo>
                    <a:pt x="52" y="5"/>
                  </a:lnTo>
                  <a:lnTo>
                    <a:pt x="53" y="4"/>
                  </a:lnTo>
                  <a:lnTo>
                    <a:pt x="54" y="5"/>
                  </a:lnTo>
                  <a:lnTo>
                    <a:pt x="56" y="1"/>
                  </a:lnTo>
                  <a:lnTo>
                    <a:pt x="57" y="4"/>
                  </a:lnTo>
                  <a:lnTo>
                    <a:pt x="58" y="4"/>
                  </a:lnTo>
                  <a:lnTo>
                    <a:pt x="59" y="5"/>
                  </a:lnTo>
                  <a:lnTo>
                    <a:pt x="60" y="4"/>
                  </a:lnTo>
                  <a:lnTo>
                    <a:pt x="61" y="5"/>
                  </a:lnTo>
                  <a:lnTo>
                    <a:pt x="62" y="4"/>
                  </a:lnTo>
                  <a:lnTo>
                    <a:pt x="63" y="4"/>
                  </a:lnTo>
                  <a:lnTo>
                    <a:pt x="64" y="6"/>
                  </a:lnTo>
                  <a:lnTo>
                    <a:pt x="65" y="3"/>
                  </a:lnTo>
                  <a:lnTo>
                    <a:pt x="66" y="4"/>
                  </a:lnTo>
                  <a:lnTo>
                    <a:pt x="68" y="3"/>
                  </a:lnTo>
                  <a:lnTo>
                    <a:pt x="69" y="1"/>
                  </a:lnTo>
                  <a:lnTo>
                    <a:pt x="70" y="2"/>
                  </a:lnTo>
                  <a:lnTo>
                    <a:pt x="71" y="3"/>
                  </a:lnTo>
                  <a:lnTo>
                    <a:pt x="72" y="1"/>
                  </a:lnTo>
                  <a:lnTo>
                    <a:pt x="73" y="2"/>
                  </a:lnTo>
                  <a:lnTo>
                    <a:pt x="74" y="4"/>
                  </a:lnTo>
                  <a:lnTo>
                    <a:pt x="75" y="5"/>
                  </a:lnTo>
                  <a:lnTo>
                    <a:pt x="76" y="4"/>
                  </a:lnTo>
                  <a:lnTo>
                    <a:pt x="78" y="5"/>
                  </a:lnTo>
                  <a:lnTo>
                    <a:pt x="79" y="5"/>
                  </a:lnTo>
                  <a:lnTo>
                    <a:pt x="80" y="4"/>
                  </a:lnTo>
                  <a:lnTo>
                    <a:pt x="81" y="3"/>
                  </a:lnTo>
                  <a:lnTo>
                    <a:pt x="82" y="6"/>
                  </a:lnTo>
                  <a:lnTo>
                    <a:pt x="83" y="5"/>
                  </a:lnTo>
                  <a:lnTo>
                    <a:pt x="84" y="5"/>
                  </a:lnTo>
                  <a:lnTo>
                    <a:pt x="85" y="3"/>
                  </a:lnTo>
                  <a:lnTo>
                    <a:pt x="86" y="3"/>
                  </a:lnTo>
                  <a:lnTo>
                    <a:pt x="88" y="5"/>
                  </a:lnTo>
                  <a:lnTo>
                    <a:pt x="89" y="5"/>
                  </a:lnTo>
                  <a:lnTo>
                    <a:pt x="90" y="6"/>
                  </a:lnTo>
                  <a:lnTo>
                    <a:pt x="91" y="5"/>
                  </a:lnTo>
                  <a:lnTo>
                    <a:pt x="92" y="7"/>
                  </a:lnTo>
                  <a:lnTo>
                    <a:pt x="93" y="5"/>
                  </a:lnTo>
                  <a:lnTo>
                    <a:pt x="94" y="4"/>
                  </a:lnTo>
                  <a:lnTo>
                    <a:pt x="95" y="5"/>
                  </a:lnTo>
                  <a:lnTo>
                    <a:pt x="96" y="6"/>
                  </a:lnTo>
                  <a:lnTo>
                    <a:pt x="98" y="6"/>
                  </a:lnTo>
                  <a:lnTo>
                    <a:pt x="99" y="3"/>
                  </a:lnTo>
                  <a:lnTo>
                    <a:pt x="100" y="2"/>
                  </a:lnTo>
                  <a:lnTo>
                    <a:pt x="101" y="2"/>
                  </a:lnTo>
                  <a:lnTo>
                    <a:pt x="102" y="4"/>
                  </a:lnTo>
                  <a:lnTo>
                    <a:pt x="103" y="6"/>
                  </a:lnTo>
                  <a:lnTo>
                    <a:pt x="104" y="5"/>
                  </a:lnTo>
                  <a:lnTo>
                    <a:pt x="105" y="4"/>
                  </a:lnTo>
                  <a:lnTo>
                    <a:pt x="106" y="2"/>
                  </a:lnTo>
                  <a:lnTo>
                    <a:pt x="107" y="1"/>
                  </a:lnTo>
                  <a:lnTo>
                    <a:pt x="109" y="1"/>
                  </a:lnTo>
                  <a:lnTo>
                    <a:pt x="110" y="2"/>
                  </a:lnTo>
                  <a:lnTo>
                    <a:pt x="111" y="2"/>
                  </a:lnTo>
                  <a:lnTo>
                    <a:pt x="112" y="5"/>
                  </a:lnTo>
                  <a:lnTo>
                    <a:pt x="113" y="5"/>
                  </a:lnTo>
                  <a:lnTo>
                    <a:pt x="114" y="5"/>
                  </a:lnTo>
                  <a:lnTo>
                    <a:pt x="115" y="4"/>
                  </a:lnTo>
                  <a:lnTo>
                    <a:pt x="116" y="4"/>
                  </a:lnTo>
                  <a:lnTo>
                    <a:pt x="117" y="3"/>
                  </a:lnTo>
                  <a:lnTo>
                    <a:pt x="118" y="3"/>
                  </a:lnTo>
                  <a:lnTo>
                    <a:pt x="120" y="3"/>
                  </a:lnTo>
                  <a:lnTo>
                    <a:pt x="121" y="2"/>
                  </a:lnTo>
                  <a:lnTo>
                    <a:pt x="122" y="3"/>
                  </a:lnTo>
                  <a:lnTo>
                    <a:pt x="123" y="4"/>
                  </a:lnTo>
                  <a:lnTo>
                    <a:pt x="124" y="4"/>
                  </a:lnTo>
                  <a:lnTo>
                    <a:pt x="125" y="5"/>
                  </a:lnTo>
                  <a:lnTo>
                    <a:pt x="126" y="5"/>
                  </a:lnTo>
                  <a:lnTo>
                    <a:pt x="127" y="5"/>
                  </a:lnTo>
                  <a:lnTo>
                    <a:pt x="128" y="7"/>
                  </a:lnTo>
                  <a:lnTo>
                    <a:pt x="130" y="5"/>
                  </a:lnTo>
                  <a:lnTo>
                    <a:pt x="131" y="6"/>
                  </a:lnTo>
                  <a:lnTo>
                    <a:pt x="132" y="5"/>
                  </a:lnTo>
                  <a:lnTo>
                    <a:pt x="133" y="5"/>
                  </a:lnTo>
                  <a:lnTo>
                    <a:pt x="134" y="5"/>
                  </a:lnTo>
                  <a:lnTo>
                    <a:pt x="135" y="3"/>
                  </a:lnTo>
                  <a:lnTo>
                    <a:pt x="136" y="2"/>
                  </a:lnTo>
                  <a:lnTo>
                    <a:pt x="137" y="4"/>
                  </a:lnTo>
                  <a:lnTo>
                    <a:pt x="138" y="4"/>
                  </a:lnTo>
                  <a:lnTo>
                    <a:pt x="139" y="3"/>
                  </a:lnTo>
                  <a:lnTo>
                    <a:pt x="141" y="0"/>
                  </a:lnTo>
                  <a:lnTo>
                    <a:pt x="142" y="4"/>
                  </a:lnTo>
                  <a:lnTo>
                    <a:pt x="143" y="3"/>
                  </a:lnTo>
                  <a:lnTo>
                    <a:pt x="144" y="4"/>
                  </a:lnTo>
                  <a:lnTo>
                    <a:pt x="145" y="3"/>
                  </a:lnTo>
                  <a:lnTo>
                    <a:pt x="146" y="3"/>
                  </a:lnTo>
                  <a:lnTo>
                    <a:pt x="147" y="4"/>
                  </a:lnTo>
                  <a:lnTo>
                    <a:pt x="148" y="3"/>
                  </a:lnTo>
                  <a:lnTo>
                    <a:pt x="149" y="1"/>
                  </a:lnTo>
                  <a:lnTo>
                    <a:pt x="151" y="0"/>
                  </a:lnTo>
                  <a:lnTo>
                    <a:pt x="152" y="1"/>
                  </a:lnTo>
                  <a:lnTo>
                    <a:pt x="153" y="3"/>
                  </a:lnTo>
                  <a:lnTo>
                    <a:pt x="154" y="5"/>
                  </a:lnTo>
                  <a:lnTo>
                    <a:pt x="155" y="6"/>
                  </a:lnTo>
                  <a:lnTo>
                    <a:pt x="156" y="5"/>
                  </a:lnTo>
                  <a:lnTo>
                    <a:pt x="157" y="3"/>
                  </a:lnTo>
                  <a:lnTo>
                    <a:pt x="158" y="4"/>
                  </a:lnTo>
                  <a:lnTo>
                    <a:pt x="159" y="4"/>
                  </a:lnTo>
                  <a:lnTo>
                    <a:pt x="161" y="4"/>
                  </a:lnTo>
                  <a:lnTo>
                    <a:pt x="162" y="4"/>
                  </a:lnTo>
                  <a:lnTo>
                    <a:pt x="163" y="5"/>
                  </a:lnTo>
                  <a:lnTo>
                    <a:pt x="164" y="5"/>
                  </a:lnTo>
                  <a:lnTo>
                    <a:pt x="165" y="7"/>
                  </a:lnTo>
                  <a:lnTo>
                    <a:pt x="166" y="0"/>
                  </a:lnTo>
                  <a:lnTo>
                    <a:pt x="167" y="3"/>
                  </a:lnTo>
                  <a:lnTo>
                    <a:pt x="168" y="3"/>
                  </a:lnTo>
                  <a:lnTo>
                    <a:pt x="169" y="3"/>
                  </a:lnTo>
                  <a:lnTo>
                    <a:pt x="171" y="1"/>
                  </a:lnTo>
                  <a:lnTo>
                    <a:pt x="171" y="4"/>
                  </a:lnTo>
                  <a:lnTo>
                    <a:pt x="173" y="5"/>
                  </a:lnTo>
                  <a:lnTo>
                    <a:pt x="174" y="3"/>
                  </a:lnTo>
                  <a:lnTo>
                    <a:pt x="175" y="3"/>
                  </a:lnTo>
                  <a:lnTo>
                    <a:pt x="176" y="3"/>
                  </a:lnTo>
                  <a:lnTo>
                    <a:pt x="177" y="4"/>
                  </a:lnTo>
                  <a:lnTo>
                    <a:pt x="178" y="3"/>
                  </a:lnTo>
                  <a:lnTo>
                    <a:pt x="179" y="5"/>
                  </a:lnTo>
                  <a:lnTo>
                    <a:pt x="180" y="7"/>
                  </a:lnTo>
                  <a:lnTo>
                    <a:pt x="181" y="6"/>
                  </a:lnTo>
                  <a:lnTo>
                    <a:pt x="183" y="5"/>
                  </a:lnTo>
                  <a:lnTo>
                    <a:pt x="184" y="5"/>
                  </a:lnTo>
                  <a:lnTo>
                    <a:pt x="185" y="3"/>
                  </a:lnTo>
                  <a:lnTo>
                    <a:pt x="186" y="3"/>
                  </a:lnTo>
                  <a:lnTo>
                    <a:pt x="187" y="3"/>
                  </a:lnTo>
                  <a:lnTo>
                    <a:pt x="188" y="5"/>
                  </a:lnTo>
                  <a:lnTo>
                    <a:pt x="189" y="5"/>
                  </a:lnTo>
                  <a:lnTo>
                    <a:pt x="190" y="7"/>
                  </a:lnTo>
                  <a:lnTo>
                    <a:pt x="191" y="6"/>
                  </a:lnTo>
                  <a:lnTo>
                    <a:pt x="193" y="6"/>
                  </a:lnTo>
                  <a:lnTo>
                    <a:pt x="194" y="6"/>
                  </a:lnTo>
                  <a:lnTo>
                    <a:pt x="195" y="4"/>
                  </a:lnTo>
                  <a:lnTo>
                    <a:pt x="196" y="3"/>
                  </a:lnTo>
                  <a:lnTo>
                    <a:pt x="197" y="5"/>
                  </a:lnTo>
                  <a:lnTo>
                    <a:pt x="198" y="3"/>
                  </a:lnTo>
                  <a:lnTo>
                    <a:pt x="199" y="5"/>
                  </a:lnTo>
                  <a:lnTo>
                    <a:pt x="200" y="6"/>
                  </a:lnTo>
                  <a:lnTo>
                    <a:pt x="201" y="3"/>
                  </a:lnTo>
                  <a:lnTo>
                    <a:pt x="203" y="4"/>
                  </a:lnTo>
                  <a:lnTo>
                    <a:pt x="204" y="4"/>
                  </a:lnTo>
                  <a:lnTo>
                    <a:pt x="205" y="3"/>
                  </a:lnTo>
                  <a:lnTo>
                    <a:pt x="206" y="2"/>
                  </a:lnTo>
                  <a:lnTo>
                    <a:pt x="207" y="3"/>
                  </a:lnTo>
                  <a:lnTo>
                    <a:pt x="208" y="3"/>
                  </a:lnTo>
                  <a:lnTo>
                    <a:pt x="209" y="3"/>
                  </a:lnTo>
                  <a:lnTo>
                    <a:pt x="210" y="2"/>
                  </a:lnTo>
                  <a:lnTo>
                    <a:pt x="211" y="2"/>
                  </a:lnTo>
                  <a:lnTo>
                    <a:pt x="212" y="2"/>
                  </a:lnTo>
                  <a:lnTo>
                    <a:pt x="214" y="2"/>
                  </a:lnTo>
                  <a:lnTo>
                    <a:pt x="215" y="3"/>
                  </a:lnTo>
                  <a:lnTo>
                    <a:pt x="216" y="5"/>
                  </a:lnTo>
                  <a:lnTo>
                    <a:pt x="217" y="3"/>
                  </a:lnTo>
                  <a:lnTo>
                    <a:pt x="218" y="4"/>
                  </a:lnTo>
                  <a:lnTo>
                    <a:pt x="219" y="6"/>
                  </a:lnTo>
                  <a:lnTo>
                    <a:pt x="220" y="4"/>
                  </a:lnTo>
                  <a:lnTo>
                    <a:pt x="221" y="4"/>
                  </a:lnTo>
                  <a:lnTo>
                    <a:pt x="222" y="5"/>
                  </a:lnTo>
                  <a:lnTo>
                    <a:pt x="223" y="5"/>
                  </a:lnTo>
                  <a:lnTo>
                    <a:pt x="225" y="5"/>
                  </a:lnTo>
                  <a:lnTo>
                    <a:pt x="226" y="4"/>
                  </a:lnTo>
                  <a:lnTo>
                    <a:pt x="227" y="4"/>
                  </a:lnTo>
                  <a:lnTo>
                    <a:pt x="228" y="3"/>
                  </a:lnTo>
                  <a:lnTo>
                    <a:pt x="229" y="3"/>
                  </a:lnTo>
                  <a:lnTo>
                    <a:pt x="230" y="3"/>
                  </a:lnTo>
                  <a:lnTo>
                    <a:pt x="231" y="4"/>
                  </a:lnTo>
                  <a:lnTo>
                    <a:pt x="232" y="4"/>
                  </a:lnTo>
                  <a:lnTo>
                    <a:pt x="233" y="4"/>
                  </a:lnTo>
                  <a:lnTo>
                    <a:pt x="235" y="4"/>
                  </a:lnTo>
                  <a:lnTo>
                    <a:pt x="236" y="4"/>
                  </a:lnTo>
                  <a:lnTo>
                    <a:pt x="237" y="2"/>
                  </a:lnTo>
                  <a:lnTo>
                    <a:pt x="238" y="2"/>
                  </a:lnTo>
                  <a:lnTo>
                    <a:pt x="239" y="4"/>
                  </a:lnTo>
                  <a:lnTo>
                    <a:pt x="240" y="4"/>
                  </a:lnTo>
                  <a:lnTo>
                    <a:pt x="241" y="5"/>
                  </a:lnTo>
                  <a:lnTo>
                    <a:pt x="242" y="5"/>
                  </a:lnTo>
                  <a:lnTo>
                    <a:pt x="243" y="4"/>
                  </a:lnTo>
                  <a:lnTo>
                    <a:pt x="244" y="3"/>
                  </a:lnTo>
                  <a:lnTo>
                    <a:pt x="246" y="4"/>
                  </a:lnTo>
                  <a:lnTo>
                    <a:pt x="247" y="4"/>
                  </a:lnTo>
                  <a:lnTo>
                    <a:pt x="248" y="5"/>
                  </a:lnTo>
                  <a:lnTo>
                    <a:pt x="249" y="4"/>
                  </a:lnTo>
                  <a:lnTo>
                    <a:pt x="250" y="4"/>
                  </a:lnTo>
                  <a:lnTo>
                    <a:pt x="251" y="3"/>
                  </a:lnTo>
                  <a:lnTo>
                    <a:pt x="252" y="4"/>
                  </a:lnTo>
                  <a:lnTo>
                    <a:pt x="253" y="4"/>
                  </a:lnTo>
                  <a:lnTo>
                    <a:pt x="254" y="4"/>
                  </a:lnTo>
                  <a:lnTo>
                    <a:pt x="256" y="2"/>
                  </a:lnTo>
                  <a:lnTo>
                    <a:pt x="257" y="1"/>
                  </a:lnTo>
                  <a:lnTo>
                    <a:pt x="258" y="1"/>
                  </a:lnTo>
                  <a:lnTo>
                    <a:pt x="259" y="2"/>
                  </a:lnTo>
                  <a:lnTo>
                    <a:pt x="260" y="2"/>
                  </a:lnTo>
                  <a:lnTo>
                    <a:pt x="261" y="3"/>
                  </a:lnTo>
                  <a:lnTo>
                    <a:pt x="262" y="3"/>
                  </a:lnTo>
                  <a:lnTo>
                    <a:pt x="263" y="3"/>
                  </a:lnTo>
                  <a:lnTo>
                    <a:pt x="264" y="2"/>
                  </a:lnTo>
                  <a:lnTo>
                    <a:pt x="266" y="2"/>
                  </a:lnTo>
                  <a:lnTo>
                    <a:pt x="267" y="3"/>
                  </a:lnTo>
                  <a:lnTo>
                    <a:pt x="268" y="5"/>
                  </a:lnTo>
                  <a:lnTo>
                    <a:pt x="269" y="5"/>
                  </a:lnTo>
                  <a:lnTo>
                    <a:pt x="270" y="6"/>
                  </a:lnTo>
                  <a:lnTo>
                    <a:pt x="271" y="5"/>
                  </a:lnTo>
                  <a:lnTo>
                    <a:pt x="272" y="5"/>
                  </a:lnTo>
                  <a:lnTo>
                    <a:pt x="273" y="5"/>
                  </a:lnTo>
                  <a:lnTo>
                    <a:pt x="274" y="5"/>
                  </a:lnTo>
                  <a:lnTo>
                    <a:pt x="276" y="4"/>
                  </a:lnTo>
                  <a:lnTo>
                    <a:pt x="277" y="4"/>
                  </a:lnTo>
                  <a:lnTo>
                    <a:pt x="278" y="4"/>
                  </a:lnTo>
                  <a:lnTo>
                    <a:pt x="279" y="5"/>
                  </a:lnTo>
                  <a:lnTo>
                    <a:pt x="280" y="6"/>
                  </a:lnTo>
                  <a:lnTo>
                    <a:pt x="281" y="6"/>
                  </a:lnTo>
                  <a:lnTo>
                    <a:pt x="282" y="5"/>
                  </a:lnTo>
                  <a:lnTo>
                    <a:pt x="283" y="7"/>
                  </a:lnTo>
                  <a:lnTo>
                    <a:pt x="284" y="6"/>
                  </a:lnTo>
                  <a:lnTo>
                    <a:pt x="285" y="5"/>
                  </a:lnTo>
                  <a:lnTo>
                    <a:pt x="286" y="4"/>
                  </a:lnTo>
                  <a:lnTo>
                    <a:pt x="288" y="5"/>
                  </a:lnTo>
                  <a:lnTo>
                    <a:pt x="289" y="5"/>
                  </a:lnTo>
                  <a:lnTo>
                    <a:pt x="290" y="6"/>
                  </a:lnTo>
                  <a:lnTo>
                    <a:pt x="291" y="4"/>
                  </a:lnTo>
                  <a:lnTo>
                    <a:pt x="292" y="6"/>
                  </a:lnTo>
                  <a:lnTo>
                    <a:pt x="293" y="5"/>
                  </a:lnTo>
                  <a:lnTo>
                    <a:pt x="294" y="7"/>
                  </a:lnTo>
                  <a:lnTo>
                    <a:pt x="295" y="5"/>
                  </a:lnTo>
                  <a:lnTo>
                    <a:pt x="296" y="3"/>
                  </a:lnTo>
                  <a:lnTo>
                    <a:pt x="298" y="3"/>
                  </a:lnTo>
                  <a:lnTo>
                    <a:pt x="299" y="2"/>
                  </a:lnTo>
                  <a:lnTo>
                    <a:pt x="300" y="4"/>
                  </a:lnTo>
                  <a:lnTo>
                    <a:pt x="301" y="3"/>
                  </a:lnTo>
                  <a:lnTo>
                    <a:pt x="302" y="2"/>
                  </a:lnTo>
                  <a:lnTo>
                    <a:pt x="303" y="1"/>
                  </a:lnTo>
                  <a:lnTo>
                    <a:pt x="304" y="2"/>
                  </a:lnTo>
                  <a:lnTo>
                    <a:pt x="305" y="2"/>
                  </a:lnTo>
                  <a:lnTo>
                    <a:pt x="306" y="4"/>
                  </a:lnTo>
                  <a:lnTo>
                    <a:pt x="308" y="5"/>
                  </a:lnTo>
                  <a:lnTo>
                    <a:pt x="309" y="6"/>
                  </a:lnTo>
                  <a:lnTo>
                    <a:pt x="310" y="5"/>
                  </a:lnTo>
                  <a:lnTo>
                    <a:pt x="311" y="3"/>
                  </a:lnTo>
                  <a:lnTo>
                    <a:pt x="312" y="4"/>
                  </a:lnTo>
                  <a:lnTo>
                    <a:pt x="313" y="3"/>
                  </a:lnTo>
                  <a:lnTo>
                    <a:pt x="314" y="4"/>
                  </a:lnTo>
                  <a:lnTo>
                    <a:pt x="315" y="3"/>
                  </a:lnTo>
                  <a:lnTo>
                    <a:pt x="316" y="3"/>
                  </a:lnTo>
                  <a:lnTo>
                    <a:pt x="317" y="3"/>
                  </a:lnTo>
                  <a:lnTo>
                    <a:pt x="319" y="1"/>
                  </a:lnTo>
                  <a:lnTo>
                    <a:pt x="320" y="0"/>
                  </a:lnTo>
                  <a:lnTo>
                    <a:pt x="321" y="0"/>
                  </a:lnTo>
                  <a:lnTo>
                    <a:pt x="322" y="2"/>
                  </a:lnTo>
                  <a:lnTo>
                    <a:pt x="323" y="4"/>
                  </a:lnTo>
                  <a:lnTo>
                    <a:pt x="324" y="3"/>
                  </a:lnTo>
                  <a:lnTo>
                    <a:pt x="325" y="5"/>
                  </a:lnTo>
                  <a:lnTo>
                    <a:pt x="326" y="6"/>
                  </a:lnTo>
                  <a:lnTo>
                    <a:pt x="327" y="5"/>
                  </a:lnTo>
                  <a:lnTo>
                    <a:pt x="329" y="5"/>
                  </a:lnTo>
                  <a:lnTo>
                    <a:pt x="330" y="8"/>
                  </a:lnTo>
                  <a:lnTo>
                    <a:pt x="331" y="6"/>
                  </a:lnTo>
                  <a:lnTo>
                    <a:pt x="332" y="5"/>
                  </a:lnTo>
                  <a:lnTo>
                    <a:pt x="333" y="6"/>
                  </a:lnTo>
                  <a:lnTo>
                    <a:pt x="334" y="4"/>
                  </a:lnTo>
                  <a:lnTo>
                    <a:pt x="335" y="3"/>
                  </a:lnTo>
                  <a:lnTo>
                    <a:pt x="336" y="1"/>
                  </a:lnTo>
                  <a:lnTo>
                    <a:pt x="337" y="1"/>
                  </a:lnTo>
                  <a:lnTo>
                    <a:pt x="338" y="3"/>
                  </a:lnTo>
                  <a:lnTo>
                    <a:pt x="340" y="7"/>
                  </a:lnTo>
                  <a:lnTo>
                    <a:pt x="341" y="3"/>
                  </a:lnTo>
                  <a:lnTo>
                    <a:pt x="342" y="5"/>
                  </a:lnTo>
                  <a:lnTo>
                    <a:pt x="343" y="6"/>
                  </a:lnTo>
                  <a:lnTo>
                    <a:pt x="344" y="6"/>
                  </a:lnTo>
                  <a:lnTo>
                    <a:pt x="345" y="5"/>
                  </a:lnTo>
                  <a:lnTo>
                    <a:pt x="346" y="6"/>
                  </a:lnTo>
                  <a:lnTo>
                    <a:pt x="347" y="6"/>
                  </a:lnTo>
                  <a:lnTo>
                    <a:pt x="348" y="5"/>
                  </a:lnTo>
                  <a:lnTo>
                    <a:pt x="350" y="3"/>
                  </a:lnTo>
                  <a:lnTo>
                    <a:pt x="351" y="7"/>
                  </a:lnTo>
                  <a:lnTo>
                    <a:pt x="352" y="4"/>
                  </a:lnTo>
                  <a:lnTo>
                    <a:pt x="353" y="3"/>
                  </a:lnTo>
                  <a:lnTo>
                    <a:pt x="354" y="3"/>
                  </a:lnTo>
                  <a:lnTo>
                    <a:pt x="355" y="3"/>
                  </a:lnTo>
                  <a:lnTo>
                    <a:pt x="356" y="2"/>
                  </a:lnTo>
                  <a:lnTo>
                    <a:pt x="357" y="3"/>
                  </a:lnTo>
                  <a:lnTo>
                    <a:pt x="358" y="3"/>
                  </a:lnTo>
                  <a:lnTo>
                    <a:pt x="359" y="4"/>
                  </a:lnTo>
                  <a:lnTo>
                    <a:pt x="361" y="4"/>
                  </a:lnTo>
                  <a:lnTo>
                    <a:pt x="362" y="4"/>
                  </a:lnTo>
                  <a:lnTo>
                    <a:pt x="363" y="2"/>
                  </a:lnTo>
                  <a:lnTo>
                    <a:pt x="364" y="3"/>
                  </a:lnTo>
                  <a:lnTo>
                    <a:pt x="365" y="5"/>
                  </a:lnTo>
                  <a:lnTo>
                    <a:pt x="366" y="6"/>
                  </a:lnTo>
                  <a:lnTo>
                    <a:pt x="367" y="4"/>
                  </a:lnTo>
                  <a:lnTo>
                    <a:pt x="368" y="3"/>
                  </a:lnTo>
                  <a:lnTo>
                    <a:pt x="369" y="1"/>
                  </a:lnTo>
                  <a:lnTo>
                    <a:pt x="371" y="5"/>
                  </a:lnTo>
                  <a:lnTo>
                    <a:pt x="372" y="3"/>
                  </a:lnTo>
                  <a:lnTo>
                    <a:pt x="373" y="4"/>
                  </a:lnTo>
                  <a:lnTo>
                    <a:pt x="374" y="5"/>
                  </a:lnTo>
                  <a:lnTo>
                    <a:pt x="375" y="4"/>
                  </a:lnTo>
                  <a:lnTo>
                    <a:pt x="376" y="5"/>
                  </a:lnTo>
                  <a:lnTo>
                    <a:pt x="377" y="5"/>
                  </a:lnTo>
                  <a:lnTo>
                    <a:pt x="378" y="3"/>
                  </a:lnTo>
                  <a:lnTo>
                    <a:pt x="379" y="3"/>
                  </a:lnTo>
                  <a:lnTo>
                    <a:pt x="381" y="2"/>
                  </a:lnTo>
                  <a:lnTo>
                    <a:pt x="382" y="2"/>
                  </a:lnTo>
                  <a:lnTo>
                    <a:pt x="383" y="3"/>
                  </a:lnTo>
                  <a:lnTo>
                    <a:pt x="384" y="4"/>
                  </a:lnTo>
                  <a:lnTo>
                    <a:pt x="385" y="3"/>
                  </a:lnTo>
                  <a:lnTo>
                    <a:pt x="386" y="4"/>
                  </a:lnTo>
                  <a:lnTo>
                    <a:pt x="387" y="2"/>
                  </a:lnTo>
                  <a:lnTo>
                    <a:pt x="388" y="0"/>
                  </a:lnTo>
                  <a:lnTo>
                    <a:pt x="389" y="1"/>
                  </a:lnTo>
                  <a:lnTo>
                    <a:pt x="390" y="2"/>
                  </a:lnTo>
                  <a:lnTo>
                    <a:pt x="391" y="2"/>
                  </a:lnTo>
                  <a:lnTo>
                    <a:pt x="393" y="4"/>
                  </a:lnTo>
                  <a:lnTo>
                    <a:pt x="394" y="3"/>
                  </a:lnTo>
                  <a:lnTo>
                    <a:pt x="395" y="3"/>
                  </a:lnTo>
                  <a:lnTo>
                    <a:pt x="396" y="7"/>
                  </a:lnTo>
                  <a:lnTo>
                    <a:pt x="397" y="5"/>
                  </a:lnTo>
                  <a:lnTo>
                    <a:pt x="398" y="6"/>
                  </a:lnTo>
                  <a:lnTo>
                    <a:pt x="399" y="6"/>
                  </a:lnTo>
                  <a:lnTo>
                    <a:pt x="400" y="6"/>
                  </a:lnTo>
                  <a:lnTo>
                    <a:pt x="401" y="4"/>
                  </a:lnTo>
                  <a:lnTo>
                    <a:pt x="403" y="4"/>
                  </a:lnTo>
                  <a:lnTo>
                    <a:pt x="404" y="6"/>
                  </a:lnTo>
                  <a:lnTo>
                    <a:pt x="405" y="8"/>
                  </a:lnTo>
                  <a:lnTo>
                    <a:pt x="406" y="6"/>
                  </a:lnTo>
                  <a:lnTo>
                    <a:pt x="407" y="4"/>
                  </a:lnTo>
                  <a:lnTo>
                    <a:pt x="408" y="4"/>
                  </a:lnTo>
                  <a:lnTo>
                    <a:pt x="409" y="2"/>
                  </a:lnTo>
                  <a:lnTo>
                    <a:pt x="410" y="6"/>
                  </a:lnTo>
                  <a:lnTo>
                    <a:pt x="411" y="1"/>
                  </a:lnTo>
                  <a:lnTo>
                    <a:pt x="413" y="1"/>
                  </a:lnTo>
                  <a:lnTo>
                    <a:pt x="414" y="3"/>
                  </a:lnTo>
                  <a:lnTo>
                    <a:pt x="415" y="3"/>
                  </a:lnTo>
                  <a:lnTo>
                    <a:pt x="416" y="3"/>
                  </a:lnTo>
                  <a:lnTo>
                    <a:pt x="417" y="3"/>
                  </a:lnTo>
                  <a:lnTo>
                    <a:pt x="418" y="3"/>
                  </a:lnTo>
                  <a:lnTo>
                    <a:pt x="419" y="0"/>
                  </a:lnTo>
                  <a:lnTo>
                    <a:pt x="420" y="3"/>
                  </a:lnTo>
                  <a:lnTo>
                    <a:pt x="421" y="1"/>
                  </a:lnTo>
                  <a:lnTo>
                    <a:pt x="423" y="1"/>
                  </a:lnTo>
                  <a:lnTo>
                    <a:pt x="424" y="3"/>
                  </a:lnTo>
                  <a:lnTo>
                    <a:pt x="425" y="5"/>
                  </a:lnTo>
                  <a:lnTo>
                    <a:pt x="426" y="6"/>
                  </a:lnTo>
                  <a:lnTo>
                    <a:pt x="427" y="3"/>
                  </a:lnTo>
                  <a:lnTo>
                    <a:pt x="428" y="3"/>
                  </a:lnTo>
                  <a:lnTo>
                    <a:pt x="429" y="4"/>
                  </a:lnTo>
                  <a:lnTo>
                    <a:pt x="430" y="4"/>
                  </a:lnTo>
                  <a:lnTo>
                    <a:pt x="431" y="7"/>
                  </a:lnTo>
                  <a:lnTo>
                    <a:pt x="432" y="5"/>
                  </a:lnTo>
                  <a:lnTo>
                    <a:pt x="434" y="3"/>
                  </a:lnTo>
                  <a:lnTo>
                    <a:pt x="435" y="4"/>
                  </a:lnTo>
                  <a:lnTo>
                    <a:pt x="436" y="6"/>
                  </a:lnTo>
                  <a:lnTo>
                    <a:pt x="437" y="4"/>
                  </a:lnTo>
                  <a:lnTo>
                    <a:pt x="438" y="5"/>
                  </a:lnTo>
                  <a:lnTo>
                    <a:pt x="439" y="6"/>
                  </a:lnTo>
                  <a:lnTo>
                    <a:pt x="440" y="5"/>
                  </a:lnTo>
                  <a:lnTo>
                    <a:pt x="441" y="3"/>
                  </a:lnTo>
                  <a:lnTo>
                    <a:pt x="442" y="2"/>
                  </a:lnTo>
                  <a:lnTo>
                    <a:pt x="443" y="4"/>
                  </a:lnTo>
                  <a:lnTo>
                    <a:pt x="445" y="4"/>
                  </a:lnTo>
                  <a:lnTo>
                    <a:pt x="446" y="2"/>
                  </a:lnTo>
                  <a:lnTo>
                    <a:pt x="447" y="3"/>
                  </a:lnTo>
                  <a:lnTo>
                    <a:pt x="448" y="4"/>
                  </a:lnTo>
                  <a:lnTo>
                    <a:pt x="449" y="5"/>
                  </a:lnTo>
                  <a:lnTo>
                    <a:pt x="450" y="4"/>
                  </a:lnTo>
                  <a:lnTo>
                    <a:pt x="451" y="2"/>
                  </a:lnTo>
                  <a:lnTo>
                    <a:pt x="452" y="2"/>
                  </a:lnTo>
                  <a:lnTo>
                    <a:pt x="453" y="4"/>
                  </a:lnTo>
                  <a:lnTo>
                    <a:pt x="455" y="5"/>
                  </a:lnTo>
                  <a:lnTo>
                    <a:pt x="456" y="6"/>
                  </a:lnTo>
                  <a:lnTo>
                    <a:pt x="457" y="5"/>
                  </a:lnTo>
                  <a:lnTo>
                    <a:pt x="458" y="7"/>
                  </a:lnTo>
                  <a:lnTo>
                    <a:pt x="459" y="4"/>
                  </a:lnTo>
                  <a:lnTo>
                    <a:pt x="460" y="6"/>
                  </a:lnTo>
                  <a:lnTo>
                    <a:pt x="461" y="4"/>
                  </a:lnTo>
                  <a:lnTo>
                    <a:pt x="462" y="1"/>
                  </a:lnTo>
                  <a:lnTo>
                    <a:pt x="463" y="2"/>
                  </a:lnTo>
                  <a:lnTo>
                    <a:pt x="464" y="5"/>
                  </a:lnTo>
                  <a:lnTo>
                    <a:pt x="466" y="2"/>
                  </a:lnTo>
                  <a:lnTo>
                    <a:pt x="467" y="1"/>
                  </a:lnTo>
                  <a:lnTo>
                    <a:pt x="468" y="2"/>
                  </a:lnTo>
                  <a:lnTo>
                    <a:pt x="469" y="2"/>
                  </a:lnTo>
                  <a:lnTo>
                    <a:pt x="470" y="3"/>
                  </a:lnTo>
                  <a:lnTo>
                    <a:pt x="471" y="2"/>
                  </a:lnTo>
                  <a:lnTo>
                    <a:pt x="472" y="3"/>
                  </a:lnTo>
                  <a:lnTo>
                    <a:pt x="473" y="3"/>
                  </a:lnTo>
                  <a:lnTo>
                    <a:pt x="474" y="4"/>
                  </a:lnTo>
                  <a:lnTo>
                    <a:pt x="476" y="4"/>
                  </a:lnTo>
                  <a:lnTo>
                    <a:pt x="477" y="5"/>
                  </a:lnTo>
                  <a:lnTo>
                    <a:pt x="478" y="3"/>
                  </a:lnTo>
                  <a:lnTo>
                    <a:pt x="479" y="5"/>
                  </a:lnTo>
                  <a:lnTo>
                    <a:pt x="480" y="5"/>
                  </a:lnTo>
                  <a:lnTo>
                    <a:pt x="481" y="5"/>
                  </a:lnTo>
                  <a:lnTo>
                    <a:pt x="482" y="5"/>
                  </a:lnTo>
                  <a:lnTo>
                    <a:pt x="483" y="6"/>
                  </a:lnTo>
                  <a:lnTo>
                    <a:pt x="484" y="6"/>
                  </a:lnTo>
                  <a:lnTo>
                    <a:pt x="486" y="6"/>
                  </a:lnTo>
                  <a:lnTo>
                    <a:pt x="487" y="4"/>
                  </a:lnTo>
                  <a:lnTo>
                    <a:pt x="488" y="4"/>
                  </a:lnTo>
                  <a:lnTo>
                    <a:pt x="489" y="2"/>
                  </a:lnTo>
                  <a:lnTo>
                    <a:pt x="490" y="3"/>
                  </a:lnTo>
                  <a:lnTo>
                    <a:pt x="491" y="4"/>
                  </a:lnTo>
                  <a:lnTo>
                    <a:pt x="492" y="4"/>
                  </a:lnTo>
                  <a:lnTo>
                    <a:pt x="493" y="2"/>
                  </a:lnTo>
                  <a:lnTo>
                    <a:pt x="494" y="2"/>
                  </a:lnTo>
                  <a:lnTo>
                    <a:pt x="495" y="5"/>
                  </a:lnTo>
                  <a:lnTo>
                    <a:pt x="496" y="3"/>
                  </a:lnTo>
                  <a:lnTo>
                    <a:pt x="498" y="4"/>
                  </a:lnTo>
                  <a:lnTo>
                    <a:pt x="499" y="5"/>
                  </a:lnTo>
                  <a:lnTo>
                    <a:pt x="500" y="3"/>
                  </a:lnTo>
                  <a:lnTo>
                    <a:pt x="501" y="6"/>
                  </a:lnTo>
                  <a:lnTo>
                    <a:pt x="502" y="3"/>
                  </a:lnTo>
                  <a:lnTo>
                    <a:pt x="503" y="3"/>
                  </a:lnTo>
                  <a:lnTo>
                    <a:pt x="504" y="5"/>
                  </a:lnTo>
                  <a:lnTo>
                    <a:pt x="505" y="6"/>
                  </a:lnTo>
                  <a:lnTo>
                    <a:pt x="506" y="5"/>
                  </a:lnTo>
                  <a:lnTo>
                    <a:pt x="508" y="4"/>
                  </a:lnTo>
                  <a:lnTo>
                    <a:pt x="509" y="5"/>
                  </a:lnTo>
                  <a:lnTo>
                    <a:pt x="510" y="4"/>
                  </a:lnTo>
                  <a:lnTo>
                    <a:pt x="511" y="0"/>
                  </a:lnTo>
                  <a:lnTo>
                    <a:pt x="512" y="4"/>
                  </a:lnTo>
                  <a:lnTo>
                    <a:pt x="513" y="3"/>
                  </a:lnTo>
                  <a:lnTo>
                    <a:pt x="514" y="5"/>
                  </a:lnTo>
                  <a:lnTo>
                    <a:pt x="515" y="4"/>
                  </a:lnTo>
                  <a:lnTo>
                    <a:pt x="516" y="5"/>
                  </a:lnTo>
                  <a:lnTo>
                    <a:pt x="518" y="3"/>
                  </a:lnTo>
                  <a:lnTo>
                    <a:pt x="519" y="5"/>
                  </a:lnTo>
                  <a:lnTo>
                    <a:pt x="520" y="5"/>
                  </a:lnTo>
                  <a:lnTo>
                    <a:pt x="521" y="6"/>
                  </a:lnTo>
                  <a:lnTo>
                    <a:pt x="522" y="6"/>
                  </a:lnTo>
                  <a:lnTo>
                    <a:pt x="523" y="4"/>
                  </a:lnTo>
                  <a:lnTo>
                    <a:pt x="524" y="9"/>
                  </a:lnTo>
                  <a:lnTo>
                    <a:pt x="525" y="7"/>
                  </a:lnTo>
                  <a:lnTo>
                    <a:pt x="526" y="6"/>
                  </a:lnTo>
                  <a:lnTo>
                    <a:pt x="528" y="5"/>
                  </a:lnTo>
                  <a:lnTo>
                    <a:pt x="529" y="8"/>
                  </a:lnTo>
                  <a:lnTo>
                    <a:pt x="530" y="7"/>
                  </a:lnTo>
                  <a:lnTo>
                    <a:pt x="531" y="6"/>
                  </a:lnTo>
                  <a:lnTo>
                    <a:pt x="532" y="4"/>
                  </a:lnTo>
                  <a:lnTo>
                    <a:pt x="533" y="7"/>
                  </a:lnTo>
                  <a:lnTo>
                    <a:pt x="534" y="4"/>
                  </a:lnTo>
                  <a:lnTo>
                    <a:pt x="535" y="3"/>
                  </a:lnTo>
                  <a:lnTo>
                    <a:pt x="536" y="4"/>
                  </a:lnTo>
                  <a:lnTo>
                    <a:pt x="537" y="4"/>
                  </a:lnTo>
                  <a:lnTo>
                    <a:pt x="539" y="4"/>
                  </a:lnTo>
                  <a:lnTo>
                    <a:pt x="540" y="2"/>
                  </a:lnTo>
                  <a:lnTo>
                    <a:pt x="541" y="3"/>
                  </a:lnTo>
                  <a:lnTo>
                    <a:pt x="542" y="3"/>
                  </a:lnTo>
                  <a:lnTo>
                    <a:pt x="543" y="0"/>
                  </a:lnTo>
                  <a:lnTo>
                    <a:pt x="544" y="0"/>
                  </a:lnTo>
                  <a:lnTo>
                    <a:pt x="545" y="2"/>
                  </a:lnTo>
                  <a:lnTo>
                    <a:pt x="546" y="0"/>
                  </a:lnTo>
                  <a:lnTo>
                    <a:pt x="547" y="2"/>
                  </a:lnTo>
                  <a:lnTo>
                    <a:pt x="548" y="3"/>
                  </a:lnTo>
                  <a:lnTo>
                    <a:pt x="550" y="2"/>
                  </a:lnTo>
                  <a:lnTo>
                    <a:pt x="551" y="4"/>
                  </a:lnTo>
                  <a:lnTo>
                    <a:pt x="552" y="1"/>
                  </a:lnTo>
                </a:path>
              </a:pathLst>
            </a:custGeom>
            <a:noFill/>
            <a:ln w="28575">
              <a:solidFill>
                <a:srgbClr val="FF0000"/>
              </a:solidFill>
              <a:round/>
              <a:headEnd/>
              <a:tailEnd/>
            </a:ln>
          </p:spPr>
          <p:txBody>
            <a:bodyPr/>
            <a:lstStyle/>
            <a:p>
              <a:endParaRPr lang="en-US"/>
            </a:p>
          </p:txBody>
        </p:sp>
        <p:sp>
          <p:nvSpPr>
            <p:cNvPr id="23587" name="Freeform 72"/>
            <p:cNvSpPr>
              <a:spLocks/>
            </p:cNvSpPr>
            <p:nvPr/>
          </p:nvSpPr>
          <p:spPr bwMode="auto">
            <a:xfrm>
              <a:off x="4283" y="3251"/>
              <a:ext cx="486" cy="25"/>
            </a:xfrm>
            <a:custGeom>
              <a:avLst/>
              <a:gdLst>
                <a:gd name="T0" fmla="*/ 8 w 552"/>
                <a:gd name="T1" fmla="*/ 2 h 9"/>
                <a:gd name="T2" fmla="*/ 17 w 552"/>
                <a:gd name="T3" fmla="*/ 4 h 9"/>
                <a:gd name="T4" fmla="*/ 26 w 552"/>
                <a:gd name="T5" fmla="*/ 3 h 9"/>
                <a:gd name="T6" fmla="*/ 34 w 552"/>
                <a:gd name="T7" fmla="*/ 5 h 9"/>
                <a:gd name="T8" fmla="*/ 43 w 552"/>
                <a:gd name="T9" fmla="*/ 3 h 9"/>
                <a:gd name="T10" fmla="*/ 52 w 552"/>
                <a:gd name="T11" fmla="*/ 5 h 9"/>
                <a:gd name="T12" fmla="*/ 61 w 552"/>
                <a:gd name="T13" fmla="*/ 5 h 9"/>
                <a:gd name="T14" fmla="*/ 70 w 552"/>
                <a:gd name="T15" fmla="*/ 2 h 9"/>
                <a:gd name="T16" fmla="*/ 79 w 552"/>
                <a:gd name="T17" fmla="*/ 5 h 9"/>
                <a:gd name="T18" fmla="*/ 88 w 552"/>
                <a:gd name="T19" fmla="*/ 5 h 9"/>
                <a:gd name="T20" fmla="*/ 96 w 552"/>
                <a:gd name="T21" fmla="*/ 6 h 9"/>
                <a:gd name="T22" fmla="*/ 105 w 552"/>
                <a:gd name="T23" fmla="*/ 4 h 9"/>
                <a:gd name="T24" fmla="*/ 114 w 552"/>
                <a:gd name="T25" fmla="*/ 5 h 9"/>
                <a:gd name="T26" fmla="*/ 123 w 552"/>
                <a:gd name="T27" fmla="*/ 4 h 9"/>
                <a:gd name="T28" fmla="*/ 132 w 552"/>
                <a:gd name="T29" fmla="*/ 5 h 9"/>
                <a:gd name="T30" fmla="*/ 141 w 552"/>
                <a:gd name="T31" fmla="*/ 0 h 9"/>
                <a:gd name="T32" fmla="*/ 149 w 552"/>
                <a:gd name="T33" fmla="*/ 1 h 9"/>
                <a:gd name="T34" fmla="*/ 158 w 552"/>
                <a:gd name="T35" fmla="*/ 4 h 9"/>
                <a:gd name="T36" fmla="*/ 167 w 552"/>
                <a:gd name="T37" fmla="*/ 3 h 9"/>
                <a:gd name="T38" fmla="*/ 176 w 552"/>
                <a:gd name="T39" fmla="*/ 3 h 9"/>
                <a:gd name="T40" fmla="*/ 185 w 552"/>
                <a:gd name="T41" fmla="*/ 3 h 9"/>
                <a:gd name="T42" fmla="*/ 194 w 552"/>
                <a:gd name="T43" fmla="*/ 6 h 9"/>
                <a:gd name="T44" fmla="*/ 203 w 552"/>
                <a:gd name="T45" fmla="*/ 4 h 9"/>
                <a:gd name="T46" fmla="*/ 211 w 552"/>
                <a:gd name="T47" fmla="*/ 2 h 9"/>
                <a:gd name="T48" fmla="*/ 220 w 552"/>
                <a:gd name="T49" fmla="*/ 4 h 9"/>
                <a:gd name="T50" fmla="*/ 229 w 552"/>
                <a:gd name="T51" fmla="*/ 3 h 9"/>
                <a:gd name="T52" fmla="*/ 238 w 552"/>
                <a:gd name="T53" fmla="*/ 2 h 9"/>
                <a:gd name="T54" fmla="*/ 247 w 552"/>
                <a:gd name="T55" fmla="*/ 4 h 9"/>
                <a:gd name="T56" fmla="*/ 256 w 552"/>
                <a:gd name="T57" fmla="*/ 2 h 9"/>
                <a:gd name="T58" fmla="*/ 264 w 552"/>
                <a:gd name="T59" fmla="*/ 2 h 9"/>
                <a:gd name="T60" fmla="*/ 273 w 552"/>
                <a:gd name="T61" fmla="*/ 5 h 9"/>
                <a:gd name="T62" fmla="*/ 282 w 552"/>
                <a:gd name="T63" fmla="*/ 5 h 9"/>
                <a:gd name="T64" fmla="*/ 291 w 552"/>
                <a:gd name="T65" fmla="*/ 4 h 9"/>
                <a:gd name="T66" fmla="*/ 300 w 552"/>
                <a:gd name="T67" fmla="*/ 4 h 9"/>
                <a:gd name="T68" fmla="*/ 309 w 552"/>
                <a:gd name="T69" fmla="*/ 6 h 9"/>
                <a:gd name="T70" fmla="*/ 317 w 552"/>
                <a:gd name="T71" fmla="*/ 3 h 9"/>
                <a:gd name="T72" fmla="*/ 326 w 552"/>
                <a:gd name="T73" fmla="*/ 6 h 9"/>
                <a:gd name="T74" fmla="*/ 335 w 552"/>
                <a:gd name="T75" fmla="*/ 3 h 9"/>
                <a:gd name="T76" fmla="*/ 344 w 552"/>
                <a:gd name="T77" fmla="*/ 6 h 9"/>
                <a:gd name="T78" fmla="*/ 353 w 552"/>
                <a:gd name="T79" fmla="*/ 3 h 9"/>
                <a:gd name="T80" fmla="*/ 362 w 552"/>
                <a:gd name="T81" fmla="*/ 4 h 9"/>
                <a:gd name="T82" fmla="*/ 371 w 552"/>
                <a:gd name="T83" fmla="*/ 5 h 9"/>
                <a:gd name="T84" fmla="*/ 379 w 552"/>
                <a:gd name="T85" fmla="*/ 3 h 9"/>
                <a:gd name="T86" fmla="*/ 388 w 552"/>
                <a:gd name="T87" fmla="*/ 0 h 9"/>
                <a:gd name="T88" fmla="*/ 397 w 552"/>
                <a:gd name="T89" fmla="*/ 5 h 9"/>
                <a:gd name="T90" fmla="*/ 406 w 552"/>
                <a:gd name="T91" fmla="*/ 6 h 9"/>
                <a:gd name="T92" fmla="*/ 415 w 552"/>
                <a:gd name="T93" fmla="*/ 3 h 9"/>
                <a:gd name="T94" fmla="*/ 424 w 552"/>
                <a:gd name="T95" fmla="*/ 3 h 9"/>
                <a:gd name="T96" fmla="*/ 432 w 552"/>
                <a:gd name="T97" fmla="*/ 5 h 9"/>
                <a:gd name="T98" fmla="*/ 441 w 552"/>
                <a:gd name="T99" fmla="*/ 3 h 9"/>
                <a:gd name="T100" fmla="*/ 450 w 552"/>
                <a:gd name="T101" fmla="*/ 4 h 9"/>
                <a:gd name="T102" fmla="*/ 459 w 552"/>
                <a:gd name="T103" fmla="*/ 4 h 9"/>
                <a:gd name="T104" fmla="*/ 468 w 552"/>
                <a:gd name="T105" fmla="*/ 2 h 9"/>
                <a:gd name="T106" fmla="*/ 477 w 552"/>
                <a:gd name="T107" fmla="*/ 5 h 9"/>
                <a:gd name="T108" fmla="*/ 486 w 552"/>
                <a:gd name="T109" fmla="*/ 6 h 9"/>
                <a:gd name="T110" fmla="*/ 494 w 552"/>
                <a:gd name="T111" fmla="*/ 2 h 9"/>
                <a:gd name="T112" fmla="*/ 503 w 552"/>
                <a:gd name="T113" fmla="*/ 3 h 9"/>
                <a:gd name="T114" fmla="*/ 512 w 552"/>
                <a:gd name="T115" fmla="*/ 4 h 9"/>
                <a:gd name="T116" fmla="*/ 521 w 552"/>
                <a:gd name="T117" fmla="*/ 6 h 9"/>
                <a:gd name="T118" fmla="*/ 530 w 552"/>
                <a:gd name="T119" fmla="*/ 7 h 9"/>
                <a:gd name="T120" fmla="*/ 539 w 552"/>
                <a:gd name="T121" fmla="*/ 4 h 9"/>
                <a:gd name="T122" fmla="*/ 547 w 552"/>
                <a:gd name="T123" fmla="*/ 2 h 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52"/>
                <a:gd name="T187" fmla="*/ 0 h 9"/>
                <a:gd name="T188" fmla="*/ 552 w 552"/>
                <a:gd name="T189" fmla="*/ 9 h 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52" h="9">
                  <a:moveTo>
                    <a:pt x="0" y="4"/>
                  </a:moveTo>
                  <a:lnTo>
                    <a:pt x="1" y="5"/>
                  </a:lnTo>
                  <a:lnTo>
                    <a:pt x="2" y="5"/>
                  </a:lnTo>
                  <a:lnTo>
                    <a:pt x="4" y="3"/>
                  </a:lnTo>
                  <a:lnTo>
                    <a:pt x="5" y="3"/>
                  </a:lnTo>
                  <a:lnTo>
                    <a:pt x="6" y="3"/>
                  </a:lnTo>
                  <a:lnTo>
                    <a:pt x="7" y="3"/>
                  </a:lnTo>
                  <a:lnTo>
                    <a:pt x="8" y="2"/>
                  </a:lnTo>
                  <a:lnTo>
                    <a:pt x="9" y="2"/>
                  </a:lnTo>
                  <a:lnTo>
                    <a:pt x="10" y="4"/>
                  </a:lnTo>
                  <a:lnTo>
                    <a:pt x="11" y="4"/>
                  </a:lnTo>
                  <a:lnTo>
                    <a:pt x="12" y="5"/>
                  </a:lnTo>
                  <a:lnTo>
                    <a:pt x="13" y="6"/>
                  </a:lnTo>
                  <a:lnTo>
                    <a:pt x="15" y="7"/>
                  </a:lnTo>
                  <a:lnTo>
                    <a:pt x="16" y="4"/>
                  </a:lnTo>
                  <a:lnTo>
                    <a:pt x="17" y="4"/>
                  </a:lnTo>
                  <a:lnTo>
                    <a:pt x="18" y="5"/>
                  </a:lnTo>
                  <a:lnTo>
                    <a:pt x="19" y="4"/>
                  </a:lnTo>
                  <a:lnTo>
                    <a:pt x="20" y="2"/>
                  </a:lnTo>
                  <a:lnTo>
                    <a:pt x="21" y="4"/>
                  </a:lnTo>
                  <a:lnTo>
                    <a:pt x="22" y="3"/>
                  </a:lnTo>
                  <a:lnTo>
                    <a:pt x="23" y="3"/>
                  </a:lnTo>
                  <a:lnTo>
                    <a:pt x="25" y="3"/>
                  </a:lnTo>
                  <a:lnTo>
                    <a:pt x="26" y="3"/>
                  </a:lnTo>
                  <a:lnTo>
                    <a:pt x="27" y="3"/>
                  </a:lnTo>
                  <a:lnTo>
                    <a:pt x="28" y="3"/>
                  </a:lnTo>
                  <a:lnTo>
                    <a:pt x="29" y="3"/>
                  </a:lnTo>
                  <a:lnTo>
                    <a:pt x="30" y="5"/>
                  </a:lnTo>
                  <a:lnTo>
                    <a:pt x="31" y="4"/>
                  </a:lnTo>
                  <a:lnTo>
                    <a:pt x="32" y="5"/>
                  </a:lnTo>
                  <a:lnTo>
                    <a:pt x="33" y="5"/>
                  </a:lnTo>
                  <a:lnTo>
                    <a:pt x="34" y="5"/>
                  </a:lnTo>
                  <a:lnTo>
                    <a:pt x="36" y="4"/>
                  </a:lnTo>
                  <a:lnTo>
                    <a:pt x="37" y="4"/>
                  </a:lnTo>
                  <a:lnTo>
                    <a:pt x="38" y="5"/>
                  </a:lnTo>
                  <a:lnTo>
                    <a:pt x="39" y="3"/>
                  </a:lnTo>
                  <a:lnTo>
                    <a:pt x="40" y="3"/>
                  </a:lnTo>
                  <a:lnTo>
                    <a:pt x="41" y="3"/>
                  </a:lnTo>
                  <a:lnTo>
                    <a:pt x="42" y="3"/>
                  </a:lnTo>
                  <a:lnTo>
                    <a:pt x="43" y="3"/>
                  </a:lnTo>
                  <a:lnTo>
                    <a:pt x="44" y="2"/>
                  </a:lnTo>
                  <a:lnTo>
                    <a:pt x="46" y="2"/>
                  </a:lnTo>
                  <a:lnTo>
                    <a:pt x="47" y="3"/>
                  </a:lnTo>
                  <a:lnTo>
                    <a:pt x="48" y="3"/>
                  </a:lnTo>
                  <a:lnTo>
                    <a:pt x="49" y="4"/>
                  </a:lnTo>
                  <a:lnTo>
                    <a:pt x="50" y="5"/>
                  </a:lnTo>
                  <a:lnTo>
                    <a:pt x="51" y="6"/>
                  </a:lnTo>
                  <a:lnTo>
                    <a:pt x="52" y="5"/>
                  </a:lnTo>
                  <a:lnTo>
                    <a:pt x="53" y="4"/>
                  </a:lnTo>
                  <a:lnTo>
                    <a:pt x="54" y="5"/>
                  </a:lnTo>
                  <a:lnTo>
                    <a:pt x="56" y="1"/>
                  </a:lnTo>
                  <a:lnTo>
                    <a:pt x="57" y="4"/>
                  </a:lnTo>
                  <a:lnTo>
                    <a:pt x="58" y="4"/>
                  </a:lnTo>
                  <a:lnTo>
                    <a:pt x="59" y="5"/>
                  </a:lnTo>
                  <a:lnTo>
                    <a:pt x="60" y="4"/>
                  </a:lnTo>
                  <a:lnTo>
                    <a:pt x="61" y="5"/>
                  </a:lnTo>
                  <a:lnTo>
                    <a:pt x="62" y="4"/>
                  </a:lnTo>
                  <a:lnTo>
                    <a:pt x="63" y="4"/>
                  </a:lnTo>
                  <a:lnTo>
                    <a:pt x="64" y="6"/>
                  </a:lnTo>
                  <a:lnTo>
                    <a:pt x="65" y="3"/>
                  </a:lnTo>
                  <a:lnTo>
                    <a:pt x="66" y="4"/>
                  </a:lnTo>
                  <a:lnTo>
                    <a:pt x="68" y="3"/>
                  </a:lnTo>
                  <a:lnTo>
                    <a:pt x="69" y="1"/>
                  </a:lnTo>
                  <a:lnTo>
                    <a:pt x="70" y="2"/>
                  </a:lnTo>
                  <a:lnTo>
                    <a:pt x="71" y="3"/>
                  </a:lnTo>
                  <a:lnTo>
                    <a:pt x="72" y="1"/>
                  </a:lnTo>
                  <a:lnTo>
                    <a:pt x="73" y="2"/>
                  </a:lnTo>
                  <a:lnTo>
                    <a:pt x="74" y="4"/>
                  </a:lnTo>
                  <a:lnTo>
                    <a:pt x="75" y="5"/>
                  </a:lnTo>
                  <a:lnTo>
                    <a:pt x="76" y="4"/>
                  </a:lnTo>
                  <a:lnTo>
                    <a:pt x="78" y="5"/>
                  </a:lnTo>
                  <a:lnTo>
                    <a:pt x="79" y="5"/>
                  </a:lnTo>
                  <a:lnTo>
                    <a:pt x="80" y="4"/>
                  </a:lnTo>
                  <a:lnTo>
                    <a:pt x="81" y="3"/>
                  </a:lnTo>
                  <a:lnTo>
                    <a:pt x="82" y="6"/>
                  </a:lnTo>
                  <a:lnTo>
                    <a:pt x="83" y="5"/>
                  </a:lnTo>
                  <a:lnTo>
                    <a:pt x="84" y="5"/>
                  </a:lnTo>
                  <a:lnTo>
                    <a:pt x="85" y="3"/>
                  </a:lnTo>
                  <a:lnTo>
                    <a:pt x="86" y="3"/>
                  </a:lnTo>
                  <a:lnTo>
                    <a:pt x="88" y="5"/>
                  </a:lnTo>
                  <a:lnTo>
                    <a:pt x="89" y="5"/>
                  </a:lnTo>
                  <a:lnTo>
                    <a:pt x="90" y="6"/>
                  </a:lnTo>
                  <a:lnTo>
                    <a:pt x="91" y="5"/>
                  </a:lnTo>
                  <a:lnTo>
                    <a:pt x="92" y="7"/>
                  </a:lnTo>
                  <a:lnTo>
                    <a:pt x="93" y="5"/>
                  </a:lnTo>
                  <a:lnTo>
                    <a:pt x="94" y="4"/>
                  </a:lnTo>
                  <a:lnTo>
                    <a:pt x="95" y="5"/>
                  </a:lnTo>
                  <a:lnTo>
                    <a:pt x="96" y="6"/>
                  </a:lnTo>
                  <a:lnTo>
                    <a:pt x="98" y="6"/>
                  </a:lnTo>
                  <a:lnTo>
                    <a:pt x="99" y="3"/>
                  </a:lnTo>
                  <a:lnTo>
                    <a:pt x="100" y="2"/>
                  </a:lnTo>
                  <a:lnTo>
                    <a:pt x="101" y="2"/>
                  </a:lnTo>
                  <a:lnTo>
                    <a:pt x="102" y="4"/>
                  </a:lnTo>
                  <a:lnTo>
                    <a:pt x="103" y="6"/>
                  </a:lnTo>
                  <a:lnTo>
                    <a:pt x="104" y="5"/>
                  </a:lnTo>
                  <a:lnTo>
                    <a:pt x="105" y="4"/>
                  </a:lnTo>
                  <a:lnTo>
                    <a:pt x="106" y="2"/>
                  </a:lnTo>
                  <a:lnTo>
                    <a:pt x="107" y="1"/>
                  </a:lnTo>
                  <a:lnTo>
                    <a:pt x="109" y="1"/>
                  </a:lnTo>
                  <a:lnTo>
                    <a:pt x="110" y="2"/>
                  </a:lnTo>
                  <a:lnTo>
                    <a:pt x="111" y="2"/>
                  </a:lnTo>
                  <a:lnTo>
                    <a:pt x="112" y="5"/>
                  </a:lnTo>
                  <a:lnTo>
                    <a:pt x="113" y="5"/>
                  </a:lnTo>
                  <a:lnTo>
                    <a:pt x="114" y="5"/>
                  </a:lnTo>
                  <a:lnTo>
                    <a:pt x="115" y="4"/>
                  </a:lnTo>
                  <a:lnTo>
                    <a:pt x="116" y="4"/>
                  </a:lnTo>
                  <a:lnTo>
                    <a:pt x="117" y="3"/>
                  </a:lnTo>
                  <a:lnTo>
                    <a:pt x="118" y="3"/>
                  </a:lnTo>
                  <a:lnTo>
                    <a:pt x="120" y="3"/>
                  </a:lnTo>
                  <a:lnTo>
                    <a:pt x="121" y="2"/>
                  </a:lnTo>
                  <a:lnTo>
                    <a:pt x="122" y="3"/>
                  </a:lnTo>
                  <a:lnTo>
                    <a:pt x="123" y="4"/>
                  </a:lnTo>
                  <a:lnTo>
                    <a:pt x="124" y="4"/>
                  </a:lnTo>
                  <a:lnTo>
                    <a:pt x="125" y="5"/>
                  </a:lnTo>
                  <a:lnTo>
                    <a:pt x="126" y="5"/>
                  </a:lnTo>
                  <a:lnTo>
                    <a:pt x="127" y="5"/>
                  </a:lnTo>
                  <a:lnTo>
                    <a:pt x="128" y="7"/>
                  </a:lnTo>
                  <a:lnTo>
                    <a:pt x="130" y="5"/>
                  </a:lnTo>
                  <a:lnTo>
                    <a:pt x="131" y="6"/>
                  </a:lnTo>
                  <a:lnTo>
                    <a:pt x="132" y="5"/>
                  </a:lnTo>
                  <a:lnTo>
                    <a:pt x="133" y="5"/>
                  </a:lnTo>
                  <a:lnTo>
                    <a:pt x="134" y="5"/>
                  </a:lnTo>
                  <a:lnTo>
                    <a:pt x="135" y="3"/>
                  </a:lnTo>
                  <a:lnTo>
                    <a:pt x="136" y="2"/>
                  </a:lnTo>
                  <a:lnTo>
                    <a:pt x="137" y="4"/>
                  </a:lnTo>
                  <a:lnTo>
                    <a:pt x="138" y="4"/>
                  </a:lnTo>
                  <a:lnTo>
                    <a:pt x="139" y="3"/>
                  </a:lnTo>
                  <a:lnTo>
                    <a:pt x="141" y="0"/>
                  </a:lnTo>
                  <a:lnTo>
                    <a:pt x="142" y="4"/>
                  </a:lnTo>
                  <a:lnTo>
                    <a:pt x="143" y="3"/>
                  </a:lnTo>
                  <a:lnTo>
                    <a:pt x="144" y="4"/>
                  </a:lnTo>
                  <a:lnTo>
                    <a:pt x="145" y="3"/>
                  </a:lnTo>
                  <a:lnTo>
                    <a:pt x="146" y="3"/>
                  </a:lnTo>
                  <a:lnTo>
                    <a:pt x="147" y="4"/>
                  </a:lnTo>
                  <a:lnTo>
                    <a:pt x="148" y="3"/>
                  </a:lnTo>
                  <a:lnTo>
                    <a:pt x="149" y="1"/>
                  </a:lnTo>
                  <a:lnTo>
                    <a:pt x="151" y="0"/>
                  </a:lnTo>
                  <a:lnTo>
                    <a:pt x="152" y="1"/>
                  </a:lnTo>
                  <a:lnTo>
                    <a:pt x="153" y="3"/>
                  </a:lnTo>
                  <a:lnTo>
                    <a:pt x="154" y="5"/>
                  </a:lnTo>
                  <a:lnTo>
                    <a:pt x="155" y="6"/>
                  </a:lnTo>
                  <a:lnTo>
                    <a:pt x="156" y="5"/>
                  </a:lnTo>
                  <a:lnTo>
                    <a:pt x="157" y="3"/>
                  </a:lnTo>
                  <a:lnTo>
                    <a:pt x="158" y="4"/>
                  </a:lnTo>
                  <a:lnTo>
                    <a:pt x="159" y="4"/>
                  </a:lnTo>
                  <a:lnTo>
                    <a:pt x="161" y="4"/>
                  </a:lnTo>
                  <a:lnTo>
                    <a:pt x="162" y="4"/>
                  </a:lnTo>
                  <a:lnTo>
                    <a:pt x="163" y="5"/>
                  </a:lnTo>
                  <a:lnTo>
                    <a:pt x="164" y="5"/>
                  </a:lnTo>
                  <a:lnTo>
                    <a:pt x="165" y="7"/>
                  </a:lnTo>
                  <a:lnTo>
                    <a:pt x="166" y="0"/>
                  </a:lnTo>
                  <a:lnTo>
                    <a:pt x="167" y="3"/>
                  </a:lnTo>
                  <a:lnTo>
                    <a:pt x="168" y="3"/>
                  </a:lnTo>
                  <a:lnTo>
                    <a:pt x="169" y="3"/>
                  </a:lnTo>
                  <a:lnTo>
                    <a:pt x="171" y="1"/>
                  </a:lnTo>
                  <a:lnTo>
                    <a:pt x="171" y="4"/>
                  </a:lnTo>
                  <a:lnTo>
                    <a:pt x="173" y="5"/>
                  </a:lnTo>
                  <a:lnTo>
                    <a:pt x="174" y="3"/>
                  </a:lnTo>
                  <a:lnTo>
                    <a:pt x="175" y="3"/>
                  </a:lnTo>
                  <a:lnTo>
                    <a:pt x="176" y="3"/>
                  </a:lnTo>
                  <a:lnTo>
                    <a:pt x="177" y="4"/>
                  </a:lnTo>
                  <a:lnTo>
                    <a:pt x="178" y="3"/>
                  </a:lnTo>
                  <a:lnTo>
                    <a:pt x="179" y="5"/>
                  </a:lnTo>
                  <a:lnTo>
                    <a:pt x="180" y="7"/>
                  </a:lnTo>
                  <a:lnTo>
                    <a:pt x="181" y="6"/>
                  </a:lnTo>
                  <a:lnTo>
                    <a:pt x="183" y="5"/>
                  </a:lnTo>
                  <a:lnTo>
                    <a:pt x="184" y="5"/>
                  </a:lnTo>
                  <a:lnTo>
                    <a:pt x="185" y="3"/>
                  </a:lnTo>
                  <a:lnTo>
                    <a:pt x="186" y="3"/>
                  </a:lnTo>
                  <a:lnTo>
                    <a:pt x="187" y="3"/>
                  </a:lnTo>
                  <a:lnTo>
                    <a:pt x="188" y="5"/>
                  </a:lnTo>
                  <a:lnTo>
                    <a:pt x="189" y="5"/>
                  </a:lnTo>
                  <a:lnTo>
                    <a:pt x="190" y="7"/>
                  </a:lnTo>
                  <a:lnTo>
                    <a:pt x="191" y="6"/>
                  </a:lnTo>
                  <a:lnTo>
                    <a:pt x="193" y="6"/>
                  </a:lnTo>
                  <a:lnTo>
                    <a:pt x="194" y="6"/>
                  </a:lnTo>
                  <a:lnTo>
                    <a:pt x="195" y="4"/>
                  </a:lnTo>
                  <a:lnTo>
                    <a:pt x="196" y="3"/>
                  </a:lnTo>
                  <a:lnTo>
                    <a:pt x="197" y="5"/>
                  </a:lnTo>
                  <a:lnTo>
                    <a:pt x="198" y="3"/>
                  </a:lnTo>
                  <a:lnTo>
                    <a:pt x="199" y="5"/>
                  </a:lnTo>
                  <a:lnTo>
                    <a:pt x="200" y="6"/>
                  </a:lnTo>
                  <a:lnTo>
                    <a:pt x="201" y="3"/>
                  </a:lnTo>
                  <a:lnTo>
                    <a:pt x="203" y="4"/>
                  </a:lnTo>
                  <a:lnTo>
                    <a:pt x="204" y="4"/>
                  </a:lnTo>
                  <a:lnTo>
                    <a:pt x="205" y="3"/>
                  </a:lnTo>
                  <a:lnTo>
                    <a:pt x="206" y="2"/>
                  </a:lnTo>
                  <a:lnTo>
                    <a:pt x="207" y="3"/>
                  </a:lnTo>
                  <a:lnTo>
                    <a:pt x="208" y="3"/>
                  </a:lnTo>
                  <a:lnTo>
                    <a:pt x="209" y="3"/>
                  </a:lnTo>
                  <a:lnTo>
                    <a:pt x="210" y="2"/>
                  </a:lnTo>
                  <a:lnTo>
                    <a:pt x="211" y="2"/>
                  </a:lnTo>
                  <a:lnTo>
                    <a:pt x="212" y="2"/>
                  </a:lnTo>
                  <a:lnTo>
                    <a:pt x="214" y="2"/>
                  </a:lnTo>
                  <a:lnTo>
                    <a:pt x="215" y="3"/>
                  </a:lnTo>
                  <a:lnTo>
                    <a:pt x="216" y="5"/>
                  </a:lnTo>
                  <a:lnTo>
                    <a:pt x="217" y="3"/>
                  </a:lnTo>
                  <a:lnTo>
                    <a:pt x="218" y="4"/>
                  </a:lnTo>
                  <a:lnTo>
                    <a:pt x="219" y="6"/>
                  </a:lnTo>
                  <a:lnTo>
                    <a:pt x="220" y="4"/>
                  </a:lnTo>
                  <a:lnTo>
                    <a:pt x="221" y="4"/>
                  </a:lnTo>
                  <a:lnTo>
                    <a:pt x="222" y="5"/>
                  </a:lnTo>
                  <a:lnTo>
                    <a:pt x="223" y="5"/>
                  </a:lnTo>
                  <a:lnTo>
                    <a:pt x="225" y="5"/>
                  </a:lnTo>
                  <a:lnTo>
                    <a:pt x="226" y="4"/>
                  </a:lnTo>
                  <a:lnTo>
                    <a:pt x="227" y="4"/>
                  </a:lnTo>
                  <a:lnTo>
                    <a:pt x="228" y="3"/>
                  </a:lnTo>
                  <a:lnTo>
                    <a:pt x="229" y="3"/>
                  </a:lnTo>
                  <a:lnTo>
                    <a:pt x="230" y="3"/>
                  </a:lnTo>
                  <a:lnTo>
                    <a:pt x="231" y="4"/>
                  </a:lnTo>
                  <a:lnTo>
                    <a:pt x="232" y="4"/>
                  </a:lnTo>
                  <a:lnTo>
                    <a:pt x="233" y="4"/>
                  </a:lnTo>
                  <a:lnTo>
                    <a:pt x="235" y="4"/>
                  </a:lnTo>
                  <a:lnTo>
                    <a:pt x="236" y="4"/>
                  </a:lnTo>
                  <a:lnTo>
                    <a:pt x="237" y="2"/>
                  </a:lnTo>
                  <a:lnTo>
                    <a:pt x="238" y="2"/>
                  </a:lnTo>
                  <a:lnTo>
                    <a:pt x="239" y="4"/>
                  </a:lnTo>
                  <a:lnTo>
                    <a:pt x="240" y="4"/>
                  </a:lnTo>
                  <a:lnTo>
                    <a:pt x="241" y="5"/>
                  </a:lnTo>
                  <a:lnTo>
                    <a:pt x="242" y="5"/>
                  </a:lnTo>
                  <a:lnTo>
                    <a:pt x="243" y="4"/>
                  </a:lnTo>
                  <a:lnTo>
                    <a:pt x="244" y="3"/>
                  </a:lnTo>
                  <a:lnTo>
                    <a:pt x="246" y="4"/>
                  </a:lnTo>
                  <a:lnTo>
                    <a:pt x="247" y="4"/>
                  </a:lnTo>
                  <a:lnTo>
                    <a:pt x="248" y="5"/>
                  </a:lnTo>
                  <a:lnTo>
                    <a:pt x="249" y="4"/>
                  </a:lnTo>
                  <a:lnTo>
                    <a:pt x="250" y="4"/>
                  </a:lnTo>
                  <a:lnTo>
                    <a:pt x="251" y="3"/>
                  </a:lnTo>
                  <a:lnTo>
                    <a:pt x="252" y="4"/>
                  </a:lnTo>
                  <a:lnTo>
                    <a:pt x="253" y="4"/>
                  </a:lnTo>
                  <a:lnTo>
                    <a:pt x="254" y="4"/>
                  </a:lnTo>
                  <a:lnTo>
                    <a:pt x="256" y="2"/>
                  </a:lnTo>
                  <a:lnTo>
                    <a:pt x="257" y="1"/>
                  </a:lnTo>
                  <a:lnTo>
                    <a:pt x="258" y="1"/>
                  </a:lnTo>
                  <a:lnTo>
                    <a:pt x="259" y="2"/>
                  </a:lnTo>
                  <a:lnTo>
                    <a:pt x="260" y="2"/>
                  </a:lnTo>
                  <a:lnTo>
                    <a:pt x="261" y="3"/>
                  </a:lnTo>
                  <a:lnTo>
                    <a:pt x="262" y="3"/>
                  </a:lnTo>
                  <a:lnTo>
                    <a:pt x="263" y="3"/>
                  </a:lnTo>
                  <a:lnTo>
                    <a:pt x="264" y="2"/>
                  </a:lnTo>
                  <a:lnTo>
                    <a:pt x="266" y="2"/>
                  </a:lnTo>
                  <a:lnTo>
                    <a:pt x="267" y="3"/>
                  </a:lnTo>
                  <a:lnTo>
                    <a:pt x="268" y="5"/>
                  </a:lnTo>
                  <a:lnTo>
                    <a:pt x="269" y="5"/>
                  </a:lnTo>
                  <a:lnTo>
                    <a:pt x="270" y="6"/>
                  </a:lnTo>
                  <a:lnTo>
                    <a:pt x="271" y="5"/>
                  </a:lnTo>
                  <a:lnTo>
                    <a:pt x="272" y="5"/>
                  </a:lnTo>
                  <a:lnTo>
                    <a:pt x="273" y="5"/>
                  </a:lnTo>
                  <a:lnTo>
                    <a:pt x="274" y="5"/>
                  </a:lnTo>
                  <a:lnTo>
                    <a:pt x="276" y="4"/>
                  </a:lnTo>
                  <a:lnTo>
                    <a:pt x="277" y="4"/>
                  </a:lnTo>
                  <a:lnTo>
                    <a:pt x="278" y="4"/>
                  </a:lnTo>
                  <a:lnTo>
                    <a:pt x="279" y="5"/>
                  </a:lnTo>
                  <a:lnTo>
                    <a:pt x="280" y="6"/>
                  </a:lnTo>
                  <a:lnTo>
                    <a:pt x="281" y="6"/>
                  </a:lnTo>
                  <a:lnTo>
                    <a:pt x="282" y="5"/>
                  </a:lnTo>
                  <a:lnTo>
                    <a:pt x="283" y="7"/>
                  </a:lnTo>
                  <a:lnTo>
                    <a:pt x="284" y="6"/>
                  </a:lnTo>
                  <a:lnTo>
                    <a:pt x="285" y="5"/>
                  </a:lnTo>
                  <a:lnTo>
                    <a:pt x="286" y="4"/>
                  </a:lnTo>
                  <a:lnTo>
                    <a:pt x="288" y="5"/>
                  </a:lnTo>
                  <a:lnTo>
                    <a:pt x="289" y="5"/>
                  </a:lnTo>
                  <a:lnTo>
                    <a:pt x="290" y="6"/>
                  </a:lnTo>
                  <a:lnTo>
                    <a:pt x="291" y="4"/>
                  </a:lnTo>
                  <a:lnTo>
                    <a:pt x="292" y="6"/>
                  </a:lnTo>
                  <a:lnTo>
                    <a:pt x="293" y="5"/>
                  </a:lnTo>
                  <a:lnTo>
                    <a:pt x="294" y="7"/>
                  </a:lnTo>
                  <a:lnTo>
                    <a:pt x="295" y="5"/>
                  </a:lnTo>
                  <a:lnTo>
                    <a:pt x="296" y="3"/>
                  </a:lnTo>
                  <a:lnTo>
                    <a:pt x="298" y="3"/>
                  </a:lnTo>
                  <a:lnTo>
                    <a:pt x="299" y="2"/>
                  </a:lnTo>
                  <a:lnTo>
                    <a:pt x="300" y="4"/>
                  </a:lnTo>
                  <a:lnTo>
                    <a:pt x="301" y="3"/>
                  </a:lnTo>
                  <a:lnTo>
                    <a:pt x="302" y="2"/>
                  </a:lnTo>
                  <a:lnTo>
                    <a:pt x="303" y="1"/>
                  </a:lnTo>
                  <a:lnTo>
                    <a:pt x="304" y="2"/>
                  </a:lnTo>
                  <a:lnTo>
                    <a:pt x="305" y="2"/>
                  </a:lnTo>
                  <a:lnTo>
                    <a:pt x="306" y="4"/>
                  </a:lnTo>
                  <a:lnTo>
                    <a:pt x="308" y="5"/>
                  </a:lnTo>
                  <a:lnTo>
                    <a:pt x="309" y="6"/>
                  </a:lnTo>
                  <a:lnTo>
                    <a:pt x="310" y="5"/>
                  </a:lnTo>
                  <a:lnTo>
                    <a:pt x="311" y="3"/>
                  </a:lnTo>
                  <a:lnTo>
                    <a:pt x="312" y="4"/>
                  </a:lnTo>
                  <a:lnTo>
                    <a:pt x="313" y="3"/>
                  </a:lnTo>
                  <a:lnTo>
                    <a:pt x="314" y="4"/>
                  </a:lnTo>
                  <a:lnTo>
                    <a:pt x="315" y="3"/>
                  </a:lnTo>
                  <a:lnTo>
                    <a:pt x="316" y="3"/>
                  </a:lnTo>
                  <a:lnTo>
                    <a:pt x="317" y="3"/>
                  </a:lnTo>
                  <a:lnTo>
                    <a:pt x="319" y="1"/>
                  </a:lnTo>
                  <a:lnTo>
                    <a:pt x="320" y="0"/>
                  </a:lnTo>
                  <a:lnTo>
                    <a:pt x="321" y="0"/>
                  </a:lnTo>
                  <a:lnTo>
                    <a:pt x="322" y="2"/>
                  </a:lnTo>
                  <a:lnTo>
                    <a:pt x="323" y="4"/>
                  </a:lnTo>
                  <a:lnTo>
                    <a:pt x="324" y="3"/>
                  </a:lnTo>
                  <a:lnTo>
                    <a:pt x="325" y="5"/>
                  </a:lnTo>
                  <a:lnTo>
                    <a:pt x="326" y="6"/>
                  </a:lnTo>
                  <a:lnTo>
                    <a:pt x="327" y="5"/>
                  </a:lnTo>
                  <a:lnTo>
                    <a:pt x="329" y="5"/>
                  </a:lnTo>
                  <a:lnTo>
                    <a:pt x="330" y="8"/>
                  </a:lnTo>
                  <a:lnTo>
                    <a:pt x="331" y="6"/>
                  </a:lnTo>
                  <a:lnTo>
                    <a:pt x="332" y="5"/>
                  </a:lnTo>
                  <a:lnTo>
                    <a:pt x="333" y="6"/>
                  </a:lnTo>
                  <a:lnTo>
                    <a:pt x="334" y="4"/>
                  </a:lnTo>
                  <a:lnTo>
                    <a:pt x="335" y="3"/>
                  </a:lnTo>
                  <a:lnTo>
                    <a:pt x="336" y="1"/>
                  </a:lnTo>
                  <a:lnTo>
                    <a:pt x="337" y="1"/>
                  </a:lnTo>
                  <a:lnTo>
                    <a:pt x="338" y="3"/>
                  </a:lnTo>
                  <a:lnTo>
                    <a:pt x="340" y="7"/>
                  </a:lnTo>
                  <a:lnTo>
                    <a:pt x="341" y="3"/>
                  </a:lnTo>
                  <a:lnTo>
                    <a:pt x="342" y="5"/>
                  </a:lnTo>
                  <a:lnTo>
                    <a:pt x="343" y="6"/>
                  </a:lnTo>
                  <a:lnTo>
                    <a:pt x="344" y="6"/>
                  </a:lnTo>
                  <a:lnTo>
                    <a:pt x="345" y="5"/>
                  </a:lnTo>
                  <a:lnTo>
                    <a:pt x="346" y="6"/>
                  </a:lnTo>
                  <a:lnTo>
                    <a:pt x="347" y="6"/>
                  </a:lnTo>
                  <a:lnTo>
                    <a:pt x="348" y="5"/>
                  </a:lnTo>
                  <a:lnTo>
                    <a:pt x="350" y="3"/>
                  </a:lnTo>
                  <a:lnTo>
                    <a:pt x="351" y="7"/>
                  </a:lnTo>
                  <a:lnTo>
                    <a:pt x="352" y="4"/>
                  </a:lnTo>
                  <a:lnTo>
                    <a:pt x="353" y="3"/>
                  </a:lnTo>
                  <a:lnTo>
                    <a:pt x="354" y="3"/>
                  </a:lnTo>
                  <a:lnTo>
                    <a:pt x="355" y="3"/>
                  </a:lnTo>
                  <a:lnTo>
                    <a:pt x="356" y="2"/>
                  </a:lnTo>
                  <a:lnTo>
                    <a:pt x="357" y="3"/>
                  </a:lnTo>
                  <a:lnTo>
                    <a:pt x="358" y="3"/>
                  </a:lnTo>
                  <a:lnTo>
                    <a:pt x="359" y="4"/>
                  </a:lnTo>
                  <a:lnTo>
                    <a:pt x="361" y="4"/>
                  </a:lnTo>
                  <a:lnTo>
                    <a:pt x="362" y="4"/>
                  </a:lnTo>
                  <a:lnTo>
                    <a:pt x="363" y="2"/>
                  </a:lnTo>
                  <a:lnTo>
                    <a:pt x="364" y="3"/>
                  </a:lnTo>
                  <a:lnTo>
                    <a:pt x="365" y="5"/>
                  </a:lnTo>
                  <a:lnTo>
                    <a:pt x="366" y="6"/>
                  </a:lnTo>
                  <a:lnTo>
                    <a:pt x="367" y="4"/>
                  </a:lnTo>
                  <a:lnTo>
                    <a:pt x="368" y="3"/>
                  </a:lnTo>
                  <a:lnTo>
                    <a:pt x="369" y="1"/>
                  </a:lnTo>
                  <a:lnTo>
                    <a:pt x="371" y="5"/>
                  </a:lnTo>
                  <a:lnTo>
                    <a:pt x="372" y="3"/>
                  </a:lnTo>
                  <a:lnTo>
                    <a:pt x="373" y="4"/>
                  </a:lnTo>
                  <a:lnTo>
                    <a:pt x="374" y="5"/>
                  </a:lnTo>
                  <a:lnTo>
                    <a:pt x="375" y="4"/>
                  </a:lnTo>
                  <a:lnTo>
                    <a:pt x="376" y="5"/>
                  </a:lnTo>
                  <a:lnTo>
                    <a:pt x="377" y="5"/>
                  </a:lnTo>
                  <a:lnTo>
                    <a:pt x="378" y="3"/>
                  </a:lnTo>
                  <a:lnTo>
                    <a:pt x="379" y="3"/>
                  </a:lnTo>
                  <a:lnTo>
                    <a:pt x="381" y="2"/>
                  </a:lnTo>
                  <a:lnTo>
                    <a:pt x="382" y="2"/>
                  </a:lnTo>
                  <a:lnTo>
                    <a:pt x="383" y="3"/>
                  </a:lnTo>
                  <a:lnTo>
                    <a:pt x="384" y="4"/>
                  </a:lnTo>
                  <a:lnTo>
                    <a:pt x="385" y="3"/>
                  </a:lnTo>
                  <a:lnTo>
                    <a:pt x="386" y="4"/>
                  </a:lnTo>
                  <a:lnTo>
                    <a:pt x="387" y="2"/>
                  </a:lnTo>
                  <a:lnTo>
                    <a:pt x="388" y="0"/>
                  </a:lnTo>
                  <a:lnTo>
                    <a:pt x="389" y="1"/>
                  </a:lnTo>
                  <a:lnTo>
                    <a:pt x="390" y="2"/>
                  </a:lnTo>
                  <a:lnTo>
                    <a:pt x="391" y="2"/>
                  </a:lnTo>
                  <a:lnTo>
                    <a:pt x="393" y="4"/>
                  </a:lnTo>
                  <a:lnTo>
                    <a:pt x="394" y="3"/>
                  </a:lnTo>
                  <a:lnTo>
                    <a:pt x="395" y="3"/>
                  </a:lnTo>
                  <a:lnTo>
                    <a:pt x="396" y="7"/>
                  </a:lnTo>
                  <a:lnTo>
                    <a:pt x="397" y="5"/>
                  </a:lnTo>
                  <a:lnTo>
                    <a:pt x="398" y="6"/>
                  </a:lnTo>
                  <a:lnTo>
                    <a:pt x="399" y="6"/>
                  </a:lnTo>
                  <a:lnTo>
                    <a:pt x="400" y="6"/>
                  </a:lnTo>
                  <a:lnTo>
                    <a:pt x="401" y="4"/>
                  </a:lnTo>
                  <a:lnTo>
                    <a:pt x="403" y="4"/>
                  </a:lnTo>
                  <a:lnTo>
                    <a:pt x="404" y="6"/>
                  </a:lnTo>
                  <a:lnTo>
                    <a:pt x="405" y="8"/>
                  </a:lnTo>
                  <a:lnTo>
                    <a:pt x="406" y="6"/>
                  </a:lnTo>
                  <a:lnTo>
                    <a:pt x="407" y="4"/>
                  </a:lnTo>
                  <a:lnTo>
                    <a:pt x="408" y="4"/>
                  </a:lnTo>
                  <a:lnTo>
                    <a:pt x="409" y="2"/>
                  </a:lnTo>
                  <a:lnTo>
                    <a:pt x="410" y="6"/>
                  </a:lnTo>
                  <a:lnTo>
                    <a:pt x="411" y="1"/>
                  </a:lnTo>
                  <a:lnTo>
                    <a:pt x="413" y="1"/>
                  </a:lnTo>
                  <a:lnTo>
                    <a:pt x="414" y="3"/>
                  </a:lnTo>
                  <a:lnTo>
                    <a:pt x="415" y="3"/>
                  </a:lnTo>
                  <a:lnTo>
                    <a:pt x="416" y="3"/>
                  </a:lnTo>
                  <a:lnTo>
                    <a:pt x="417" y="3"/>
                  </a:lnTo>
                  <a:lnTo>
                    <a:pt x="418" y="3"/>
                  </a:lnTo>
                  <a:lnTo>
                    <a:pt x="419" y="0"/>
                  </a:lnTo>
                  <a:lnTo>
                    <a:pt x="420" y="3"/>
                  </a:lnTo>
                  <a:lnTo>
                    <a:pt x="421" y="1"/>
                  </a:lnTo>
                  <a:lnTo>
                    <a:pt x="423" y="1"/>
                  </a:lnTo>
                  <a:lnTo>
                    <a:pt x="424" y="3"/>
                  </a:lnTo>
                  <a:lnTo>
                    <a:pt x="425" y="5"/>
                  </a:lnTo>
                  <a:lnTo>
                    <a:pt x="426" y="6"/>
                  </a:lnTo>
                  <a:lnTo>
                    <a:pt x="427" y="3"/>
                  </a:lnTo>
                  <a:lnTo>
                    <a:pt x="428" y="3"/>
                  </a:lnTo>
                  <a:lnTo>
                    <a:pt x="429" y="4"/>
                  </a:lnTo>
                  <a:lnTo>
                    <a:pt x="430" y="4"/>
                  </a:lnTo>
                  <a:lnTo>
                    <a:pt x="431" y="7"/>
                  </a:lnTo>
                  <a:lnTo>
                    <a:pt x="432" y="5"/>
                  </a:lnTo>
                  <a:lnTo>
                    <a:pt x="434" y="3"/>
                  </a:lnTo>
                  <a:lnTo>
                    <a:pt x="435" y="4"/>
                  </a:lnTo>
                  <a:lnTo>
                    <a:pt x="436" y="6"/>
                  </a:lnTo>
                  <a:lnTo>
                    <a:pt x="437" y="4"/>
                  </a:lnTo>
                  <a:lnTo>
                    <a:pt x="438" y="5"/>
                  </a:lnTo>
                  <a:lnTo>
                    <a:pt x="439" y="6"/>
                  </a:lnTo>
                  <a:lnTo>
                    <a:pt x="440" y="5"/>
                  </a:lnTo>
                  <a:lnTo>
                    <a:pt x="441" y="3"/>
                  </a:lnTo>
                  <a:lnTo>
                    <a:pt x="442" y="2"/>
                  </a:lnTo>
                  <a:lnTo>
                    <a:pt x="443" y="4"/>
                  </a:lnTo>
                  <a:lnTo>
                    <a:pt x="445" y="4"/>
                  </a:lnTo>
                  <a:lnTo>
                    <a:pt x="446" y="2"/>
                  </a:lnTo>
                  <a:lnTo>
                    <a:pt x="447" y="3"/>
                  </a:lnTo>
                  <a:lnTo>
                    <a:pt x="448" y="4"/>
                  </a:lnTo>
                  <a:lnTo>
                    <a:pt x="449" y="5"/>
                  </a:lnTo>
                  <a:lnTo>
                    <a:pt x="450" y="4"/>
                  </a:lnTo>
                  <a:lnTo>
                    <a:pt x="451" y="2"/>
                  </a:lnTo>
                  <a:lnTo>
                    <a:pt x="452" y="2"/>
                  </a:lnTo>
                  <a:lnTo>
                    <a:pt x="453" y="4"/>
                  </a:lnTo>
                  <a:lnTo>
                    <a:pt x="455" y="5"/>
                  </a:lnTo>
                  <a:lnTo>
                    <a:pt x="456" y="6"/>
                  </a:lnTo>
                  <a:lnTo>
                    <a:pt x="457" y="5"/>
                  </a:lnTo>
                  <a:lnTo>
                    <a:pt x="458" y="7"/>
                  </a:lnTo>
                  <a:lnTo>
                    <a:pt x="459" y="4"/>
                  </a:lnTo>
                  <a:lnTo>
                    <a:pt x="460" y="6"/>
                  </a:lnTo>
                  <a:lnTo>
                    <a:pt x="461" y="4"/>
                  </a:lnTo>
                  <a:lnTo>
                    <a:pt x="462" y="1"/>
                  </a:lnTo>
                  <a:lnTo>
                    <a:pt x="463" y="2"/>
                  </a:lnTo>
                  <a:lnTo>
                    <a:pt x="464" y="5"/>
                  </a:lnTo>
                  <a:lnTo>
                    <a:pt x="466" y="2"/>
                  </a:lnTo>
                  <a:lnTo>
                    <a:pt x="467" y="1"/>
                  </a:lnTo>
                  <a:lnTo>
                    <a:pt x="468" y="2"/>
                  </a:lnTo>
                  <a:lnTo>
                    <a:pt x="469" y="2"/>
                  </a:lnTo>
                  <a:lnTo>
                    <a:pt x="470" y="3"/>
                  </a:lnTo>
                  <a:lnTo>
                    <a:pt x="471" y="2"/>
                  </a:lnTo>
                  <a:lnTo>
                    <a:pt x="472" y="3"/>
                  </a:lnTo>
                  <a:lnTo>
                    <a:pt x="473" y="3"/>
                  </a:lnTo>
                  <a:lnTo>
                    <a:pt x="474" y="4"/>
                  </a:lnTo>
                  <a:lnTo>
                    <a:pt x="476" y="4"/>
                  </a:lnTo>
                  <a:lnTo>
                    <a:pt x="477" y="5"/>
                  </a:lnTo>
                  <a:lnTo>
                    <a:pt x="478" y="3"/>
                  </a:lnTo>
                  <a:lnTo>
                    <a:pt x="479" y="5"/>
                  </a:lnTo>
                  <a:lnTo>
                    <a:pt x="480" y="5"/>
                  </a:lnTo>
                  <a:lnTo>
                    <a:pt x="481" y="5"/>
                  </a:lnTo>
                  <a:lnTo>
                    <a:pt x="482" y="5"/>
                  </a:lnTo>
                  <a:lnTo>
                    <a:pt x="483" y="6"/>
                  </a:lnTo>
                  <a:lnTo>
                    <a:pt x="484" y="6"/>
                  </a:lnTo>
                  <a:lnTo>
                    <a:pt x="486" y="6"/>
                  </a:lnTo>
                  <a:lnTo>
                    <a:pt x="487" y="4"/>
                  </a:lnTo>
                  <a:lnTo>
                    <a:pt x="488" y="4"/>
                  </a:lnTo>
                  <a:lnTo>
                    <a:pt x="489" y="2"/>
                  </a:lnTo>
                  <a:lnTo>
                    <a:pt x="490" y="3"/>
                  </a:lnTo>
                  <a:lnTo>
                    <a:pt x="491" y="4"/>
                  </a:lnTo>
                  <a:lnTo>
                    <a:pt x="492" y="4"/>
                  </a:lnTo>
                  <a:lnTo>
                    <a:pt x="493" y="2"/>
                  </a:lnTo>
                  <a:lnTo>
                    <a:pt x="494" y="2"/>
                  </a:lnTo>
                  <a:lnTo>
                    <a:pt x="495" y="5"/>
                  </a:lnTo>
                  <a:lnTo>
                    <a:pt x="496" y="3"/>
                  </a:lnTo>
                  <a:lnTo>
                    <a:pt x="498" y="4"/>
                  </a:lnTo>
                  <a:lnTo>
                    <a:pt x="499" y="5"/>
                  </a:lnTo>
                  <a:lnTo>
                    <a:pt x="500" y="3"/>
                  </a:lnTo>
                  <a:lnTo>
                    <a:pt x="501" y="6"/>
                  </a:lnTo>
                  <a:lnTo>
                    <a:pt x="502" y="3"/>
                  </a:lnTo>
                  <a:lnTo>
                    <a:pt x="503" y="3"/>
                  </a:lnTo>
                  <a:lnTo>
                    <a:pt x="504" y="5"/>
                  </a:lnTo>
                  <a:lnTo>
                    <a:pt x="505" y="6"/>
                  </a:lnTo>
                  <a:lnTo>
                    <a:pt x="506" y="5"/>
                  </a:lnTo>
                  <a:lnTo>
                    <a:pt x="508" y="4"/>
                  </a:lnTo>
                  <a:lnTo>
                    <a:pt x="509" y="5"/>
                  </a:lnTo>
                  <a:lnTo>
                    <a:pt x="510" y="4"/>
                  </a:lnTo>
                  <a:lnTo>
                    <a:pt x="511" y="0"/>
                  </a:lnTo>
                  <a:lnTo>
                    <a:pt x="512" y="4"/>
                  </a:lnTo>
                  <a:lnTo>
                    <a:pt x="513" y="3"/>
                  </a:lnTo>
                  <a:lnTo>
                    <a:pt x="514" y="5"/>
                  </a:lnTo>
                  <a:lnTo>
                    <a:pt x="515" y="4"/>
                  </a:lnTo>
                  <a:lnTo>
                    <a:pt x="516" y="5"/>
                  </a:lnTo>
                  <a:lnTo>
                    <a:pt x="518" y="3"/>
                  </a:lnTo>
                  <a:lnTo>
                    <a:pt x="519" y="5"/>
                  </a:lnTo>
                  <a:lnTo>
                    <a:pt x="520" y="5"/>
                  </a:lnTo>
                  <a:lnTo>
                    <a:pt x="521" y="6"/>
                  </a:lnTo>
                  <a:lnTo>
                    <a:pt x="522" y="6"/>
                  </a:lnTo>
                  <a:lnTo>
                    <a:pt x="523" y="4"/>
                  </a:lnTo>
                  <a:lnTo>
                    <a:pt x="524" y="9"/>
                  </a:lnTo>
                  <a:lnTo>
                    <a:pt x="525" y="7"/>
                  </a:lnTo>
                  <a:lnTo>
                    <a:pt x="526" y="6"/>
                  </a:lnTo>
                  <a:lnTo>
                    <a:pt x="528" y="5"/>
                  </a:lnTo>
                  <a:lnTo>
                    <a:pt x="529" y="8"/>
                  </a:lnTo>
                  <a:lnTo>
                    <a:pt x="530" y="7"/>
                  </a:lnTo>
                  <a:lnTo>
                    <a:pt x="531" y="6"/>
                  </a:lnTo>
                  <a:lnTo>
                    <a:pt x="532" y="4"/>
                  </a:lnTo>
                  <a:lnTo>
                    <a:pt x="533" y="7"/>
                  </a:lnTo>
                  <a:lnTo>
                    <a:pt x="534" y="4"/>
                  </a:lnTo>
                  <a:lnTo>
                    <a:pt x="535" y="3"/>
                  </a:lnTo>
                  <a:lnTo>
                    <a:pt x="536" y="4"/>
                  </a:lnTo>
                  <a:lnTo>
                    <a:pt x="537" y="4"/>
                  </a:lnTo>
                  <a:lnTo>
                    <a:pt x="539" y="4"/>
                  </a:lnTo>
                  <a:lnTo>
                    <a:pt x="540" y="2"/>
                  </a:lnTo>
                  <a:lnTo>
                    <a:pt x="541" y="3"/>
                  </a:lnTo>
                  <a:lnTo>
                    <a:pt x="542" y="3"/>
                  </a:lnTo>
                  <a:lnTo>
                    <a:pt x="543" y="0"/>
                  </a:lnTo>
                  <a:lnTo>
                    <a:pt x="544" y="0"/>
                  </a:lnTo>
                  <a:lnTo>
                    <a:pt x="545" y="2"/>
                  </a:lnTo>
                  <a:lnTo>
                    <a:pt x="546" y="0"/>
                  </a:lnTo>
                  <a:lnTo>
                    <a:pt x="547" y="2"/>
                  </a:lnTo>
                  <a:lnTo>
                    <a:pt x="548" y="3"/>
                  </a:lnTo>
                  <a:lnTo>
                    <a:pt x="550" y="2"/>
                  </a:lnTo>
                  <a:lnTo>
                    <a:pt x="551" y="4"/>
                  </a:lnTo>
                  <a:lnTo>
                    <a:pt x="552" y="1"/>
                  </a:lnTo>
                </a:path>
              </a:pathLst>
            </a:custGeom>
            <a:noFill/>
            <a:ln w="28575">
              <a:solidFill>
                <a:srgbClr val="006600"/>
              </a:solidFill>
              <a:round/>
              <a:headEnd/>
              <a:tailEnd/>
            </a:ln>
          </p:spPr>
          <p:txBody>
            <a:bodyPr/>
            <a:lstStyle/>
            <a:p>
              <a:endParaRPr lang="en-US"/>
            </a:p>
          </p:txBody>
        </p:sp>
        <p:sp>
          <p:nvSpPr>
            <p:cNvPr id="23588" name="Arc 73"/>
            <p:cNvSpPr>
              <a:spLocks/>
            </p:cNvSpPr>
            <p:nvPr/>
          </p:nvSpPr>
          <p:spPr bwMode="auto">
            <a:xfrm rot="5400000">
              <a:off x="4278" y="3360"/>
              <a:ext cx="174" cy="237"/>
            </a:xfrm>
            <a:custGeom>
              <a:avLst/>
              <a:gdLst>
                <a:gd name="T0" fmla="*/ 0 w 21600"/>
                <a:gd name="T1" fmla="*/ 0 h 21600"/>
                <a:gd name="T2" fmla="*/ 174 w 21600"/>
                <a:gd name="T3" fmla="*/ 237 h 21600"/>
                <a:gd name="T4" fmla="*/ 0 w 21600"/>
                <a:gd name="T5" fmla="*/ 23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triangle" w="med" len="med"/>
              <a:tailEnd/>
            </a:ln>
          </p:spPr>
          <p:txBody>
            <a:bodyPr wrap="none" anchor="ctr"/>
            <a:lstStyle/>
            <a:p>
              <a:endParaRPr lang="en-US"/>
            </a:p>
          </p:txBody>
        </p:sp>
        <p:sp>
          <p:nvSpPr>
            <p:cNvPr id="23589" name="Arc 74"/>
            <p:cNvSpPr>
              <a:spLocks/>
            </p:cNvSpPr>
            <p:nvPr/>
          </p:nvSpPr>
          <p:spPr bwMode="auto">
            <a:xfrm rot="5400000" flipV="1">
              <a:off x="4060" y="3382"/>
              <a:ext cx="174" cy="199"/>
            </a:xfrm>
            <a:custGeom>
              <a:avLst/>
              <a:gdLst>
                <a:gd name="T0" fmla="*/ 0 w 21600"/>
                <a:gd name="T1" fmla="*/ 0 h 21600"/>
                <a:gd name="T2" fmla="*/ 174 w 21600"/>
                <a:gd name="T3" fmla="*/ 199 h 21600"/>
                <a:gd name="T4" fmla="*/ 0 w 21600"/>
                <a:gd name="T5" fmla="*/ 19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lstStyle/>
            <a:p>
              <a:endParaRPr lang="en-US"/>
            </a:p>
          </p:txBody>
        </p:sp>
        <p:grpSp>
          <p:nvGrpSpPr>
            <p:cNvPr id="14" name="Group 75"/>
            <p:cNvGrpSpPr>
              <a:grpSpLocks/>
            </p:cNvGrpSpPr>
            <p:nvPr/>
          </p:nvGrpSpPr>
          <p:grpSpPr bwMode="auto">
            <a:xfrm rot="5400000" flipV="1">
              <a:off x="4181" y="1832"/>
              <a:ext cx="124" cy="555"/>
              <a:chOff x="4104" y="2178"/>
              <a:chExt cx="188" cy="470"/>
            </a:xfrm>
          </p:grpSpPr>
          <p:sp>
            <p:nvSpPr>
              <p:cNvPr id="23608" name="Arc 76"/>
              <p:cNvSpPr>
                <a:spLocks/>
              </p:cNvSpPr>
              <p:nvPr/>
            </p:nvSpPr>
            <p:spPr bwMode="auto">
              <a:xfrm flipH="1">
                <a:off x="4107" y="2178"/>
                <a:ext cx="185" cy="255"/>
              </a:xfrm>
              <a:custGeom>
                <a:avLst/>
                <a:gdLst>
                  <a:gd name="T0" fmla="*/ 0 w 21600"/>
                  <a:gd name="T1" fmla="*/ 0 h 21600"/>
                  <a:gd name="T2" fmla="*/ 185 w 21600"/>
                  <a:gd name="T3" fmla="*/ 255 h 21600"/>
                  <a:gd name="T4" fmla="*/ 0 w 21600"/>
                  <a:gd name="T5" fmla="*/ 25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p:spPr>
            <p:txBody>
              <a:bodyPr wrap="none" anchor="ctr"/>
              <a:lstStyle/>
              <a:p>
                <a:endParaRPr lang="en-US"/>
              </a:p>
            </p:txBody>
          </p:sp>
          <p:sp>
            <p:nvSpPr>
              <p:cNvPr id="23609" name="Arc 77"/>
              <p:cNvSpPr>
                <a:spLocks/>
              </p:cNvSpPr>
              <p:nvPr/>
            </p:nvSpPr>
            <p:spPr bwMode="auto">
              <a:xfrm flipH="1" flipV="1">
                <a:off x="4104" y="2433"/>
                <a:ext cx="185" cy="215"/>
              </a:xfrm>
              <a:custGeom>
                <a:avLst/>
                <a:gdLst>
                  <a:gd name="T0" fmla="*/ 0 w 21600"/>
                  <a:gd name="T1" fmla="*/ 0 h 21600"/>
                  <a:gd name="T2" fmla="*/ 185 w 21600"/>
                  <a:gd name="T3" fmla="*/ 215 h 21600"/>
                  <a:gd name="T4" fmla="*/ 0 w 21600"/>
                  <a:gd name="T5" fmla="*/ 21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type="arrow" w="med" len="med"/>
                <a:tailEnd/>
              </a:ln>
            </p:spPr>
            <p:txBody>
              <a:bodyPr wrap="none" anchor="ctr"/>
              <a:lstStyle/>
              <a:p>
                <a:endParaRPr lang="en-US"/>
              </a:p>
            </p:txBody>
          </p:sp>
        </p:grpSp>
        <p:sp>
          <p:nvSpPr>
            <p:cNvPr id="23591" name="Text Box 78"/>
            <p:cNvSpPr txBox="1">
              <a:spLocks noChangeArrowheads="1"/>
            </p:cNvSpPr>
            <p:nvPr/>
          </p:nvSpPr>
          <p:spPr bwMode="auto">
            <a:xfrm>
              <a:off x="4793" y="3058"/>
              <a:ext cx="346" cy="327"/>
            </a:xfrm>
            <a:prstGeom prst="rect">
              <a:avLst/>
            </a:prstGeom>
            <a:noFill/>
            <a:ln w="9525">
              <a:noFill/>
              <a:miter lim="800000"/>
              <a:headEnd/>
              <a:tailEnd/>
            </a:ln>
          </p:spPr>
          <p:txBody>
            <a:bodyPr wrap="none">
              <a:spAutoFit/>
            </a:bodyPr>
            <a:lstStyle/>
            <a:p>
              <a:pPr eaLnBrk="0" hangingPunct="0"/>
              <a:r>
                <a:rPr lang="en-US" sz="2800">
                  <a:solidFill>
                    <a:srgbClr val="006600"/>
                  </a:solidFill>
                  <a:latin typeface="Symbol" pitchFamily="18" charset="2"/>
                </a:rPr>
                <a:t>w</a:t>
              </a:r>
              <a:r>
                <a:rPr lang="en-US" sz="2800" baseline="-25000">
                  <a:solidFill>
                    <a:srgbClr val="006600"/>
                  </a:solidFill>
                  <a:latin typeface="Times New Roman" pitchFamily="18" charset="0"/>
                </a:rPr>
                <a:t>2</a:t>
              </a:r>
            </a:p>
          </p:txBody>
        </p:sp>
        <p:grpSp>
          <p:nvGrpSpPr>
            <p:cNvPr id="15" name="Group 79"/>
            <p:cNvGrpSpPr>
              <a:grpSpLocks/>
            </p:cNvGrpSpPr>
            <p:nvPr/>
          </p:nvGrpSpPr>
          <p:grpSpPr bwMode="auto">
            <a:xfrm rot="5400000">
              <a:off x="3275" y="2547"/>
              <a:ext cx="1749" cy="640"/>
              <a:chOff x="4280" y="1487"/>
              <a:chExt cx="1864" cy="690"/>
            </a:xfrm>
          </p:grpSpPr>
          <p:sp>
            <p:nvSpPr>
              <p:cNvPr id="23594" name="Text Box 80"/>
              <p:cNvSpPr txBox="1">
                <a:spLocks noChangeArrowheads="1"/>
              </p:cNvSpPr>
              <p:nvPr/>
            </p:nvSpPr>
            <p:spPr bwMode="auto">
              <a:xfrm>
                <a:off x="5932" y="1908"/>
                <a:ext cx="212" cy="269"/>
              </a:xfrm>
              <a:prstGeom prst="rect">
                <a:avLst/>
              </a:prstGeom>
              <a:noFill/>
              <a:ln w="9525">
                <a:noFill/>
                <a:miter lim="800000"/>
                <a:headEnd/>
                <a:tailEnd/>
              </a:ln>
            </p:spPr>
            <p:txBody>
              <a:bodyPr wrap="none" anchor="ctr">
                <a:spAutoFit/>
              </a:bodyPr>
              <a:lstStyle/>
              <a:p>
                <a:pPr algn="ctr" eaLnBrk="0" hangingPunct="0"/>
                <a:r>
                  <a:rPr lang="en-US" sz="2000" i="1">
                    <a:latin typeface="Symbol" pitchFamily="18" charset="2"/>
                  </a:rPr>
                  <a:t>n</a:t>
                </a:r>
              </a:p>
            </p:txBody>
          </p:sp>
          <p:sp>
            <p:nvSpPr>
              <p:cNvPr id="23595" name="Line 81"/>
              <p:cNvSpPr>
                <a:spLocks noChangeShapeType="1"/>
              </p:cNvSpPr>
              <p:nvPr/>
            </p:nvSpPr>
            <p:spPr bwMode="auto">
              <a:xfrm flipH="1" flipV="1">
                <a:off x="4818" y="2005"/>
                <a:ext cx="0" cy="136"/>
              </a:xfrm>
              <a:prstGeom prst="line">
                <a:avLst/>
              </a:prstGeom>
              <a:noFill/>
              <a:ln w="28575">
                <a:solidFill>
                  <a:srgbClr val="FF6600"/>
                </a:solidFill>
                <a:round/>
                <a:headEnd/>
                <a:tailEnd/>
              </a:ln>
            </p:spPr>
            <p:txBody>
              <a:bodyPr wrap="none" anchor="ctr"/>
              <a:lstStyle/>
              <a:p>
                <a:endParaRPr lang="en-US"/>
              </a:p>
            </p:txBody>
          </p:sp>
          <p:sp>
            <p:nvSpPr>
              <p:cNvPr id="23596" name="Line 82"/>
              <p:cNvSpPr>
                <a:spLocks noChangeShapeType="1"/>
              </p:cNvSpPr>
              <p:nvPr/>
            </p:nvSpPr>
            <p:spPr bwMode="auto">
              <a:xfrm flipV="1">
                <a:off x="5061" y="1674"/>
                <a:ext cx="0" cy="467"/>
              </a:xfrm>
              <a:prstGeom prst="line">
                <a:avLst/>
              </a:prstGeom>
              <a:noFill/>
              <a:ln w="28575">
                <a:solidFill>
                  <a:schemeClr val="bg2"/>
                </a:solidFill>
                <a:round/>
                <a:headEnd/>
                <a:tailEnd/>
              </a:ln>
            </p:spPr>
            <p:txBody>
              <a:bodyPr wrap="none" anchor="ctr"/>
              <a:lstStyle/>
              <a:p>
                <a:endParaRPr lang="en-US"/>
              </a:p>
            </p:txBody>
          </p:sp>
          <p:sp>
            <p:nvSpPr>
              <p:cNvPr id="23597" name="Line 83"/>
              <p:cNvSpPr>
                <a:spLocks noChangeShapeType="1"/>
              </p:cNvSpPr>
              <p:nvPr/>
            </p:nvSpPr>
            <p:spPr bwMode="auto">
              <a:xfrm flipV="1">
                <a:off x="5302" y="1559"/>
                <a:ext cx="0" cy="582"/>
              </a:xfrm>
              <a:prstGeom prst="line">
                <a:avLst/>
              </a:prstGeom>
              <a:noFill/>
              <a:ln w="28575">
                <a:solidFill>
                  <a:srgbClr val="00FFFF"/>
                </a:solidFill>
                <a:round/>
                <a:headEnd/>
                <a:tailEnd/>
              </a:ln>
            </p:spPr>
            <p:txBody>
              <a:bodyPr wrap="none" anchor="ctr"/>
              <a:lstStyle/>
              <a:p>
                <a:endParaRPr lang="en-US"/>
              </a:p>
            </p:txBody>
          </p:sp>
          <p:sp>
            <p:nvSpPr>
              <p:cNvPr id="23598" name="Line 84"/>
              <p:cNvSpPr>
                <a:spLocks noChangeShapeType="1"/>
              </p:cNvSpPr>
              <p:nvPr/>
            </p:nvSpPr>
            <p:spPr bwMode="auto">
              <a:xfrm flipV="1">
                <a:off x="5544" y="1940"/>
                <a:ext cx="0" cy="204"/>
              </a:xfrm>
              <a:prstGeom prst="line">
                <a:avLst/>
              </a:prstGeom>
              <a:noFill/>
              <a:ln w="28575">
                <a:solidFill>
                  <a:srgbClr val="9966FF"/>
                </a:solidFill>
                <a:round/>
                <a:headEnd/>
                <a:tailEnd/>
              </a:ln>
            </p:spPr>
            <p:txBody>
              <a:bodyPr wrap="none" anchor="ctr"/>
              <a:lstStyle/>
              <a:p>
                <a:endParaRPr lang="en-US"/>
              </a:p>
            </p:txBody>
          </p:sp>
          <p:sp>
            <p:nvSpPr>
              <p:cNvPr id="23599" name="Line 85"/>
              <p:cNvSpPr>
                <a:spLocks noChangeShapeType="1"/>
              </p:cNvSpPr>
              <p:nvPr/>
            </p:nvSpPr>
            <p:spPr bwMode="auto">
              <a:xfrm flipV="1">
                <a:off x="5427" y="1778"/>
                <a:ext cx="0" cy="363"/>
              </a:xfrm>
              <a:prstGeom prst="line">
                <a:avLst/>
              </a:prstGeom>
              <a:noFill/>
              <a:ln w="28575">
                <a:solidFill>
                  <a:srgbClr val="3333FF"/>
                </a:solidFill>
                <a:round/>
                <a:headEnd/>
                <a:tailEnd/>
              </a:ln>
            </p:spPr>
            <p:txBody>
              <a:bodyPr wrap="none" anchor="ctr"/>
              <a:lstStyle/>
              <a:p>
                <a:endParaRPr lang="en-US"/>
              </a:p>
            </p:txBody>
          </p:sp>
          <p:sp>
            <p:nvSpPr>
              <p:cNvPr id="23600" name="Line 86"/>
              <p:cNvSpPr>
                <a:spLocks noChangeShapeType="1"/>
              </p:cNvSpPr>
              <p:nvPr/>
            </p:nvSpPr>
            <p:spPr bwMode="auto">
              <a:xfrm flipV="1">
                <a:off x="5189" y="1493"/>
                <a:ext cx="0" cy="645"/>
              </a:xfrm>
              <a:prstGeom prst="line">
                <a:avLst/>
              </a:prstGeom>
              <a:noFill/>
              <a:ln w="28575">
                <a:solidFill>
                  <a:srgbClr val="00FF00"/>
                </a:solidFill>
                <a:round/>
                <a:headEnd/>
                <a:tailEnd/>
              </a:ln>
            </p:spPr>
            <p:txBody>
              <a:bodyPr wrap="none" anchor="ctr"/>
              <a:lstStyle/>
              <a:p>
                <a:endParaRPr lang="en-US"/>
              </a:p>
            </p:txBody>
          </p:sp>
          <p:sp>
            <p:nvSpPr>
              <p:cNvPr id="23601" name="Line 87"/>
              <p:cNvSpPr>
                <a:spLocks noChangeShapeType="1"/>
              </p:cNvSpPr>
              <p:nvPr/>
            </p:nvSpPr>
            <p:spPr bwMode="auto">
              <a:xfrm flipV="1">
                <a:off x="4946" y="1866"/>
                <a:ext cx="0" cy="275"/>
              </a:xfrm>
              <a:prstGeom prst="line">
                <a:avLst/>
              </a:prstGeom>
              <a:noFill/>
              <a:ln w="28575">
                <a:solidFill>
                  <a:srgbClr val="FFCC66"/>
                </a:solidFill>
                <a:round/>
                <a:headEnd/>
                <a:tailEnd/>
              </a:ln>
            </p:spPr>
            <p:txBody>
              <a:bodyPr wrap="none" anchor="ctr"/>
              <a:lstStyle/>
              <a:p>
                <a:endParaRPr lang="en-US"/>
              </a:p>
            </p:txBody>
          </p:sp>
          <p:sp>
            <p:nvSpPr>
              <p:cNvPr id="23602" name="Line 88"/>
              <p:cNvSpPr>
                <a:spLocks noChangeShapeType="1"/>
              </p:cNvSpPr>
              <p:nvPr/>
            </p:nvSpPr>
            <p:spPr bwMode="auto">
              <a:xfrm flipV="1">
                <a:off x="5666" y="2050"/>
                <a:ext cx="0" cy="92"/>
              </a:xfrm>
              <a:prstGeom prst="line">
                <a:avLst/>
              </a:prstGeom>
              <a:noFill/>
              <a:ln w="28575">
                <a:solidFill>
                  <a:srgbClr val="CC00CC"/>
                </a:solidFill>
                <a:round/>
                <a:headEnd/>
                <a:tailEnd/>
              </a:ln>
            </p:spPr>
            <p:txBody>
              <a:bodyPr wrap="none" anchor="ctr"/>
              <a:lstStyle/>
              <a:p>
                <a:endParaRPr lang="en-US"/>
              </a:p>
            </p:txBody>
          </p:sp>
          <p:sp>
            <p:nvSpPr>
              <p:cNvPr id="23603" name="Line 89"/>
              <p:cNvSpPr>
                <a:spLocks noChangeShapeType="1"/>
              </p:cNvSpPr>
              <p:nvPr/>
            </p:nvSpPr>
            <p:spPr bwMode="auto">
              <a:xfrm flipV="1">
                <a:off x="4689" y="2090"/>
                <a:ext cx="0" cy="51"/>
              </a:xfrm>
              <a:prstGeom prst="line">
                <a:avLst/>
              </a:prstGeom>
              <a:noFill/>
              <a:ln w="28575">
                <a:solidFill>
                  <a:srgbClr val="FF0000"/>
                </a:solidFill>
                <a:round/>
                <a:headEnd/>
                <a:tailEnd/>
              </a:ln>
            </p:spPr>
            <p:txBody>
              <a:bodyPr wrap="none" anchor="ctr"/>
              <a:lstStyle/>
              <a:p>
                <a:endParaRPr lang="en-US"/>
              </a:p>
            </p:txBody>
          </p:sp>
          <p:sp>
            <p:nvSpPr>
              <p:cNvPr id="23604" name="Line 90"/>
              <p:cNvSpPr>
                <a:spLocks noChangeShapeType="1"/>
              </p:cNvSpPr>
              <p:nvPr/>
            </p:nvSpPr>
            <p:spPr bwMode="auto">
              <a:xfrm flipV="1">
                <a:off x="4280" y="2149"/>
                <a:ext cx="1829" cy="0"/>
              </a:xfrm>
              <a:prstGeom prst="line">
                <a:avLst/>
              </a:prstGeom>
              <a:noFill/>
              <a:ln w="12700">
                <a:solidFill>
                  <a:schemeClr val="tx1"/>
                </a:solidFill>
                <a:round/>
                <a:headEnd/>
                <a:tailEnd type="triangle" w="med" len="med"/>
              </a:ln>
            </p:spPr>
            <p:txBody>
              <a:bodyPr wrap="none" anchor="ctr"/>
              <a:lstStyle/>
              <a:p>
                <a:endParaRPr lang="en-US"/>
              </a:p>
            </p:txBody>
          </p:sp>
          <p:sp>
            <p:nvSpPr>
              <p:cNvPr id="23605" name="Freeform 91"/>
              <p:cNvSpPr>
                <a:spLocks/>
              </p:cNvSpPr>
              <p:nvPr/>
            </p:nvSpPr>
            <p:spPr bwMode="auto">
              <a:xfrm>
                <a:off x="4462" y="1867"/>
                <a:ext cx="483" cy="274"/>
              </a:xfrm>
              <a:custGeom>
                <a:avLst/>
                <a:gdLst>
                  <a:gd name="T0" fmla="*/ 10 w 595"/>
                  <a:gd name="T1" fmla="*/ 383 h 384"/>
                  <a:gd name="T2" fmla="*/ 22 w 595"/>
                  <a:gd name="T3" fmla="*/ 381 h 384"/>
                  <a:gd name="T4" fmla="*/ 34 w 595"/>
                  <a:gd name="T5" fmla="*/ 379 h 384"/>
                  <a:gd name="T6" fmla="*/ 46 w 595"/>
                  <a:gd name="T7" fmla="*/ 377 h 384"/>
                  <a:gd name="T8" fmla="*/ 58 w 595"/>
                  <a:gd name="T9" fmla="*/ 374 h 384"/>
                  <a:gd name="T10" fmla="*/ 70 w 595"/>
                  <a:gd name="T11" fmla="*/ 372 h 384"/>
                  <a:gd name="T12" fmla="*/ 83 w 595"/>
                  <a:gd name="T13" fmla="*/ 370 h 384"/>
                  <a:gd name="T14" fmla="*/ 95 w 595"/>
                  <a:gd name="T15" fmla="*/ 367 h 384"/>
                  <a:gd name="T16" fmla="*/ 107 w 595"/>
                  <a:gd name="T17" fmla="*/ 365 h 384"/>
                  <a:gd name="T18" fmla="*/ 119 w 595"/>
                  <a:gd name="T19" fmla="*/ 362 h 384"/>
                  <a:gd name="T20" fmla="*/ 131 w 595"/>
                  <a:gd name="T21" fmla="*/ 359 h 384"/>
                  <a:gd name="T22" fmla="*/ 144 w 595"/>
                  <a:gd name="T23" fmla="*/ 356 h 384"/>
                  <a:gd name="T24" fmla="*/ 156 w 595"/>
                  <a:gd name="T25" fmla="*/ 352 h 384"/>
                  <a:gd name="T26" fmla="*/ 168 w 595"/>
                  <a:gd name="T27" fmla="*/ 349 h 384"/>
                  <a:gd name="T28" fmla="*/ 180 w 595"/>
                  <a:gd name="T29" fmla="*/ 345 h 384"/>
                  <a:gd name="T30" fmla="*/ 192 w 595"/>
                  <a:gd name="T31" fmla="*/ 341 h 384"/>
                  <a:gd name="T32" fmla="*/ 205 w 595"/>
                  <a:gd name="T33" fmla="*/ 337 h 384"/>
                  <a:gd name="T34" fmla="*/ 217 w 595"/>
                  <a:gd name="T35" fmla="*/ 333 h 384"/>
                  <a:gd name="T36" fmla="*/ 229 w 595"/>
                  <a:gd name="T37" fmla="*/ 328 h 384"/>
                  <a:gd name="T38" fmla="*/ 241 w 595"/>
                  <a:gd name="T39" fmla="*/ 323 h 384"/>
                  <a:gd name="T40" fmla="*/ 253 w 595"/>
                  <a:gd name="T41" fmla="*/ 318 h 384"/>
                  <a:gd name="T42" fmla="*/ 266 w 595"/>
                  <a:gd name="T43" fmla="*/ 313 h 384"/>
                  <a:gd name="T44" fmla="*/ 278 w 595"/>
                  <a:gd name="T45" fmla="*/ 307 h 384"/>
                  <a:gd name="T46" fmla="*/ 290 w 595"/>
                  <a:gd name="T47" fmla="*/ 301 h 384"/>
                  <a:gd name="T48" fmla="*/ 302 w 595"/>
                  <a:gd name="T49" fmla="*/ 295 h 384"/>
                  <a:gd name="T50" fmla="*/ 314 w 595"/>
                  <a:gd name="T51" fmla="*/ 288 h 384"/>
                  <a:gd name="T52" fmla="*/ 327 w 595"/>
                  <a:gd name="T53" fmla="*/ 281 h 384"/>
                  <a:gd name="T54" fmla="*/ 339 w 595"/>
                  <a:gd name="T55" fmla="*/ 274 h 384"/>
                  <a:gd name="T56" fmla="*/ 351 w 595"/>
                  <a:gd name="T57" fmla="*/ 266 h 384"/>
                  <a:gd name="T58" fmla="*/ 363 w 595"/>
                  <a:gd name="T59" fmla="*/ 258 h 384"/>
                  <a:gd name="T60" fmla="*/ 375 w 595"/>
                  <a:gd name="T61" fmla="*/ 250 h 384"/>
                  <a:gd name="T62" fmla="*/ 387 w 595"/>
                  <a:gd name="T63" fmla="*/ 241 h 384"/>
                  <a:gd name="T64" fmla="*/ 400 w 595"/>
                  <a:gd name="T65" fmla="*/ 231 h 384"/>
                  <a:gd name="T66" fmla="*/ 412 w 595"/>
                  <a:gd name="T67" fmla="*/ 221 h 384"/>
                  <a:gd name="T68" fmla="*/ 424 w 595"/>
                  <a:gd name="T69" fmla="*/ 211 h 384"/>
                  <a:gd name="T70" fmla="*/ 436 w 595"/>
                  <a:gd name="T71" fmla="*/ 200 h 384"/>
                  <a:gd name="T72" fmla="*/ 448 w 595"/>
                  <a:gd name="T73" fmla="*/ 189 h 384"/>
                  <a:gd name="T74" fmla="*/ 461 w 595"/>
                  <a:gd name="T75" fmla="*/ 176 h 384"/>
                  <a:gd name="T76" fmla="*/ 473 w 595"/>
                  <a:gd name="T77" fmla="*/ 164 h 384"/>
                  <a:gd name="T78" fmla="*/ 485 w 595"/>
                  <a:gd name="T79" fmla="*/ 150 h 384"/>
                  <a:gd name="T80" fmla="*/ 497 w 595"/>
                  <a:gd name="T81" fmla="*/ 137 h 384"/>
                  <a:gd name="T82" fmla="*/ 509 w 595"/>
                  <a:gd name="T83" fmla="*/ 122 h 384"/>
                  <a:gd name="T84" fmla="*/ 522 w 595"/>
                  <a:gd name="T85" fmla="*/ 107 h 384"/>
                  <a:gd name="T86" fmla="*/ 534 w 595"/>
                  <a:gd name="T87" fmla="*/ 91 h 384"/>
                  <a:gd name="T88" fmla="*/ 546 w 595"/>
                  <a:gd name="T89" fmla="*/ 74 h 384"/>
                  <a:gd name="T90" fmla="*/ 558 w 595"/>
                  <a:gd name="T91" fmla="*/ 57 h 384"/>
                  <a:gd name="T92" fmla="*/ 570 w 595"/>
                  <a:gd name="T93" fmla="*/ 39 h 384"/>
                  <a:gd name="T94" fmla="*/ 583 w 595"/>
                  <a:gd name="T95" fmla="*/ 20 h 384"/>
                  <a:gd name="T96" fmla="*/ 595 w 595"/>
                  <a:gd name="T97" fmla="*/ 0 h 3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5"/>
                  <a:gd name="T148" fmla="*/ 0 h 384"/>
                  <a:gd name="T149" fmla="*/ 595 w 595"/>
                  <a:gd name="T150" fmla="*/ 384 h 3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5" h="384">
                    <a:moveTo>
                      <a:pt x="0" y="384"/>
                    </a:moveTo>
                    <a:lnTo>
                      <a:pt x="3" y="383"/>
                    </a:lnTo>
                    <a:lnTo>
                      <a:pt x="6" y="383"/>
                    </a:lnTo>
                    <a:lnTo>
                      <a:pt x="10" y="383"/>
                    </a:lnTo>
                    <a:lnTo>
                      <a:pt x="13" y="382"/>
                    </a:lnTo>
                    <a:lnTo>
                      <a:pt x="16" y="382"/>
                    </a:lnTo>
                    <a:lnTo>
                      <a:pt x="19" y="381"/>
                    </a:lnTo>
                    <a:lnTo>
                      <a:pt x="22" y="381"/>
                    </a:lnTo>
                    <a:lnTo>
                      <a:pt x="25" y="380"/>
                    </a:lnTo>
                    <a:lnTo>
                      <a:pt x="28" y="380"/>
                    </a:lnTo>
                    <a:lnTo>
                      <a:pt x="31" y="379"/>
                    </a:lnTo>
                    <a:lnTo>
                      <a:pt x="34" y="379"/>
                    </a:lnTo>
                    <a:lnTo>
                      <a:pt x="37" y="378"/>
                    </a:lnTo>
                    <a:lnTo>
                      <a:pt x="40" y="378"/>
                    </a:lnTo>
                    <a:lnTo>
                      <a:pt x="43" y="377"/>
                    </a:lnTo>
                    <a:lnTo>
                      <a:pt x="46" y="377"/>
                    </a:lnTo>
                    <a:lnTo>
                      <a:pt x="49" y="376"/>
                    </a:lnTo>
                    <a:lnTo>
                      <a:pt x="52" y="376"/>
                    </a:lnTo>
                    <a:lnTo>
                      <a:pt x="55" y="375"/>
                    </a:lnTo>
                    <a:lnTo>
                      <a:pt x="58" y="374"/>
                    </a:lnTo>
                    <a:lnTo>
                      <a:pt x="61" y="374"/>
                    </a:lnTo>
                    <a:lnTo>
                      <a:pt x="64" y="373"/>
                    </a:lnTo>
                    <a:lnTo>
                      <a:pt x="67" y="373"/>
                    </a:lnTo>
                    <a:lnTo>
                      <a:pt x="70" y="372"/>
                    </a:lnTo>
                    <a:lnTo>
                      <a:pt x="74" y="372"/>
                    </a:lnTo>
                    <a:lnTo>
                      <a:pt x="77" y="371"/>
                    </a:lnTo>
                    <a:lnTo>
                      <a:pt x="80" y="370"/>
                    </a:lnTo>
                    <a:lnTo>
                      <a:pt x="83" y="370"/>
                    </a:lnTo>
                    <a:lnTo>
                      <a:pt x="86" y="369"/>
                    </a:lnTo>
                    <a:lnTo>
                      <a:pt x="89" y="369"/>
                    </a:lnTo>
                    <a:lnTo>
                      <a:pt x="92" y="368"/>
                    </a:lnTo>
                    <a:lnTo>
                      <a:pt x="95" y="367"/>
                    </a:lnTo>
                    <a:lnTo>
                      <a:pt x="98" y="367"/>
                    </a:lnTo>
                    <a:lnTo>
                      <a:pt x="101" y="366"/>
                    </a:lnTo>
                    <a:lnTo>
                      <a:pt x="104" y="365"/>
                    </a:lnTo>
                    <a:lnTo>
                      <a:pt x="107" y="365"/>
                    </a:lnTo>
                    <a:lnTo>
                      <a:pt x="110" y="364"/>
                    </a:lnTo>
                    <a:lnTo>
                      <a:pt x="113" y="363"/>
                    </a:lnTo>
                    <a:lnTo>
                      <a:pt x="116" y="362"/>
                    </a:lnTo>
                    <a:lnTo>
                      <a:pt x="119" y="362"/>
                    </a:lnTo>
                    <a:lnTo>
                      <a:pt x="122" y="361"/>
                    </a:lnTo>
                    <a:lnTo>
                      <a:pt x="125" y="360"/>
                    </a:lnTo>
                    <a:lnTo>
                      <a:pt x="128" y="359"/>
                    </a:lnTo>
                    <a:lnTo>
                      <a:pt x="131" y="359"/>
                    </a:lnTo>
                    <a:lnTo>
                      <a:pt x="134" y="358"/>
                    </a:lnTo>
                    <a:lnTo>
                      <a:pt x="138" y="357"/>
                    </a:lnTo>
                    <a:lnTo>
                      <a:pt x="141" y="356"/>
                    </a:lnTo>
                    <a:lnTo>
                      <a:pt x="144" y="356"/>
                    </a:lnTo>
                    <a:lnTo>
                      <a:pt x="147" y="355"/>
                    </a:lnTo>
                    <a:lnTo>
                      <a:pt x="150" y="354"/>
                    </a:lnTo>
                    <a:lnTo>
                      <a:pt x="153" y="353"/>
                    </a:lnTo>
                    <a:lnTo>
                      <a:pt x="156" y="352"/>
                    </a:lnTo>
                    <a:lnTo>
                      <a:pt x="159" y="351"/>
                    </a:lnTo>
                    <a:lnTo>
                      <a:pt x="162" y="350"/>
                    </a:lnTo>
                    <a:lnTo>
                      <a:pt x="165" y="350"/>
                    </a:lnTo>
                    <a:lnTo>
                      <a:pt x="168" y="349"/>
                    </a:lnTo>
                    <a:lnTo>
                      <a:pt x="171" y="348"/>
                    </a:lnTo>
                    <a:lnTo>
                      <a:pt x="174" y="347"/>
                    </a:lnTo>
                    <a:lnTo>
                      <a:pt x="177" y="346"/>
                    </a:lnTo>
                    <a:lnTo>
                      <a:pt x="180" y="345"/>
                    </a:lnTo>
                    <a:lnTo>
                      <a:pt x="183" y="344"/>
                    </a:lnTo>
                    <a:lnTo>
                      <a:pt x="186" y="343"/>
                    </a:lnTo>
                    <a:lnTo>
                      <a:pt x="189" y="342"/>
                    </a:lnTo>
                    <a:lnTo>
                      <a:pt x="192" y="341"/>
                    </a:lnTo>
                    <a:lnTo>
                      <a:pt x="195" y="340"/>
                    </a:lnTo>
                    <a:lnTo>
                      <a:pt x="198" y="339"/>
                    </a:lnTo>
                    <a:lnTo>
                      <a:pt x="202" y="338"/>
                    </a:lnTo>
                    <a:lnTo>
                      <a:pt x="205" y="337"/>
                    </a:lnTo>
                    <a:lnTo>
                      <a:pt x="208" y="336"/>
                    </a:lnTo>
                    <a:lnTo>
                      <a:pt x="211" y="335"/>
                    </a:lnTo>
                    <a:lnTo>
                      <a:pt x="214" y="334"/>
                    </a:lnTo>
                    <a:lnTo>
                      <a:pt x="217" y="333"/>
                    </a:lnTo>
                    <a:lnTo>
                      <a:pt x="220" y="332"/>
                    </a:lnTo>
                    <a:lnTo>
                      <a:pt x="223" y="330"/>
                    </a:lnTo>
                    <a:lnTo>
                      <a:pt x="226" y="329"/>
                    </a:lnTo>
                    <a:lnTo>
                      <a:pt x="229" y="328"/>
                    </a:lnTo>
                    <a:lnTo>
                      <a:pt x="232" y="327"/>
                    </a:lnTo>
                    <a:lnTo>
                      <a:pt x="235" y="326"/>
                    </a:lnTo>
                    <a:lnTo>
                      <a:pt x="238" y="324"/>
                    </a:lnTo>
                    <a:lnTo>
                      <a:pt x="241" y="323"/>
                    </a:lnTo>
                    <a:lnTo>
                      <a:pt x="244" y="322"/>
                    </a:lnTo>
                    <a:lnTo>
                      <a:pt x="247" y="321"/>
                    </a:lnTo>
                    <a:lnTo>
                      <a:pt x="250" y="319"/>
                    </a:lnTo>
                    <a:lnTo>
                      <a:pt x="253" y="318"/>
                    </a:lnTo>
                    <a:lnTo>
                      <a:pt x="256" y="317"/>
                    </a:lnTo>
                    <a:lnTo>
                      <a:pt x="259" y="316"/>
                    </a:lnTo>
                    <a:lnTo>
                      <a:pt x="263" y="314"/>
                    </a:lnTo>
                    <a:lnTo>
                      <a:pt x="266" y="313"/>
                    </a:lnTo>
                    <a:lnTo>
                      <a:pt x="269" y="311"/>
                    </a:lnTo>
                    <a:lnTo>
                      <a:pt x="272" y="310"/>
                    </a:lnTo>
                    <a:lnTo>
                      <a:pt x="275" y="309"/>
                    </a:lnTo>
                    <a:lnTo>
                      <a:pt x="278" y="307"/>
                    </a:lnTo>
                    <a:lnTo>
                      <a:pt x="281" y="306"/>
                    </a:lnTo>
                    <a:lnTo>
                      <a:pt x="284" y="304"/>
                    </a:lnTo>
                    <a:lnTo>
                      <a:pt x="287" y="303"/>
                    </a:lnTo>
                    <a:lnTo>
                      <a:pt x="290" y="301"/>
                    </a:lnTo>
                    <a:lnTo>
                      <a:pt x="293" y="300"/>
                    </a:lnTo>
                    <a:lnTo>
                      <a:pt x="296" y="298"/>
                    </a:lnTo>
                    <a:lnTo>
                      <a:pt x="299" y="297"/>
                    </a:lnTo>
                    <a:lnTo>
                      <a:pt x="302" y="295"/>
                    </a:lnTo>
                    <a:lnTo>
                      <a:pt x="305" y="293"/>
                    </a:lnTo>
                    <a:lnTo>
                      <a:pt x="308" y="292"/>
                    </a:lnTo>
                    <a:lnTo>
                      <a:pt x="311" y="290"/>
                    </a:lnTo>
                    <a:lnTo>
                      <a:pt x="314" y="288"/>
                    </a:lnTo>
                    <a:lnTo>
                      <a:pt x="317" y="287"/>
                    </a:lnTo>
                    <a:lnTo>
                      <a:pt x="320" y="285"/>
                    </a:lnTo>
                    <a:lnTo>
                      <a:pt x="323" y="283"/>
                    </a:lnTo>
                    <a:lnTo>
                      <a:pt x="327" y="281"/>
                    </a:lnTo>
                    <a:lnTo>
                      <a:pt x="330" y="280"/>
                    </a:lnTo>
                    <a:lnTo>
                      <a:pt x="333" y="278"/>
                    </a:lnTo>
                    <a:lnTo>
                      <a:pt x="336" y="276"/>
                    </a:lnTo>
                    <a:lnTo>
                      <a:pt x="339" y="274"/>
                    </a:lnTo>
                    <a:lnTo>
                      <a:pt x="342" y="272"/>
                    </a:lnTo>
                    <a:lnTo>
                      <a:pt x="345" y="270"/>
                    </a:lnTo>
                    <a:lnTo>
                      <a:pt x="348" y="268"/>
                    </a:lnTo>
                    <a:lnTo>
                      <a:pt x="351" y="266"/>
                    </a:lnTo>
                    <a:lnTo>
                      <a:pt x="354" y="264"/>
                    </a:lnTo>
                    <a:lnTo>
                      <a:pt x="357" y="262"/>
                    </a:lnTo>
                    <a:lnTo>
                      <a:pt x="360" y="260"/>
                    </a:lnTo>
                    <a:lnTo>
                      <a:pt x="363" y="258"/>
                    </a:lnTo>
                    <a:lnTo>
                      <a:pt x="366" y="256"/>
                    </a:lnTo>
                    <a:lnTo>
                      <a:pt x="369" y="254"/>
                    </a:lnTo>
                    <a:lnTo>
                      <a:pt x="372" y="252"/>
                    </a:lnTo>
                    <a:lnTo>
                      <a:pt x="375" y="250"/>
                    </a:lnTo>
                    <a:lnTo>
                      <a:pt x="378" y="248"/>
                    </a:lnTo>
                    <a:lnTo>
                      <a:pt x="381" y="245"/>
                    </a:lnTo>
                    <a:lnTo>
                      <a:pt x="384" y="243"/>
                    </a:lnTo>
                    <a:lnTo>
                      <a:pt x="387" y="241"/>
                    </a:lnTo>
                    <a:lnTo>
                      <a:pt x="391" y="239"/>
                    </a:lnTo>
                    <a:lnTo>
                      <a:pt x="394" y="236"/>
                    </a:lnTo>
                    <a:lnTo>
                      <a:pt x="397" y="234"/>
                    </a:lnTo>
                    <a:lnTo>
                      <a:pt x="400" y="231"/>
                    </a:lnTo>
                    <a:lnTo>
                      <a:pt x="403" y="229"/>
                    </a:lnTo>
                    <a:lnTo>
                      <a:pt x="406" y="227"/>
                    </a:lnTo>
                    <a:lnTo>
                      <a:pt x="409" y="224"/>
                    </a:lnTo>
                    <a:lnTo>
                      <a:pt x="412" y="221"/>
                    </a:lnTo>
                    <a:lnTo>
                      <a:pt x="415" y="219"/>
                    </a:lnTo>
                    <a:lnTo>
                      <a:pt x="418" y="216"/>
                    </a:lnTo>
                    <a:lnTo>
                      <a:pt x="421" y="214"/>
                    </a:lnTo>
                    <a:lnTo>
                      <a:pt x="424" y="211"/>
                    </a:lnTo>
                    <a:lnTo>
                      <a:pt x="427" y="208"/>
                    </a:lnTo>
                    <a:lnTo>
                      <a:pt x="430" y="206"/>
                    </a:lnTo>
                    <a:lnTo>
                      <a:pt x="433" y="203"/>
                    </a:lnTo>
                    <a:lnTo>
                      <a:pt x="436" y="200"/>
                    </a:lnTo>
                    <a:lnTo>
                      <a:pt x="439" y="197"/>
                    </a:lnTo>
                    <a:lnTo>
                      <a:pt x="442" y="194"/>
                    </a:lnTo>
                    <a:lnTo>
                      <a:pt x="445" y="191"/>
                    </a:lnTo>
                    <a:lnTo>
                      <a:pt x="448" y="189"/>
                    </a:lnTo>
                    <a:lnTo>
                      <a:pt x="451" y="186"/>
                    </a:lnTo>
                    <a:lnTo>
                      <a:pt x="455" y="183"/>
                    </a:lnTo>
                    <a:lnTo>
                      <a:pt x="458" y="180"/>
                    </a:lnTo>
                    <a:lnTo>
                      <a:pt x="461" y="176"/>
                    </a:lnTo>
                    <a:lnTo>
                      <a:pt x="464" y="173"/>
                    </a:lnTo>
                    <a:lnTo>
                      <a:pt x="467" y="170"/>
                    </a:lnTo>
                    <a:lnTo>
                      <a:pt x="470" y="167"/>
                    </a:lnTo>
                    <a:lnTo>
                      <a:pt x="473" y="164"/>
                    </a:lnTo>
                    <a:lnTo>
                      <a:pt x="476" y="161"/>
                    </a:lnTo>
                    <a:lnTo>
                      <a:pt x="479" y="157"/>
                    </a:lnTo>
                    <a:lnTo>
                      <a:pt x="482" y="154"/>
                    </a:lnTo>
                    <a:lnTo>
                      <a:pt x="485" y="150"/>
                    </a:lnTo>
                    <a:lnTo>
                      <a:pt x="488" y="147"/>
                    </a:lnTo>
                    <a:lnTo>
                      <a:pt x="491" y="144"/>
                    </a:lnTo>
                    <a:lnTo>
                      <a:pt x="494" y="140"/>
                    </a:lnTo>
                    <a:lnTo>
                      <a:pt x="497" y="137"/>
                    </a:lnTo>
                    <a:lnTo>
                      <a:pt x="500" y="133"/>
                    </a:lnTo>
                    <a:lnTo>
                      <a:pt x="503" y="129"/>
                    </a:lnTo>
                    <a:lnTo>
                      <a:pt x="506" y="126"/>
                    </a:lnTo>
                    <a:lnTo>
                      <a:pt x="509" y="122"/>
                    </a:lnTo>
                    <a:lnTo>
                      <a:pt x="512" y="118"/>
                    </a:lnTo>
                    <a:lnTo>
                      <a:pt x="515" y="114"/>
                    </a:lnTo>
                    <a:lnTo>
                      <a:pt x="519" y="111"/>
                    </a:lnTo>
                    <a:lnTo>
                      <a:pt x="522" y="107"/>
                    </a:lnTo>
                    <a:lnTo>
                      <a:pt x="525" y="103"/>
                    </a:lnTo>
                    <a:lnTo>
                      <a:pt x="528" y="99"/>
                    </a:lnTo>
                    <a:lnTo>
                      <a:pt x="531" y="95"/>
                    </a:lnTo>
                    <a:lnTo>
                      <a:pt x="534" y="91"/>
                    </a:lnTo>
                    <a:lnTo>
                      <a:pt x="537" y="87"/>
                    </a:lnTo>
                    <a:lnTo>
                      <a:pt x="540" y="82"/>
                    </a:lnTo>
                    <a:lnTo>
                      <a:pt x="543" y="78"/>
                    </a:lnTo>
                    <a:lnTo>
                      <a:pt x="546" y="74"/>
                    </a:lnTo>
                    <a:lnTo>
                      <a:pt x="549" y="70"/>
                    </a:lnTo>
                    <a:lnTo>
                      <a:pt x="552" y="65"/>
                    </a:lnTo>
                    <a:lnTo>
                      <a:pt x="555" y="61"/>
                    </a:lnTo>
                    <a:lnTo>
                      <a:pt x="558" y="57"/>
                    </a:lnTo>
                    <a:lnTo>
                      <a:pt x="561" y="52"/>
                    </a:lnTo>
                    <a:lnTo>
                      <a:pt x="564" y="48"/>
                    </a:lnTo>
                    <a:lnTo>
                      <a:pt x="567" y="43"/>
                    </a:lnTo>
                    <a:lnTo>
                      <a:pt x="570" y="39"/>
                    </a:lnTo>
                    <a:lnTo>
                      <a:pt x="573" y="34"/>
                    </a:lnTo>
                    <a:lnTo>
                      <a:pt x="576" y="29"/>
                    </a:lnTo>
                    <a:lnTo>
                      <a:pt x="579" y="24"/>
                    </a:lnTo>
                    <a:lnTo>
                      <a:pt x="583" y="20"/>
                    </a:lnTo>
                    <a:lnTo>
                      <a:pt x="586" y="15"/>
                    </a:lnTo>
                    <a:lnTo>
                      <a:pt x="589" y="10"/>
                    </a:lnTo>
                    <a:lnTo>
                      <a:pt x="592" y="5"/>
                    </a:lnTo>
                    <a:lnTo>
                      <a:pt x="595" y="0"/>
                    </a:lnTo>
                  </a:path>
                </a:pathLst>
              </a:custGeom>
              <a:noFill/>
              <a:ln w="28575">
                <a:solidFill>
                  <a:srgbClr val="3333FF"/>
                </a:solidFill>
                <a:round/>
                <a:headEnd/>
                <a:tailEnd/>
              </a:ln>
            </p:spPr>
            <p:txBody>
              <a:bodyPr/>
              <a:lstStyle/>
              <a:p>
                <a:endParaRPr lang="en-US"/>
              </a:p>
            </p:txBody>
          </p:sp>
          <p:sp>
            <p:nvSpPr>
              <p:cNvPr id="23606" name="Freeform 92"/>
              <p:cNvSpPr>
                <a:spLocks/>
              </p:cNvSpPr>
              <p:nvPr/>
            </p:nvSpPr>
            <p:spPr bwMode="auto">
              <a:xfrm>
                <a:off x="4945" y="1487"/>
                <a:ext cx="479" cy="380"/>
              </a:xfrm>
              <a:custGeom>
                <a:avLst/>
                <a:gdLst>
                  <a:gd name="T0" fmla="*/ 9 w 594"/>
                  <a:gd name="T1" fmla="*/ 519 h 534"/>
                  <a:gd name="T2" fmla="*/ 21 w 594"/>
                  <a:gd name="T3" fmla="*/ 498 h 534"/>
                  <a:gd name="T4" fmla="*/ 33 w 594"/>
                  <a:gd name="T5" fmla="*/ 476 h 534"/>
                  <a:gd name="T6" fmla="*/ 45 w 594"/>
                  <a:gd name="T7" fmla="*/ 454 h 534"/>
                  <a:gd name="T8" fmla="*/ 58 w 594"/>
                  <a:gd name="T9" fmla="*/ 431 h 534"/>
                  <a:gd name="T10" fmla="*/ 70 w 594"/>
                  <a:gd name="T11" fmla="*/ 408 h 534"/>
                  <a:gd name="T12" fmla="*/ 82 w 594"/>
                  <a:gd name="T13" fmla="*/ 384 h 534"/>
                  <a:gd name="T14" fmla="*/ 94 w 594"/>
                  <a:gd name="T15" fmla="*/ 359 h 534"/>
                  <a:gd name="T16" fmla="*/ 106 w 594"/>
                  <a:gd name="T17" fmla="*/ 334 h 534"/>
                  <a:gd name="T18" fmla="*/ 119 w 594"/>
                  <a:gd name="T19" fmla="*/ 309 h 534"/>
                  <a:gd name="T20" fmla="*/ 131 w 594"/>
                  <a:gd name="T21" fmla="*/ 284 h 534"/>
                  <a:gd name="T22" fmla="*/ 143 w 594"/>
                  <a:gd name="T23" fmla="*/ 259 h 534"/>
                  <a:gd name="T24" fmla="*/ 155 w 594"/>
                  <a:gd name="T25" fmla="*/ 234 h 534"/>
                  <a:gd name="T26" fmla="*/ 167 w 594"/>
                  <a:gd name="T27" fmla="*/ 209 h 534"/>
                  <a:gd name="T28" fmla="*/ 180 w 594"/>
                  <a:gd name="T29" fmla="*/ 184 h 534"/>
                  <a:gd name="T30" fmla="*/ 192 w 594"/>
                  <a:gd name="T31" fmla="*/ 160 h 534"/>
                  <a:gd name="T32" fmla="*/ 204 w 594"/>
                  <a:gd name="T33" fmla="*/ 137 h 534"/>
                  <a:gd name="T34" fmla="*/ 216 w 594"/>
                  <a:gd name="T35" fmla="*/ 115 h 534"/>
                  <a:gd name="T36" fmla="*/ 228 w 594"/>
                  <a:gd name="T37" fmla="*/ 95 h 534"/>
                  <a:gd name="T38" fmla="*/ 241 w 594"/>
                  <a:gd name="T39" fmla="*/ 76 h 534"/>
                  <a:gd name="T40" fmla="*/ 253 w 594"/>
                  <a:gd name="T41" fmla="*/ 58 h 534"/>
                  <a:gd name="T42" fmla="*/ 265 w 594"/>
                  <a:gd name="T43" fmla="*/ 43 h 534"/>
                  <a:gd name="T44" fmla="*/ 277 w 594"/>
                  <a:gd name="T45" fmla="*/ 30 h 534"/>
                  <a:gd name="T46" fmla="*/ 289 w 594"/>
                  <a:gd name="T47" fmla="*/ 19 h 534"/>
                  <a:gd name="T48" fmla="*/ 301 w 594"/>
                  <a:gd name="T49" fmla="*/ 10 h 534"/>
                  <a:gd name="T50" fmla="*/ 314 w 594"/>
                  <a:gd name="T51" fmla="*/ 4 h 534"/>
                  <a:gd name="T52" fmla="*/ 326 w 594"/>
                  <a:gd name="T53" fmla="*/ 1 h 534"/>
                  <a:gd name="T54" fmla="*/ 338 w 594"/>
                  <a:gd name="T55" fmla="*/ 0 h 534"/>
                  <a:gd name="T56" fmla="*/ 350 w 594"/>
                  <a:gd name="T57" fmla="*/ 2 h 534"/>
                  <a:gd name="T58" fmla="*/ 362 w 594"/>
                  <a:gd name="T59" fmla="*/ 7 h 534"/>
                  <a:gd name="T60" fmla="*/ 375 w 594"/>
                  <a:gd name="T61" fmla="*/ 14 h 534"/>
                  <a:gd name="T62" fmla="*/ 387 w 594"/>
                  <a:gd name="T63" fmla="*/ 24 h 534"/>
                  <a:gd name="T64" fmla="*/ 399 w 594"/>
                  <a:gd name="T65" fmla="*/ 36 h 534"/>
                  <a:gd name="T66" fmla="*/ 411 w 594"/>
                  <a:gd name="T67" fmla="*/ 50 h 534"/>
                  <a:gd name="T68" fmla="*/ 423 w 594"/>
                  <a:gd name="T69" fmla="*/ 67 h 534"/>
                  <a:gd name="T70" fmla="*/ 436 w 594"/>
                  <a:gd name="T71" fmla="*/ 85 h 534"/>
                  <a:gd name="T72" fmla="*/ 448 w 594"/>
                  <a:gd name="T73" fmla="*/ 105 h 534"/>
                  <a:gd name="T74" fmla="*/ 460 w 594"/>
                  <a:gd name="T75" fmla="*/ 126 h 534"/>
                  <a:gd name="T76" fmla="*/ 472 w 594"/>
                  <a:gd name="T77" fmla="*/ 149 h 534"/>
                  <a:gd name="T78" fmla="*/ 484 w 594"/>
                  <a:gd name="T79" fmla="*/ 172 h 534"/>
                  <a:gd name="T80" fmla="*/ 497 w 594"/>
                  <a:gd name="T81" fmla="*/ 196 h 534"/>
                  <a:gd name="T82" fmla="*/ 509 w 594"/>
                  <a:gd name="T83" fmla="*/ 221 h 534"/>
                  <a:gd name="T84" fmla="*/ 521 w 594"/>
                  <a:gd name="T85" fmla="*/ 246 h 534"/>
                  <a:gd name="T86" fmla="*/ 533 w 594"/>
                  <a:gd name="T87" fmla="*/ 271 h 534"/>
                  <a:gd name="T88" fmla="*/ 545 w 594"/>
                  <a:gd name="T89" fmla="*/ 297 h 534"/>
                  <a:gd name="T90" fmla="*/ 558 w 594"/>
                  <a:gd name="T91" fmla="*/ 322 h 534"/>
                  <a:gd name="T92" fmla="*/ 570 w 594"/>
                  <a:gd name="T93" fmla="*/ 347 h 534"/>
                  <a:gd name="T94" fmla="*/ 582 w 594"/>
                  <a:gd name="T95" fmla="*/ 372 h 534"/>
                  <a:gd name="T96" fmla="*/ 594 w 594"/>
                  <a:gd name="T97" fmla="*/ 396 h 5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4"/>
                  <a:gd name="T148" fmla="*/ 0 h 534"/>
                  <a:gd name="T149" fmla="*/ 594 w 594"/>
                  <a:gd name="T150" fmla="*/ 534 h 5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4" h="534">
                    <a:moveTo>
                      <a:pt x="0" y="534"/>
                    </a:moveTo>
                    <a:lnTo>
                      <a:pt x="3" y="529"/>
                    </a:lnTo>
                    <a:lnTo>
                      <a:pt x="6" y="524"/>
                    </a:lnTo>
                    <a:lnTo>
                      <a:pt x="9" y="519"/>
                    </a:lnTo>
                    <a:lnTo>
                      <a:pt x="12" y="514"/>
                    </a:lnTo>
                    <a:lnTo>
                      <a:pt x="15" y="509"/>
                    </a:lnTo>
                    <a:lnTo>
                      <a:pt x="18" y="503"/>
                    </a:lnTo>
                    <a:lnTo>
                      <a:pt x="21" y="498"/>
                    </a:lnTo>
                    <a:lnTo>
                      <a:pt x="24" y="493"/>
                    </a:lnTo>
                    <a:lnTo>
                      <a:pt x="27" y="487"/>
                    </a:lnTo>
                    <a:lnTo>
                      <a:pt x="30" y="482"/>
                    </a:lnTo>
                    <a:lnTo>
                      <a:pt x="33" y="476"/>
                    </a:lnTo>
                    <a:lnTo>
                      <a:pt x="36" y="471"/>
                    </a:lnTo>
                    <a:lnTo>
                      <a:pt x="39" y="465"/>
                    </a:lnTo>
                    <a:lnTo>
                      <a:pt x="42" y="460"/>
                    </a:lnTo>
                    <a:lnTo>
                      <a:pt x="45" y="454"/>
                    </a:lnTo>
                    <a:lnTo>
                      <a:pt x="49" y="449"/>
                    </a:lnTo>
                    <a:lnTo>
                      <a:pt x="52" y="443"/>
                    </a:lnTo>
                    <a:lnTo>
                      <a:pt x="55" y="437"/>
                    </a:lnTo>
                    <a:lnTo>
                      <a:pt x="58" y="431"/>
                    </a:lnTo>
                    <a:lnTo>
                      <a:pt x="61" y="426"/>
                    </a:lnTo>
                    <a:lnTo>
                      <a:pt x="64" y="420"/>
                    </a:lnTo>
                    <a:lnTo>
                      <a:pt x="67" y="414"/>
                    </a:lnTo>
                    <a:lnTo>
                      <a:pt x="70" y="408"/>
                    </a:lnTo>
                    <a:lnTo>
                      <a:pt x="73" y="402"/>
                    </a:lnTo>
                    <a:lnTo>
                      <a:pt x="76" y="396"/>
                    </a:lnTo>
                    <a:lnTo>
                      <a:pt x="79" y="390"/>
                    </a:lnTo>
                    <a:lnTo>
                      <a:pt x="82" y="384"/>
                    </a:lnTo>
                    <a:lnTo>
                      <a:pt x="85" y="378"/>
                    </a:lnTo>
                    <a:lnTo>
                      <a:pt x="88" y="372"/>
                    </a:lnTo>
                    <a:lnTo>
                      <a:pt x="91" y="366"/>
                    </a:lnTo>
                    <a:lnTo>
                      <a:pt x="94" y="359"/>
                    </a:lnTo>
                    <a:lnTo>
                      <a:pt x="97" y="353"/>
                    </a:lnTo>
                    <a:lnTo>
                      <a:pt x="100" y="347"/>
                    </a:lnTo>
                    <a:lnTo>
                      <a:pt x="103" y="341"/>
                    </a:lnTo>
                    <a:lnTo>
                      <a:pt x="106" y="334"/>
                    </a:lnTo>
                    <a:lnTo>
                      <a:pt x="109" y="328"/>
                    </a:lnTo>
                    <a:lnTo>
                      <a:pt x="113" y="322"/>
                    </a:lnTo>
                    <a:lnTo>
                      <a:pt x="116" y="316"/>
                    </a:lnTo>
                    <a:lnTo>
                      <a:pt x="119" y="309"/>
                    </a:lnTo>
                    <a:lnTo>
                      <a:pt x="122" y="303"/>
                    </a:lnTo>
                    <a:lnTo>
                      <a:pt x="125" y="297"/>
                    </a:lnTo>
                    <a:lnTo>
                      <a:pt x="128" y="290"/>
                    </a:lnTo>
                    <a:lnTo>
                      <a:pt x="131" y="284"/>
                    </a:lnTo>
                    <a:lnTo>
                      <a:pt x="134" y="278"/>
                    </a:lnTo>
                    <a:lnTo>
                      <a:pt x="137" y="271"/>
                    </a:lnTo>
                    <a:lnTo>
                      <a:pt x="140" y="265"/>
                    </a:lnTo>
                    <a:lnTo>
                      <a:pt x="143" y="259"/>
                    </a:lnTo>
                    <a:lnTo>
                      <a:pt x="146" y="252"/>
                    </a:lnTo>
                    <a:lnTo>
                      <a:pt x="149" y="246"/>
                    </a:lnTo>
                    <a:lnTo>
                      <a:pt x="152" y="240"/>
                    </a:lnTo>
                    <a:lnTo>
                      <a:pt x="155" y="234"/>
                    </a:lnTo>
                    <a:lnTo>
                      <a:pt x="158" y="227"/>
                    </a:lnTo>
                    <a:lnTo>
                      <a:pt x="161" y="221"/>
                    </a:lnTo>
                    <a:lnTo>
                      <a:pt x="164" y="215"/>
                    </a:lnTo>
                    <a:lnTo>
                      <a:pt x="167" y="209"/>
                    </a:lnTo>
                    <a:lnTo>
                      <a:pt x="170" y="202"/>
                    </a:lnTo>
                    <a:lnTo>
                      <a:pt x="173" y="196"/>
                    </a:lnTo>
                    <a:lnTo>
                      <a:pt x="177" y="190"/>
                    </a:lnTo>
                    <a:lnTo>
                      <a:pt x="180" y="184"/>
                    </a:lnTo>
                    <a:lnTo>
                      <a:pt x="183" y="178"/>
                    </a:lnTo>
                    <a:lnTo>
                      <a:pt x="186" y="172"/>
                    </a:lnTo>
                    <a:lnTo>
                      <a:pt x="189" y="166"/>
                    </a:lnTo>
                    <a:lnTo>
                      <a:pt x="192" y="160"/>
                    </a:lnTo>
                    <a:lnTo>
                      <a:pt x="195" y="154"/>
                    </a:lnTo>
                    <a:lnTo>
                      <a:pt x="198" y="149"/>
                    </a:lnTo>
                    <a:lnTo>
                      <a:pt x="201" y="143"/>
                    </a:lnTo>
                    <a:lnTo>
                      <a:pt x="204" y="137"/>
                    </a:lnTo>
                    <a:lnTo>
                      <a:pt x="207" y="132"/>
                    </a:lnTo>
                    <a:lnTo>
                      <a:pt x="210" y="126"/>
                    </a:lnTo>
                    <a:lnTo>
                      <a:pt x="213" y="121"/>
                    </a:lnTo>
                    <a:lnTo>
                      <a:pt x="216" y="115"/>
                    </a:lnTo>
                    <a:lnTo>
                      <a:pt x="219" y="110"/>
                    </a:lnTo>
                    <a:lnTo>
                      <a:pt x="222" y="105"/>
                    </a:lnTo>
                    <a:lnTo>
                      <a:pt x="225" y="100"/>
                    </a:lnTo>
                    <a:lnTo>
                      <a:pt x="228" y="95"/>
                    </a:lnTo>
                    <a:lnTo>
                      <a:pt x="231" y="90"/>
                    </a:lnTo>
                    <a:lnTo>
                      <a:pt x="234" y="85"/>
                    </a:lnTo>
                    <a:lnTo>
                      <a:pt x="237" y="80"/>
                    </a:lnTo>
                    <a:lnTo>
                      <a:pt x="241" y="76"/>
                    </a:lnTo>
                    <a:lnTo>
                      <a:pt x="244" y="71"/>
                    </a:lnTo>
                    <a:lnTo>
                      <a:pt x="247" y="67"/>
                    </a:lnTo>
                    <a:lnTo>
                      <a:pt x="250" y="63"/>
                    </a:lnTo>
                    <a:lnTo>
                      <a:pt x="253" y="58"/>
                    </a:lnTo>
                    <a:lnTo>
                      <a:pt x="256" y="54"/>
                    </a:lnTo>
                    <a:lnTo>
                      <a:pt x="259" y="50"/>
                    </a:lnTo>
                    <a:lnTo>
                      <a:pt x="262" y="47"/>
                    </a:lnTo>
                    <a:lnTo>
                      <a:pt x="265" y="43"/>
                    </a:lnTo>
                    <a:lnTo>
                      <a:pt x="268" y="39"/>
                    </a:lnTo>
                    <a:lnTo>
                      <a:pt x="271" y="36"/>
                    </a:lnTo>
                    <a:lnTo>
                      <a:pt x="274" y="33"/>
                    </a:lnTo>
                    <a:lnTo>
                      <a:pt x="277" y="30"/>
                    </a:lnTo>
                    <a:lnTo>
                      <a:pt x="280" y="27"/>
                    </a:lnTo>
                    <a:lnTo>
                      <a:pt x="283" y="24"/>
                    </a:lnTo>
                    <a:lnTo>
                      <a:pt x="286" y="21"/>
                    </a:lnTo>
                    <a:lnTo>
                      <a:pt x="289" y="19"/>
                    </a:lnTo>
                    <a:lnTo>
                      <a:pt x="292" y="16"/>
                    </a:lnTo>
                    <a:lnTo>
                      <a:pt x="295" y="14"/>
                    </a:lnTo>
                    <a:lnTo>
                      <a:pt x="298" y="12"/>
                    </a:lnTo>
                    <a:lnTo>
                      <a:pt x="301" y="10"/>
                    </a:lnTo>
                    <a:lnTo>
                      <a:pt x="305" y="8"/>
                    </a:lnTo>
                    <a:lnTo>
                      <a:pt x="308" y="7"/>
                    </a:lnTo>
                    <a:lnTo>
                      <a:pt x="311" y="5"/>
                    </a:lnTo>
                    <a:lnTo>
                      <a:pt x="314" y="4"/>
                    </a:lnTo>
                    <a:lnTo>
                      <a:pt x="317" y="3"/>
                    </a:lnTo>
                    <a:lnTo>
                      <a:pt x="320" y="2"/>
                    </a:lnTo>
                    <a:lnTo>
                      <a:pt x="323" y="1"/>
                    </a:lnTo>
                    <a:lnTo>
                      <a:pt x="326" y="1"/>
                    </a:lnTo>
                    <a:lnTo>
                      <a:pt x="329" y="0"/>
                    </a:lnTo>
                    <a:lnTo>
                      <a:pt x="332" y="0"/>
                    </a:lnTo>
                    <a:lnTo>
                      <a:pt x="335" y="0"/>
                    </a:lnTo>
                    <a:lnTo>
                      <a:pt x="338" y="0"/>
                    </a:lnTo>
                    <a:lnTo>
                      <a:pt x="341" y="0"/>
                    </a:lnTo>
                    <a:lnTo>
                      <a:pt x="344" y="1"/>
                    </a:lnTo>
                    <a:lnTo>
                      <a:pt x="347" y="1"/>
                    </a:lnTo>
                    <a:lnTo>
                      <a:pt x="350" y="2"/>
                    </a:lnTo>
                    <a:lnTo>
                      <a:pt x="353" y="3"/>
                    </a:lnTo>
                    <a:lnTo>
                      <a:pt x="356" y="4"/>
                    </a:lnTo>
                    <a:lnTo>
                      <a:pt x="359" y="5"/>
                    </a:lnTo>
                    <a:lnTo>
                      <a:pt x="362" y="7"/>
                    </a:lnTo>
                    <a:lnTo>
                      <a:pt x="366" y="8"/>
                    </a:lnTo>
                    <a:lnTo>
                      <a:pt x="369" y="10"/>
                    </a:lnTo>
                    <a:lnTo>
                      <a:pt x="372" y="12"/>
                    </a:lnTo>
                    <a:lnTo>
                      <a:pt x="375" y="14"/>
                    </a:lnTo>
                    <a:lnTo>
                      <a:pt x="378" y="16"/>
                    </a:lnTo>
                    <a:lnTo>
                      <a:pt x="381" y="19"/>
                    </a:lnTo>
                    <a:lnTo>
                      <a:pt x="384" y="21"/>
                    </a:lnTo>
                    <a:lnTo>
                      <a:pt x="387" y="24"/>
                    </a:lnTo>
                    <a:lnTo>
                      <a:pt x="390" y="27"/>
                    </a:lnTo>
                    <a:lnTo>
                      <a:pt x="393" y="30"/>
                    </a:lnTo>
                    <a:lnTo>
                      <a:pt x="396" y="33"/>
                    </a:lnTo>
                    <a:lnTo>
                      <a:pt x="399" y="36"/>
                    </a:lnTo>
                    <a:lnTo>
                      <a:pt x="402" y="39"/>
                    </a:lnTo>
                    <a:lnTo>
                      <a:pt x="405" y="43"/>
                    </a:lnTo>
                    <a:lnTo>
                      <a:pt x="408" y="47"/>
                    </a:lnTo>
                    <a:lnTo>
                      <a:pt x="411" y="50"/>
                    </a:lnTo>
                    <a:lnTo>
                      <a:pt x="414" y="54"/>
                    </a:lnTo>
                    <a:lnTo>
                      <a:pt x="417" y="58"/>
                    </a:lnTo>
                    <a:lnTo>
                      <a:pt x="420" y="63"/>
                    </a:lnTo>
                    <a:lnTo>
                      <a:pt x="423" y="67"/>
                    </a:lnTo>
                    <a:lnTo>
                      <a:pt x="426" y="71"/>
                    </a:lnTo>
                    <a:lnTo>
                      <a:pt x="430" y="76"/>
                    </a:lnTo>
                    <a:lnTo>
                      <a:pt x="433" y="80"/>
                    </a:lnTo>
                    <a:lnTo>
                      <a:pt x="436" y="85"/>
                    </a:lnTo>
                    <a:lnTo>
                      <a:pt x="439" y="90"/>
                    </a:lnTo>
                    <a:lnTo>
                      <a:pt x="442" y="95"/>
                    </a:lnTo>
                    <a:lnTo>
                      <a:pt x="445" y="100"/>
                    </a:lnTo>
                    <a:lnTo>
                      <a:pt x="448" y="105"/>
                    </a:lnTo>
                    <a:lnTo>
                      <a:pt x="451" y="110"/>
                    </a:lnTo>
                    <a:lnTo>
                      <a:pt x="454" y="115"/>
                    </a:lnTo>
                    <a:lnTo>
                      <a:pt x="457" y="121"/>
                    </a:lnTo>
                    <a:lnTo>
                      <a:pt x="460" y="126"/>
                    </a:lnTo>
                    <a:lnTo>
                      <a:pt x="463" y="132"/>
                    </a:lnTo>
                    <a:lnTo>
                      <a:pt x="466" y="137"/>
                    </a:lnTo>
                    <a:lnTo>
                      <a:pt x="469" y="143"/>
                    </a:lnTo>
                    <a:lnTo>
                      <a:pt x="472" y="149"/>
                    </a:lnTo>
                    <a:lnTo>
                      <a:pt x="475" y="154"/>
                    </a:lnTo>
                    <a:lnTo>
                      <a:pt x="478" y="160"/>
                    </a:lnTo>
                    <a:lnTo>
                      <a:pt x="481" y="166"/>
                    </a:lnTo>
                    <a:lnTo>
                      <a:pt x="484" y="172"/>
                    </a:lnTo>
                    <a:lnTo>
                      <a:pt x="487" y="178"/>
                    </a:lnTo>
                    <a:lnTo>
                      <a:pt x="490" y="184"/>
                    </a:lnTo>
                    <a:lnTo>
                      <a:pt x="494" y="190"/>
                    </a:lnTo>
                    <a:lnTo>
                      <a:pt x="497" y="196"/>
                    </a:lnTo>
                    <a:lnTo>
                      <a:pt x="500" y="202"/>
                    </a:lnTo>
                    <a:lnTo>
                      <a:pt x="503" y="209"/>
                    </a:lnTo>
                    <a:lnTo>
                      <a:pt x="506" y="215"/>
                    </a:lnTo>
                    <a:lnTo>
                      <a:pt x="509" y="221"/>
                    </a:lnTo>
                    <a:lnTo>
                      <a:pt x="512" y="227"/>
                    </a:lnTo>
                    <a:lnTo>
                      <a:pt x="515" y="234"/>
                    </a:lnTo>
                    <a:lnTo>
                      <a:pt x="518" y="240"/>
                    </a:lnTo>
                    <a:lnTo>
                      <a:pt x="521" y="246"/>
                    </a:lnTo>
                    <a:lnTo>
                      <a:pt x="524" y="252"/>
                    </a:lnTo>
                    <a:lnTo>
                      <a:pt x="527" y="259"/>
                    </a:lnTo>
                    <a:lnTo>
                      <a:pt x="530" y="265"/>
                    </a:lnTo>
                    <a:lnTo>
                      <a:pt x="533" y="271"/>
                    </a:lnTo>
                    <a:lnTo>
                      <a:pt x="536" y="278"/>
                    </a:lnTo>
                    <a:lnTo>
                      <a:pt x="539" y="284"/>
                    </a:lnTo>
                    <a:lnTo>
                      <a:pt x="542" y="290"/>
                    </a:lnTo>
                    <a:lnTo>
                      <a:pt x="545" y="297"/>
                    </a:lnTo>
                    <a:lnTo>
                      <a:pt x="548" y="303"/>
                    </a:lnTo>
                    <a:lnTo>
                      <a:pt x="551" y="309"/>
                    </a:lnTo>
                    <a:lnTo>
                      <a:pt x="554" y="316"/>
                    </a:lnTo>
                    <a:lnTo>
                      <a:pt x="558" y="322"/>
                    </a:lnTo>
                    <a:lnTo>
                      <a:pt x="561" y="328"/>
                    </a:lnTo>
                    <a:lnTo>
                      <a:pt x="564" y="334"/>
                    </a:lnTo>
                    <a:lnTo>
                      <a:pt x="567" y="341"/>
                    </a:lnTo>
                    <a:lnTo>
                      <a:pt x="570" y="347"/>
                    </a:lnTo>
                    <a:lnTo>
                      <a:pt x="573" y="353"/>
                    </a:lnTo>
                    <a:lnTo>
                      <a:pt x="576" y="359"/>
                    </a:lnTo>
                    <a:lnTo>
                      <a:pt x="579" y="366"/>
                    </a:lnTo>
                    <a:lnTo>
                      <a:pt x="582" y="372"/>
                    </a:lnTo>
                    <a:lnTo>
                      <a:pt x="585" y="378"/>
                    </a:lnTo>
                    <a:lnTo>
                      <a:pt x="588" y="384"/>
                    </a:lnTo>
                    <a:lnTo>
                      <a:pt x="591" y="390"/>
                    </a:lnTo>
                    <a:lnTo>
                      <a:pt x="594" y="396"/>
                    </a:lnTo>
                  </a:path>
                </a:pathLst>
              </a:custGeom>
              <a:noFill/>
              <a:ln w="28575">
                <a:solidFill>
                  <a:srgbClr val="3333FF"/>
                </a:solidFill>
                <a:round/>
                <a:headEnd/>
                <a:tailEnd/>
              </a:ln>
            </p:spPr>
            <p:txBody>
              <a:bodyPr/>
              <a:lstStyle/>
              <a:p>
                <a:endParaRPr lang="en-US"/>
              </a:p>
            </p:txBody>
          </p:sp>
          <p:sp>
            <p:nvSpPr>
              <p:cNvPr id="23607" name="Freeform 93"/>
              <p:cNvSpPr>
                <a:spLocks/>
              </p:cNvSpPr>
              <p:nvPr/>
            </p:nvSpPr>
            <p:spPr bwMode="auto">
              <a:xfrm>
                <a:off x="5424" y="1768"/>
                <a:ext cx="481" cy="363"/>
              </a:xfrm>
              <a:custGeom>
                <a:avLst/>
                <a:gdLst>
                  <a:gd name="T0" fmla="*/ 9 w 594"/>
                  <a:gd name="T1" fmla="*/ 18 h 509"/>
                  <a:gd name="T2" fmla="*/ 21 w 594"/>
                  <a:gd name="T3" fmla="*/ 41 h 509"/>
                  <a:gd name="T4" fmla="*/ 34 w 594"/>
                  <a:gd name="T5" fmla="*/ 64 h 509"/>
                  <a:gd name="T6" fmla="*/ 46 w 594"/>
                  <a:gd name="T7" fmla="*/ 86 h 509"/>
                  <a:gd name="T8" fmla="*/ 58 w 594"/>
                  <a:gd name="T9" fmla="*/ 107 h 509"/>
                  <a:gd name="T10" fmla="*/ 70 w 594"/>
                  <a:gd name="T11" fmla="*/ 128 h 509"/>
                  <a:gd name="T12" fmla="*/ 82 w 594"/>
                  <a:gd name="T13" fmla="*/ 148 h 509"/>
                  <a:gd name="T14" fmla="*/ 95 w 594"/>
                  <a:gd name="T15" fmla="*/ 167 h 509"/>
                  <a:gd name="T16" fmla="*/ 107 w 594"/>
                  <a:gd name="T17" fmla="*/ 186 h 509"/>
                  <a:gd name="T18" fmla="*/ 119 w 594"/>
                  <a:gd name="T19" fmla="*/ 203 h 509"/>
                  <a:gd name="T20" fmla="*/ 131 w 594"/>
                  <a:gd name="T21" fmla="*/ 220 h 509"/>
                  <a:gd name="T22" fmla="*/ 143 w 594"/>
                  <a:gd name="T23" fmla="*/ 237 h 509"/>
                  <a:gd name="T24" fmla="*/ 156 w 594"/>
                  <a:gd name="T25" fmla="*/ 252 h 509"/>
                  <a:gd name="T26" fmla="*/ 168 w 594"/>
                  <a:gd name="T27" fmla="*/ 267 h 509"/>
                  <a:gd name="T28" fmla="*/ 180 w 594"/>
                  <a:gd name="T29" fmla="*/ 282 h 509"/>
                  <a:gd name="T30" fmla="*/ 192 w 594"/>
                  <a:gd name="T31" fmla="*/ 295 h 509"/>
                  <a:gd name="T32" fmla="*/ 204 w 594"/>
                  <a:gd name="T33" fmla="*/ 308 h 509"/>
                  <a:gd name="T34" fmla="*/ 217 w 594"/>
                  <a:gd name="T35" fmla="*/ 321 h 509"/>
                  <a:gd name="T36" fmla="*/ 229 w 594"/>
                  <a:gd name="T37" fmla="*/ 332 h 509"/>
                  <a:gd name="T38" fmla="*/ 241 w 594"/>
                  <a:gd name="T39" fmla="*/ 344 h 509"/>
                  <a:gd name="T40" fmla="*/ 253 w 594"/>
                  <a:gd name="T41" fmla="*/ 354 h 509"/>
                  <a:gd name="T42" fmla="*/ 265 w 594"/>
                  <a:gd name="T43" fmla="*/ 365 h 509"/>
                  <a:gd name="T44" fmla="*/ 277 w 594"/>
                  <a:gd name="T45" fmla="*/ 374 h 509"/>
                  <a:gd name="T46" fmla="*/ 290 w 594"/>
                  <a:gd name="T47" fmla="*/ 383 h 509"/>
                  <a:gd name="T48" fmla="*/ 302 w 594"/>
                  <a:gd name="T49" fmla="*/ 392 h 509"/>
                  <a:gd name="T50" fmla="*/ 314 w 594"/>
                  <a:gd name="T51" fmla="*/ 400 h 509"/>
                  <a:gd name="T52" fmla="*/ 326 w 594"/>
                  <a:gd name="T53" fmla="*/ 408 h 509"/>
                  <a:gd name="T54" fmla="*/ 338 w 594"/>
                  <a:gd name="T55" fmla="*/ 416 h 509"/>
                  <a:gd name="T56" fmla="*/ 351 w 594"/>
                  <a:gd name="T57" fmla="*/ 423 h 509"/>
                  <a:gd name="T58" fmla="*/ 363 w 594"/>
                  <a:gd name="T59" fmla="*/ 430 h 509"/>
                  <a:gd name="T60" fmla="*/ 375 w 594"/>
                  <a:gd name="T61" fmla="*/ 436 h 509"/>
                  <a:gd name="T62" fmla="*/ 387 w 594"/>
                  <a:gd name="T63" fmla="*/ 442 h 509"/>
                  <a:gd name="T64" fmla="*/ 399 w 594"/>
                  <a:gd name="T65" fmla="*/ 448 h 509"/>
                  <a:gd name="T66" fmla="*/ 412 w 594"/>
                  <a:gd name="T67" fmla="*/ 454 h 509"/>
                  <a:gd name="T68" fmla="*/ 424 w 594"/>
                  <a:gd name="T69" fmla="*/ 459 h 509"/>
                  <a:gd name="T70" fmla="*/ 436 w 594"/>
                  <a:gd name="T71" fmla="*/ 464 h 509"/>
                  <a:gd name="T72" fmla="*/ 448 w 594"/>
                  <a:gd name="T73" fmla="*/ 468 h 509"/>
                  <a:gd name="T74" fmla="*/ 460 w 594"/>
                  <a:gd name="T75" fmla="*/ 473 h 509"/>
                  <a:gd name="T76" fmla="*/ 473 w 594"/>
                  <a:gd name="T77" fmla="*/ 477 h 509"/>
                  <a:gd name="T78" fmla="*/ 485 w 594"/>
                  <a:gd name="T79" fmla="*/ 481 h 509"/>
                  <a:gd name="T80" fmla="*/ 497 w 594"/>
                  <a:gd name="T81" fmla="*/ 485 h 509"/>
                  <a:gd name="T82" fmla="*/ 509 w 594"/>
                  <a:gd name="T83" fmla="*/ 488 h 509"/>
                  <a:gd name="T84" fmla="*/ 521 w 594"/>
                  <a:gd name="T85" fmla="*/ 492 h 509"/>
                  <a:gd name="T86" fmla="*/ 534 w 594"/>
                  <a:gd name="T87" fmla="*/ 495 h 509"/>
                  <a:gd name="T88" fmla="*/ 546 w 594"/>
                  <a:gd name="T89" fmla="*/ 498 h 509"/>
                  <a:gd name="T90" fmla="*/ 558 w 594"/>
                  <a:gd name="T91" fmla="*/ 501 h 509"/>
                  <a:gd name="T92" fmla="*/ 570 w 594"/>
                  <a:gd name="T93" fmla="*/ 504 h 509"/>
                  <a:gd name="T94" fmla="*/ 582 w 594"/>
                  <a:gd name="T95" fmla="*/ 507 h 509"/>
                  <a:gd name="T96" fmla="*/ 594 w 594"/>
                  <a:gd name="T97" fmla="*/ 509 h 5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4"/>
                  <a:gd name="T148" fmla="*/ 0 h 509"/>
                  <a:gd name="T149" fmla="*/ 594 w 594"/>
                  <a:gd name="T150" fmla="*/ 509 h 5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4" h="509">
                    <a:moveTo>
                      <a:pt x="0" y="0"/>
                    </a:moveTo>
                    <a:lnTo>
                      <a:pt x="3" y="6"/>
                    </a:lnTo>
                    <a:lnTo>
                      <a:pt x="6" y="12"/>
                    </a:lnTo>
                    <a:lnTo>
                      <a:pt x="9" y="18"/>
                    </a:lnTo>
                    <a:lnTo>
                      <a:pt x="12" y="24"/>
                    </a:lnTo>
                    <a:lnTo>
                      <a:pt x="15" y="30"/>
                    </a:lnTo>
                    <a:lnTo>
                      <a:pt x="18" y="35"/>
                    </a:lnTo>
                    <a:lnTo>
                      <a:pt x="21" y="41"/>
                    </a:lnTo>
                    <a:lnTo>
                      <a:pt x="24" y="47"/>
                    </a:lnTo>
                    <a:lnTo>
                      <a:pt x="28" y="53"/>
                    </a:lnTo>
                    <a:lnTo>
                      <a:pt x="31" y="58"/>
                    </a:lnTo>
                    <a:lnTo>
                      <a:pt x="34" y="64"/>
                    </a:lnTo>
                    <a:lnTo>
                      <a:pt x="37" y="69"/>
                    </a:lnTo>
                    <a:lnTo>
                      <a:pt x="40" y="75"/>
                    </a:lnTo>
                    <a:lnTo>
                      <a:pt x="43" y="80"/>
                    </a:lnTo>
                    <a:lnTo>
                      <a:pt x="46" y="86"/>
                    </a:lnTo>
                    <a:lnTo>
                      <a:pt x="49" y="91"/>
                    </a:lnTo>
                    <a:lnTo>
                      <a:pt x="52" y="97"/>
                    </a:lnTo>
                    <a:lnTo>
                      <a:pt x="55" y="102"/>
                    </a:lnTo>
                    <a:lnTo>
                      <a:pt x="58" y="107"/>
                    </a:lnTo>
                    <a:lnTo>
                      <a:pt x="61" y="113"/>
                    </a:lnTo>
                    <a:lnTo>
                      <a:pt x="64" y="118"/>
                    </a:lnTo>
                    <a:lnTo>
                      <a:pt x="67" y="123"/>
                    </a:lnTo>
                    <a:lnTo>
                      <a:pt x="70" y="128"/>
                    </a:lnTo>
                    <a:lnTo>
                      <a:pt x="73" y="133"/>
                    </a:lnTo>
                    <a:lnTo>
                      <a:pt x="76" y="138"/>
                    </a:lnTo>
                    <a:lnTo>
                      <a:pt x="79" y="143"/>
                    </a:lnTo>
                    <a:lnTo>
                      <a:pt x="82" y="148"/>
                    </a:lnTo>
                    <a:lnTo>
                      <a:pt x="85" y="153"/>
                    </a:lnTo>
                    <a:lnTo>
                      <a:pt x="89" y="158"/>
                    </a:lnTo>
                    <a:lnTo>
                      <a:pt x="92" y="162"/>
                    </a:lnTo>
                    <a:lnTo>
                      <a:pt x="95" y="167"/>
                    </a:lnTo>
                    <a:lnTo>
                      <a:pt x="98" y="172"/>
                    </a:lnTo>
                    <a:lnTo>
                      <a:pt x="101" y="177"/>
                    </a:lnTo>
                    <a:lnTo>
                      <a:pt x="104" y="181"/>
                    </a:lnTo>
                    <a:lnTo>
                      <a:pt x="107" y="186"/>
                    </a:lnTo>
                    <a:lnTo>
                      <a:pt x="110" y="190"/>
                    </a:lnTo>
                    <a:lnTo>
                      <a:pt x="113" y="195"/>
                    </a:lnTo>
                    <a:lnTo>
                      <a:pt x="116" y="199"/>
                    </a:lnTo>
                    <a:lnTo>
                      <a:pt x="119" y="203"/>
                    </a:lnTo>
                    <a:lnTo>
                      <a:pt x="122" y="208"/>
                    </a:lnTo>
                    <a:lnTo>
                      <a:pt x="125" y="212"/>
                    </a:lnTo>
                    <a:lnTo>
                      <a:pt x="128" y="216"/>
                    </a:lnTo>
                    <a:lnTo>
                      <a:pt x="131" y="220"/>
                    </a:lnTo>
                    <a:lnTo>
                      <a:pt x="134" y="225"/>
                    </a:lnTo>
                    <a:lnTo>
                      <a:pt x="137" y="229"/>
                    </a:lnTo>
                    <a:lnTo>
                      <a:pt x="140" y="233"/>
                    </a:lnTo>
                    <a:lnTo>
                      <a:pt x="143" y="237"/>
                    </a:lnTo>
                    <a:lnTo>
                      <a:pt x="146" y="241"/>
                    </a:lnTo>
                    <a:lnTo>
                      <a:pt x="149" y="245"/>
                    </a:lnTo>
                    <a:lnTo>
                      <a:pt x="153" y="249"/>
                    </a:lnTo>
                    <a:lnTo>
                      <a:pt x="156" y="252"/>
                    </a:lnTo>
                    <a:lnTo>
                      <a:pt x="159" y="256"/>
                    </a:lnTo>
                    <a:lnTo>
                      <a:pt x="162" y="260"/>
                    </a:lnTo>
                    <a:lnTo>
                      <a:pt x="165" y="264"/>
                    </a:lnTo>
                    <a:lnTo>
                      <a:pt x="168" y="267"/>
                    </a:lnTo>
                    <a:lnTo>
                      <a:pt x="171" y="271"/>
                    </a:lnTo>
                    <a:lnTo>
                      <a:pt x="174" y="275"/>
                    </a:lnTo>
                    <a:lnTo>
                      <a:pt x="177" y="278"/>
                    </a:lnTo>
                    <a:lnTo>
                      <a:pt x="180" y="282"/>
                    </a:lnTo>
                    <a:lnTo>
                      <a:pt x="183" y="285"/>
                    </a:lnTo>
                    <a:lnTo>
                      <a:pt x="186" y="288"/>
                    </a:lnTo>
                    <a:lnTo>
                      <a:pt x="189" y="292"/>
                    </a:lnTo>
                    <a:lnTo>
                      <a:pt x="192" y="295"/>
                    </a:lnTo>
                    <a:lnTo>
                      <a:pt x="195" y="299"/>
                    </a:lnTo>
                    <a:lnTo>
                      <a:pt x="198" y="302"/>
                    </a:lnTo>
                    <a:lnTo>
                      <a:pt x="201" y="305"/>
                    </a:lnTo>
                    <a:lnTo>
                      <a:pt x="204" y="308"/>
                    </a:lnTo>
                    <a:lnTo>
                      <a:pt x="207" y="311"/>
                    </a:lnTo>
                    <a:lnTo>
                      <a:pt x="210" y="314"/>
                    </a:lnTo>
                    <a:lnTo>
                      <a:pt x="213" y="318"/>
                    </a:lnTo>
                    <a:lnTo>
                      <a:pt x="217" y="321"/>
                    </a:lnTo>
                    <a:lnTo>
                      <a:pt x="220" y="324"/>
                    </a:lnTo>
                    <a:lnTo>
                      <a:pt x="223" y="327"/>
                    </a:lnTo>
                    <a:lnTo>
                      <a:pt x="226" y="329"/>
                    </a:lnTo>
                    <a:lnTo>
                      <a:pt x="229" y="332"/>
                    </a:lnTo>
                    <a:lnTo>
                      <a:pt x="232" y="335"/>
                    </a:lnTo>
                    <a:lnTo>
                      <a:pt x="235" y="338"/>
                    </a:lnTo>
                    <a:lnTo>
                      <a:pt x="238" y="341"/>
                    </a:lnTo>
                    <a:lnTo>
                      <a:pt x="241" y="344"/>
                    </a:lnTo>
                    <a:lnTo>
                      <a:pt x="244" y="346"/>
                    </a:lnTo>
                    <a:lnTo>
                      <a:pt x="247" y="349"/>
                    </a:lnTo>
                    <a:lnTo>
                      <a:pt x="250" y="352"/>
                    </a:lnTo>
                    <a:lnTo>
                      <a:pt x="253" y="354"/>
                    </a:lnTo>
                    <a:lnTo>
                      <a:pt x="256" y="357"/>
                    </a:lnTo>
                    <a:lnTo>
                      <a:pt x="259" y="359"/>
                    </a:lnTo>
                    <a:lnTo>
                      <a:pt x="262" y="362"/>
                    </a:lnTo>
                    <a:lnTo>
                      <a:pt x="265" y="365"/>
                    </a:lnTo>
                    <a:lnTo>
                      <a:pt x="268" y="367"/>
                    </a:lnTo>
                    <a:lnTo>
                      <a:pt x="271" y="369"/>
                    </a:lnTo>
                    <a:lnTo>
                      <a:pt x="274" y="372"/>
                    </a:lnTo>
                    <a:lnTo>
                      <a:pt x="277" y="374"/>
                    </a:lnTo>
                    <a:lnTo>
                      <a:pt x="281" y="377"/>
                    </a:lnTo>
                    <a:lnTo>
                      <a:pt x="284" y="379"/>
                    </a:lnTo>
                    <a:lnTo>
                      <a:pt x="287" y="381"/>
                    </a:lnTo>
                    <a:lnTo>
                      <a:pt x="290" y="383"/>
                    </a:lnTo>
                    <a:lnTo>
                      <a:pt x="293" y="386"/>
                    </a:lnTo>
                    <a:lnTo>
                      <a:pt x="296" y="388"/>
                    </a:lnTo>
                    <a:lnTo>
                      <a:pt x="299" y="390"/>
                    </a:lnTo>
                    <a:lnTo>
                      <a:pt x="302" y="392"/>
                    </a:lnTo>
                    <a:lnTo>
                      <a:pt x="305" y="394"/>
                    </a:lnTo>
                    <a:lnTo>
                      <a:pt x="308" y="396"/>
                    </a:lnTo>
                    <a:lnTo>
                      <a:pt x="311" y="398"/>
                    </a:lnTo>
                    <a:lnTo>
                      <a:pt x="314" y="400"/>
                    </a:lnTo>
                    <a:lnTo>
                      <a:pt x="317" y="402"/>
                    </a:lnTo>
                    <a:lnTo>
                      <a:pt x="320" y="404"/>
                    </a:lnTo>
                    <a:lnTo>
                      <a:pt x="323" y="406"/>
                    </a:lnTo>
                    <a:lnTo>
                      <a:pt x="326" y="408"/>
                    </a:lnTo>
                    <a:lnTo>
                      <a:pt x="329" y="410"/>
                    </a:lnTo>
                    <a:lnTo>
                      <a:pt x="332" y="412"/>
                    </a:lnTo>
                    <a:lnTo>
                      <a:pt x="335" y="414"/>
                    </a:lnTo>
                    <a:lnTo>
                      <a:pt x="338" y="416"/>
                    </a:lnTo>
                    <a:lnTo>
                      <a:pt x="341" y="418"/>
                    </a:lnTo>
                    <a:lnTo>
                      <a:pt x="345" y="419"/>
                    </a:lnTo>
                    <a:lnTo>
                      <a:pt x="348" y="421"/>
                    </a:lnTo>
                    <a:lnTo>
                      <a:pt x="351" y="423"/>
                    </a:lnTo>
                    <a:lnTo>
                      <a:pt x="354" y="425"/>
                    </a:lnTo>
                    <a:lnTo>
                      <a:pt x="357" y="426"/>
                    </a:lnTo>
                    <a:lnTo>
                      <a:pt x="360" y="428"/>
                    </a:lnTo>
                    <a:lnTo>
                      <a:pt x="363" y="430"/>
                    </a:lnTo>
                    <a:lnTo>
                      <a:pt x="366" y="431"/>
                    </a:lnTo>
                    <a:lnTo>
                      <a:pt x="369" y="433"/>
                    </a:lnTo>
                    <a:lnTo>
                      <a:pt x="372" y="435"/>
                    </a:lnTo>
                    <a:lnTo>
                      <a:pt x="375" y="436"/>
                    </a:lnTo>
                    <a:lnTo>
                      <a:pt x="378" y="438"/>
                    </a:lnTo>
                    <a:lnTo>
                      <a:pt x="381" y="439"/>
                    </a:lnTo>
                    <a:lnTo>
                      <a:pt x="384" y="441"/>
                    </a:lnTo>
                    <a:lnTo>
                      <a:pt x="387" y="442"/>
                    </a:lnTo>
                    <a:lnTo>
                      <a:pt x="390" y="444"/>
                    </a:lnTo>
                    <a:lnTo>
                      <a:pt x="393" y="445"/>
                    </a:lnTo>
                    <a:lnTo>
                      <a:pt x="396" y="447"/>
                    </a:lnTo>
                    <a:lnTo>
                      <a:pt x="399" y="448"/>
                    </a:lnTo>
                    <a:lnTo>
                      <a:pt x="402" y="449"/>
                    </a:lnTo>
                    <a:lnTo>
                      <a:pt x="405" y="451"/>
                    </a:lnTo>
                    <a:lnTo>
                      <a:pt x="409" y="452"/>
                    </a:lnTo>
                    <a:lnTo>
                      <a:pt x="412" y="454"/>
                    </a:lnTo>
                    <a:lnTo>
                      <a:pt x="415" y="455"/>
                    </a:lnTo>
                    <a:lnTo>
                      <a:pt x="418" y="456"/>
                    </a:lnTo>
                    <a:lnTo>
                      <a:pt x="421" y="457"/>
                    </a:lnTo>
                    <a:lnTo>
                      <a:pt x="424" y="459"/>
                    </a:lnTo>
                    <a:lnTo>
                      <a:pt x="427" y="460"/>
                    </a:lnTo>
                    <a:lnTo>
                      <a:pt x="430" y="461"/>
                    </a:lnTo>
                    <a:lnTo>
                      <a:pt x="433" y="462"/>
                    </a:lnTo>
                    <a:lnTo>
                      <a:pt x="436" y="464"/>
                    </a:lnTo>
                    <a:lnTo>
                      <a:pt x="439" y="465"/>
                    </a:lnTo>
                    <a:lnTo>
                      <a:pt x="442" y="466"/>
                    </a:lnTo>
                    <a:lnTo>
                      <a:pt x="445" y="467"/>
                    </a:lnTo>
                    <a:lnTo>
                      <a:pt x="448" y="468"/>
                    </a:lnTo>
                    <a:lnTo>
                      <a:pt x="451" y="470"/>
                    </a:lnTo>
                    <a:lnTo>
                      <a:pt x="454" y="471"/>
                    </a:lnTo>
                    <a:lnTo>
                      <a:pt x="457" y="472"/>
                    </a:lnTo>
                    <a:lnTo>
                      <a:pt x="460" y="473"/>
                    </a:lnTo>
                    <a:lnTo>
                      <a:pt x="463" y="474"/>
                    </a:lnTo>
                    <a:lnTo>
                      <a:pt x="466" y="475"/>
                    </a:lnTo>
                    <a:lnTo>
                      <a:pt x="470" y="476"/>
                    </a:lnTo>
                    <a:lnTo>
                      <a:pt x="473" y="477"/>
                    </a:lnTo>
                    <a:lnTo>
                      <a:pt x="476" y="478"/>
                    </a:lnTo>
                    <a:lnTo>
                      <a:pt x="479" y="479"/>
                    </a:lnTo>
                    <a:lnTo>
                      <a:pt x="482" y="480"/>
                    </a:lnTo>
                    <a:lnTo>
                      <a:pt x="485" y="481"/>
                    </a:lnTo>
                    <a:lnTo>
                      <a:pt x="488" y="482"/>
                    </a:lnTo>
                    <a:lnTo>
                      <a:pt x="491" y="483"/>
                    </a:lnTo>
                    <a:lnTo>
                      <a:pt x="494" y="484"/>
                    </a:lnTo>
                    <a:lnTo>
                      <a:pt x="497" y="485"/>
                    </a:lnTo>
                    <a:lnTo>
                      <a:pt x="500" y="486"/>
                    </a:lnTo>
                    <a:lnTo>
                      <a:pt x="503" y="487"/>
                    </a:lnTo>
                    <a:lnTo>
                      <a:pt x="506" y="488"/>
                    </a:lnTo>
                    <a:lnTo>
                      <a:pt x="509" y="488"/>
                    </a:lnTo>
                    <a:lnTo>
                      <a:pt x="512" y="489"/>
                    </a:lnTo>
                    <a:lnTo>
                      <a:pt x="515" y="490"/>
                    </a:lnTo>
                    <a:lnTo>
                      <a:pt x="518" y="491"/>
                    </a:lnTo>
                    <a:lnTo>
                      <a:pt x="521" y="492"/>
                    </a:lnTo>
                    <a:lnTo>
                      <a:pt x="524" y="493"/>
                    </a:lnTo>
                    <a:lnTo>
                      <a:pt x="527" y="494"/>
                    </a:lnTo>
                    <a:lnTo>
                      <a:pt x="530" y="494"/>
                    </a:lnTo>
                    <a:lnTo>
                      <a:pt x="534" y="495"/>
                    </a:lnTo>
                    <a:lnTo>
                      <a:pt x="537" y="496"/>
                    </a:lnTo>
                    <a:lnTo>
                      <a:pt x="540" y="497"/>
                    </a:lnTo>
                    <a:lnTo>
                      <a:pt x="543" y="497"/>
                    </a:lnTo>
                    <a:lnTo>
                      <a:pt x="546" y="498"/>
                    </a:lnTo>
                    <a:lnTo>
                      <a:pt x="549" y="499"/>
                    </a:lnTo>
                    <a:lnTo>
                      <a:pt x="552" y="500"/>
                    </a:lnTo>
                    <a:lnTo>
                      <a:pt x="555" y="500"/>
                    </a:lnTo>
                    <a:lnTo>
                      <a:pt x="558" y="501"/>
                    </a:lnTo>
                    <a:lnTo>
                      <a:pt x="561" y="502"/>
                    </a:lnTo>
                    <a:lnTo>
                      <a:pt x="564" y="503"/>
                    </a:lnTo>
                    <a:lnTo>
                      <a:pt x="567" y="503"/>
                    </a:lnTo>
                    <a:lnTo>
                      <a:pt x="570" y="504"/>
                    </a:lnTo>
                    <a:lnTo>
                      <a:pt x="573" y="505"/>
                    </a:lnTo>
                    <a:lnTo>
                      <a:pt x="576" y="505"/>
                    </a:lnTo>
                    <a:lnTo>
                      <a:pt x="579" y="506"/>
                    </a:lnTo>
                    <a:lnTo>
                      <a:pt x="582" y="507"/>
                    </a:lnTo>
                    <a:lnTo>
                      <a:pt x="585" y="507"/>
                    </a:lnTo>
                    <a:lnTo>
                      <a:pt x="588" y="508"/>
                    </a:lnTo>
                    <a:lnTo>
                      <a:pt x="591" y="508"/>
                    </a:lnTo>
                    <a:lnTo>
                      <a:pt x="594" y="509"/>
                    </a:lnTo>
                  </a:path>
                </a:pathLst>
              </a:custGeom>
              <a:noFill/>
              <a:ln w="28575">
                <a:solidFill>
                  <a:srgbClr val="3333FF"/>
                </a:solidFill>
                <a:round/>
                <a:headEnd/>
                <a:tailEnd/>
              </a:ln>
            </p:spPr>
            <p:txBody>
              <a:bodyPr/>
              <a:lstStyle/>
              <a:p>
                <a:endParaRPr lang="en-US"/>
              </a:p>
            </p:txBody>
          </p:sp>
        </p:grpSp>
        <p:sp>
          <p:nvSpPr>
            <p:cNvPr id="23593" name="Text Box 94"/>
            <p:cNvSpPr txBox="1">
              <a:spLocks noChangeArrowheads="1"/>
            </p:cNvSpPr>
            <p:nvPr/>
          </p:nvSpPr>
          <p:spPr bwMode="auto">
            <a:xfrm>
              <a:off x="3623" y="1341"/>
              <a:ext cx="1612" cy="518"/>
            </a:xfrm>
            <a:prstGeom prst="rect">
              <a:avLst/>
            </a:prstGeom>
            <a:noFill/>
            <a:ln w="9525" algn="ctr">
              <a:noFill/>
              <a:miter lim="800000"/>
              <a:headEnd/>
              <a:tailEnd/>
            </a:ln>
          </p:spPr>
          <p:txBody>
            <a:bodyPr wrap="none">
              <a:spAutoFit/>
            </a:bodyPr>
            <a:lstStyle/>
            <a:p>
              <a:pPr algn="ctr"/>
              <a:r>
                <a:rPr lang="en-US" sz="2400">
                  <a:latin typeface="Comic Sans MS" pitchFamily="66" charset="0"/>
                </a:rPr>
                <a:t>Frequency comb </a:t>
              </a:r>
            </a:p>
            <a:p>
              <a:pPr algn="ctr"/>
              <a:r>
                <a:rPr lang="en-US" sz="2400">
                  <a:latin typeface="Comic Sans MS" pitchFamily="66" charset="0"/>
                </a:rPr>
                <a:t>(</a:t>
              </a:r>
              <a:r>
                <a:rPr lang="en-US" sz="2400">
                  <a:latin typeface="Symbol" pitchFamily="18" charset="2"/>
                </a:rPr>
                <a:t>f</a:t>
              </a:r>
              <a:r>
                <a:rPr lang="en-US" sz="2400">
                  <a:latin typeface="Comic Sans MS" pitchFamily="66" charset="0"/>
                </a:rPr>
                <a:t> – stabilized)</a:t>
              </a:r>
            </a:p>
          </p:txBody>
        </p:sp>
      </p:grpSp>
      <p:sp>
        <p:nvSpPr>
          <p:cNvPr id="23581" name="Line 99"/>
          <p:cNvSpPr>
            <a:spLocks noChangeShapeType="1"/>
          </p:cNvSpPr>
          <p:nvPr/>
        </p:nvSpPr>
        <p:spPr bwMode="auto">
          <a:xfrm>
            <a:off x="636588" y="4041775"/>
            <a:ext cx="0" cy="2192338"/>
          </a:xfrm>
          <a:prstGeom prst="line">
            <a:avLst/>
          </a:prstGeom>
          <a:noFill/>
          <a:ln w="28575">
            <a:solidFill>
              <a:srgbClr val="FF0000"/>
            </a:solidFill>
            <a:round/>
            <a:headEnd type="triangle" w="med" len="med"/>
            <a:tailEnd type="triangle" w="med" len="med"/>
          </a:ln>
        </p:spPr>
        <p:txBody>
          <a:bodyPr/>
          <a:lstStyle/>
          <a:p>
            <a:endParaRPr lang="en-US"/>
          </a:p>
        </p:txBody>
      </p:sp>
      <p:sp>
        <p:nvSpPr>
          <p:cNvPr id="23582" name="Text Box 100"/>
          <p:cNvSpPr txBox="1">
            <a:spLocks noChangeArrowheads="1"/>
          </p:cNvSpPr>
          <p:nvPr/>
        </p:nvSpPr>
        <p:spPr bwMode="auto">
          <a:xfrm flipV="1">
            <a:off x="95250" y="4518025"/>
            <a:ext cx="488950" cy="946150"/>
          </a:xfrm>
          <a:prstGeom prst="rect">
            <a:avLst/>
          </a:prstGeom>
          <a:noFill/>
          <a:ln w="9525" algn="ctr">
            <a:noFill/>
            <a:miter lim="800000"/>
            <a:headEnd/>
            <a:tailEnd/>
          </a:ln>
        </p:spPr>
        <p:txBody>
          <a:bodyPr vert="eaVert" wrap="none">
            <a:spAutoFit/>
          </a:bodyPr>
          <a:lstStyle/>
          <a:p>
            <a:r>
              <a:rPr lang="en-US" sz="2000">
                <a:solidFill>
                  <a:srgbClr val="FF0000"/>
                </a:solidFill>
                <a:latin typeface="Comic Sans MS" pitchFamily="66" charset="0"/>
              </a:rPr>
              <a:t>6000 K</a:t>
            </a:r>
          </a:p>
        </p:txBody>
      </p:sp>
      <p:sp>
        <p:nvSpPr>
          <p:cNvPr id="101" name="Rectangle 100"/>
          <p:cNvSpPr/>
          <p:nvPr/>
        </p:nvSpPr>
        <p:spPr>
          <a:xfrm>
            <a:off x="144463" y="-98572"/>
            <a:ext cx="8999537" cy="769441"/>
          </a:xfrm>
          <a:prstGeom prst="rect">
            <a:avLst/>
          </a:prstGeom>
        </p:spPr>
        <p:txBody>
          <a:bodyPr wrap="square">
            <a:spAutoFit/>
          </a:bodyPr>
          <a:lstStyle/>
          <a:p>
            <a:pPr algn="ct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Coherent two photon Transfer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754" name="Object 2"/>
          <p:cNvGraphicFramePr>
            <a:graphicFrameLocks noChangeAspect="1"/>
          </p:cNvGraphicFramePr>
          <p:nvPr/>
        </p:nvGraphicFramePr>
        <p:xfrm>
          <a:off x="361950" y="3498850"/>
          <a:ext cx="3533775" cy="3122613"/>
        </p:xfrm>
        <a:graphic>
          <a:graphicData uri="http://schemas.openxmlformats.org/presentationml/2006/ole">
            <p:oleObj spid="_x0000_s61442" name="Graph" r:id="rId3" imgW="3827520" imgH="3121920" progId="">
              <p:embed/>
            </p:oleObj>
          </a:graphicData>
        </a:graphic>
      </p:graphicFrame>
      <p:graphicFrame>
        <p:nvGraphicFramePr>
          <p:cNvPr id="5123" name="Object 3"/>
          <p:cNvGraphicFramePr>
            <a:graphicFrameLocks noChangeAspect="1"/>
          </p:cNvGraphicFramePr>
          <p:nvPr/>
        </p:nvGraphicFramePr>
        <p:xfrm>
          <a:off x="355600" y="665163"/>
          <a:ext cx="3519488" cy="3106737"/>
        </p:xfrm>
        <a:graphic>
          <a:graphicData uri="http://schemas.openxmlformats.org/presentationml/2006/ole">
            <p:oleObj spid="_x0000_s61443" name="Graph" r:id="rId4" imgW="3811680" imgH="3107520" progId="">
              <p:embed/>
            </p:oleObj>
          </a:graphicData>
        </a:graphic>
      </p:graphicFrame>
      <p:graphicFrame>
        <p:nvGraphicFramePr>
          <p:cNvPr id="58372" name="Object 4"/>
          <p:cNvGraphicFramePr>
            <a:graphicFrameLocks noChangeAspect="1"/>
          </p:cNvGraphicFramePr>
          <p:nvPr/>
        </p:nvGraphicFramePr>
        <p:xfrm>
          <a:off x="5627688" y="677863"/>
          <a:ext cx="3509962" cy="3122612"/>
        </p:xfrm>
        <a:graphic>
          <a:graphicData uri="http://schemas.openxmlformats.org/presentationml/2006/ole">
            <p:oleObj spid="_x0000_s61444" name="Graph" r:id="rId5" imgW="3803040" imgH="3121920" progId="">
              <p:embed/>
            </p:oleObj>
          </a:graphicData>
        </a:graphic>
      </p:graphicFrame>
      <p:graphicFrame>
        <p:nvGraphicFramePr>
          <p:cNvPr id="202757" name="Object 5"/>
          <p:cNvGraphicFramePr>
            <a:graphicFrameLocks noChangeAspect="1"/>
          </p:cNvGraphicFramePr>
          <p:nvPr/>
        </p:nvGraphicFramePr>
        <p:xfrm>
          <a:off x="5568950" y="3498850"/>
          <a:ext cx="3575050" cy="3122613"/>
        </p:xfrm>
        <a:graphic>
          <a:graphicData uri="http://schemas.openxmlformats.org/presentationml/2006/ole">
            <p:oleObj spid="_x0000_s61445" name="Graph" r:id="rId6" imgW="3873600" imgH="3121920" progId="">
              <p:embed/>
            </p:oleObj>
          </a:graphicData>
        </a:graphic>
      </p:graphicFrame>
      <p:sp>
        <p:nvSpPr>
          <p:cNvPr id="5126" name="Rectangle 2"/>
          <p:cNvSpPr>
            <a:spLocks noChangeArrowheads="1"/>
          </p:cNvSpPr>
          <p:nvPr/>
        </p:nvSpPr>
        <p:spPr bwMode="auto">
          <a:xfrm>
            <a:off x="0" y="-57150"/>
            <a:ext cx="9144000" cy="855663"/>
          </a:xfrm>
          <a:prstGeom prst="rect">
            <a:avLst/>
          </a:prstGeom>
          <a:noFill/>
          <a:ln w="12700">
            <a:noFill/>
            <a:miter lim="800000"/>
            <a:headEnd/>
            <a:tailEnd/>
          </a:ln>
        </p:spPr>
        <p:txBody>
          <a:bodyPr lIns="34290" tIns="34290" rIns="34290" bIns="34290" anchor="ctr"/>
          <a:lstStyle/>
          <a:p>
            <a:pPr algn="ctr" defTabSz="822325"/>
            <a:r>
              <a:rPr lang="en-US" sz="4000">
                <a:solidFill>
                  <a:schemeClr val="tx2"/>
                </a:solidFill>
                <a:latin typeface="Verdana" pitchFamily="34" charset="0"/>
                <a:sym typeface="Marker Felt"/>
              </a:rPr>
              <a:t>Thermalization of Polar Molecules</a:t>
            </a:r>
          </a:p>
        </p:txBody>
      </p:sp>
      <p:pic>
        <p:nvPicPr>
          <p:cNvPr id="5127" name="Picture 13"/>
          <p:cNvPicPr>
            <a:picLocks noChangeAspect="1" noChangeArrowheads="1"/>
          </p:cNvPicPr>
          <p:nvPr/>
        </p:nvPicPr>
        <p:blipFill>
          <a:blip r:embed="rId7" cstate="print"/>
          <a:srcRect l="12541" t="5435" r="9570" b="82545"/>
          <a:stretch>
            <a:fillRect/>
          </a:stretch>
        </p:blipFill>
        <p:spPr bwMode="auto">
          <a:xfrm>
            <a:off x="4162425" y="3122613"/>
            <a:ext cx="1276350" cy="481012"/>
          </a:xfrm>
          <a:prstGeom prst="rect">
            <a:avLst/>
          </a:prstGeom>
          <a:noFill/>
          <a:ln w="9525">
            <a:noFill/>
            <a:miter lim="800000"/>
            <a:headEnd/>
            <a:tailEnd/>
          </a:ln>
        </p:spPr>
      </p:pic>
      <p:grpSp>
        <p:nvGrpSpPr>
          <p:cNvPr id="2" name="Group 14"/>
          <p:cNvGrpSpPr>
            <a:grpSpLocks/>
          </p:cNvGrpSpPr>
          <p:nvPr/>
        </p:nvGrpSpPr>
        <p:grpSpPr bwMode="auto">
          <a:xfrm>
            <a:off x="4527550" y="2632075"/>
            <a:ext cx="444500" cy="1936750"/>
            <a:chOff x="2756" y="506"/>
            <a:chExt cx="280" cy="1220"/>
          </a:xfrm>
        </p:grpSpPr>
        <p:sp>
          <p:nvSpPr>
            <p:cNvPr id="5134" name="Line 15"/>
            <p:cNvSpPr>
              <a:spLocks noChangeShapeType="1"/>
            </p:cNvSpPr>
            <p:nvPr/>
          </p:nvSpPr>
          <p:spPr bwMode="auto">
            <a:xfrm flipH="1" flipV="1">
              <a:off x="2886" y="506"/>
              <a:ext cx="6" cy="252"/>
            </a:xfrm>
            <a:prstGeom prst="line">
              <a:avLst/>
            </a:prstGeom>
            <a:noFill/>
            <a:ln w="28575">
              <a:solidFill>
                <a:srgbClr val="FF0000"/>
              </a:solidFill>
              <a:round/>
              <a:headEnd/>
              <a:tailEnd type="triangle" w="med" len="med"/>
            </a:ln>
          </p:spPr>
          <p:txBody>
            <a:bodyPr/>
            <a:lstStyle/>
            <a:p>
              <a:endParaRPr lang="en-US"/>
            </a:p>
          </p:txBody>
        </p:sp>
        <p:sp>
          <p:nvSpPr>
            <p:cNvPr id="5135" name="Line 16"/>
            <p:cNvSpPr>
              <a:spLocks noChangeShapeType="1"/>
            </p:cNvSpPr>
            <p:nvPr/>
          </p:nvSpPr>
          <p:spPr bwMode="auto">
            <a:xfrm flipH="1">
              <a:off x="2882" y="1160"/>
              <a:ext cx="6" cy="253"/>
            </a:xfrm>
            <a:prstGeom prst="line">
              <a:avLst/>
            </a:prstGeom>
            <a:noFill/>
            <a:ln w="28575">
              <a:solidFill>
                <a:srgbClr val="FF0000"/>
              </a:solidFill>
              <a:round/>
              <a:headEnd/>
              <a:tailEnd type="triangle" w="med" len="med"/>
            </a:ln>
          </p:spPr>
          <p:txBody>
            <a:bodyPr/>
            <a:lstStyle/>
            <a:p>
              <a:endParaRPr lang="en-US"/>
            </a:p>
          </p:txBody>
        </p:sp>
        <p:sp>
          <p:nvSpPr>
            <p:cNvPr id="5136" name="Text Box 17"/>
            <p:cNvSpPr txBox="1">
              <a:spLocks noChangeArrowheads="1"/>
            </p:cNvSpPr>
            <p:nvPr/>
          </p:nvSpPr>
          <p:spPr bwMode="auto">
            <a:xfrm>
              <a:off x="2756" y="1435"/>
              <a:ext cx="280" cy="291"/>
            </a:xfrm>
            <a:prstGeom prst="rect">
              <a:avLst/>
            </a:prstGeom>
            <a:noFill/>
            <a:ln w="9525">
              <a:noFill/>
              <a:miter lim="800000"/>
              <a:headEnd/>
              <a:tailEnd/>
            </a:ln>
          </p:spPr>
          <p:txBody>
            <a:bodyPr wrap="none" lIns="91438" tIns="45718" rIns="91438" bIns="45718">
              <a:spAutoFit/>
            </a:bodyPr>
            <a:lstStyle/>
            <a:p>
              <a:pPr algn="ctr"/>
              <a:r>
                <a:rPr lang="en-US" sz="2400">
                  <a:solidFill>
                    <a:srgbClr val="FF0000"/>
                  </a:solidFill>
                  <a:latin typeface="Verdana" pitchFamily="34" charset="0"/>
                </a:rPr>
                <a:t>T</a:t>
              </a:r>
              <a:r>
                <a:rPr lang="en-US" sz="2400" baseline="-25000">
                  <a:solidFill>
                    <a:srgbClr val="FF0000"/>
                  </a:solidFill>
                  <a:latin typeface="Verdana" pitchFamily="34" charset="0"/>
                </a:rPr>
                <a:t>z</a:t>
              </a:r>
            </a:p>
          </p:txBody>
        </p:sp>
      </p:grpSp>
      <p:grpSp>
        <p:nvGrpSpPr>
          <p:cNvPr id="3" name="Group 18"/>
          <p:cNvGrpSpPr>
            <a:grpSpLocks/>
          </p:cNvGrpSpPr>
          <p:nvPr/>
        </p:nvGrpSpPr>
        <p:grpSpPr bwMode="auto">
          <a:xfrm>
            <a:off x="3822700" y="2906713"/>
            <a:ext cx="2058988" cy="461962"/>
            <a:chOff x="2312" y="1077911"/>
            <a:chExt cx="1297" cy="461962"/>
          </a:xfrm>
        </p:grpSpPr>
        <p:grpSp>
          <p:nvGrpSpPr>
            <p:cNvPr id="4" name="Group 19"/>
            <p:cNvGrpSpPr>
              <a:grpSpLocks/>
            </p:cNvGrpSpPr>
            <p:nvPr/>
          </p:nvGrpSpPr>
          <p:grpSpPr bwMode="auto">
            <a:xfrm>
              <a:off x="2312" y="1498598"/>
              <a:ext cx="1191" cy="0"/>
              <a:chOff x="2312" y="944"/>
              <a:chExt cx="1191" cy="0"/>
            </a:xfrm>
          </p:grpSpPr>
          <p:sp>
            <p:nvSpPr>
              <p:cNvPr id="5132" name="Line 20"/>
              <p:cNvSpPr>
                <a:spLocks noChangeShapeType="1"/>
              </p:cNvSpPr>
              <p:nvPr/>
            </p:nvSpPr>
            <p:spPr bwMode="auto">
              <a:xfrm>
                <a:off x="3362" y="944"/>
                <a:ext cx="141" cy="0"/>
              </a:xfrm>
              <a:prstGeom prst="line">
                <a:avLst/>
              </a:prstGeom>
              <a:noFill/>
              <a:ln w="28575">
                <a:solidFill>
                  <a:schemeClr val="bg2"/>
                </a:solidFill>
                <a:round/>
                <a:headEnd/>
                <a:tailEnd type="triangle" w="med" len="med"/>
              </a:ln>
            </p:spPr>
            <p:txBody>
              <a:bodyPr/>
              <a:lstStyle/>
              <a:p>
                <a:endParaRPr lang="en-US"/>
              </a:p>
            </p:txBody>
          </p:sp>
          <p:sp>
            <p:nvSpPr>
              <p:cNvPr id="5133" name="Line 21"/>
              <p:cNvSpPr>
                <a:spLocks noChangeShapeType="1"/>
              </p:cNvSpPr>
              <p:nvPr/>
            </p:nvSpPr>
            <p:spPr bwMode="auto">
              <a:xfrm flipH="1">
                <a:off x="2312" y="944"/>
                <a:ext cx="141" cy="0"/>
              </a:xfrm>
              <a:prstGeom prst="line">
                <a:avLst/>
              </a:prstGeom>
              <a:noFill/>
              <a:ln w="28575">
                <a:solidFill>
                  <a:schemeClr val="bg2"/>
                </a:solidFill>
                <a:round/>
                <a:headEnd/>
                <a:tailEnd type="triangle" w="med" len="med"/>
              </a:ln>
            </p:spPr>
            <p:txBody>
              <a:bodyPr/>
              <a:lstStyle/>
              <a:p>
                <a:endParaRPr lang="en-US"/>
              </a:p>
            </p:txBody>
          </p:sp>
        </p:grpSp>
        <p:sp>
          <p:nvSpPr>
            <p:cNvPr id="5131" name="Text Box 22"/>
            <p:cNvSpPr txBox="1">
              <a:spLocks noChangeArrowheads="1"/>
            </p:cNvSpPr>
            <p:nvPr/>
          </p:nvSpPr>
          <p:spPr bwMode="auto">
            <a:xfrm>
              <a:off x="3321" y="1077911"/>
              <a:ext cx="288" cy="461962"/>
            </a:xfrm>
            <a:prstGeom prst="rect">
              <a:avLst/>
            </a:prstGeom>
            <a:noFill/>
            <a:ln w="9525">
              <a:noFill/>
              <a:miter lim="800000"/>
              <a:headEnd/>
              <a:tailEnd/>
            </a:ln>
          </p:spPr>
          <p:txBody>
            <a:bodyPr wrap="none" lIns="91438" tIns="45718" rIns="91438" bIns="45718">
              <a:spAutoFit/>
            </a:bodyPr>
            <a:lstStyle/>
            <a:p>
              <a:pPr algn="ctr"/>
              <a:r>
                <a:rPr lang="en-US" sz="2400">
                  <a:solidFill>
                    <a:schemeClr val="bg2"/>
                  </a:solidFill>
                  <a:latin typeface="Verdana" pitchFamily="34" charset="0"/>
                </a:rPr>
                <a:t>T</a:t>
              </a:r>
              <a:r>
                <a:rPr lang="en-US" sz="2400" baseline="-25000">
                  <a:solidFill>
                    <a:schemeClr val="bg2"/>
                  </a:solidFill>
                  <a:latin typeface="Verdana" pitchFamily="34" charset="0"/>
                </a:rPr>
                <a:t>x</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2754"/>
                                        </p:tgtEl>
                                        <p:attrNameLst>
                                          <p:attrName>style.visibility</p:attrName>
                                        </p:attrNameLst>
                                      </p:cBhvr>
                                      <p:to>
                                        <p:strVal val="visible"/>
                                      </p:to>
                                    </p:set>
                                    <p:animEffect transition="in" filter="fade">
                                      <p:cBhvr>
                                        <p:cTn id="11" dur="500"/>
                                        <p:tgtEl>
                                          <p:spTgt spid="2027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2757"/>
                                        </p:tgtEl>
                                        <p:attrNameLst>
                                          <p:attrName>style.visibility</p:attrName>
                                        </p:attrNameLst>
                                      </p:cBhvr>
                                      <p:to>
                                        <p:strVal val="visible"/>
                                      </p:to>
                                    </p:set>
                                    <p:animEffect transition="in" filter="fade">
                                      <p:cBhvr>
                                        <p:cTn id="16" dur="500"/>
                                        <p:tgtEl>
                                          <p:spTgt spid="20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bwMode="auto">
          <a:xfrm rot="19090557">
            <a:off x="1060901" y="4202247"/>
            <a:ext cx="3657600" cy="1645920"/>
          </a:xfrm>
          <a:prstGeom prst="ellipse">
            <a:avLst/>
          </a:prstGeom>
          <a:gradFill flip="none" rotWithShape="1">
            <a:gsLst>
              <a:gs pos="0">
                <a:srgbClr val="FF0000">
                  <a:tint val="66000"/>
                  <a:satMod val="160000"/>
                  <a:alpha val="0"/>
                </a:srgbClr>
              </a:gs>
              <a:gs pos="50000">
                <a:srgbClr val="FF0000">
                  <a:tint val="44500"/>
                  <a:satMod val="160000"/>
                </a:srgbClr>
              </a:gs>
              <a:gs pos="100000">
                <a:srgbClr val="FF0000">
                  <a:tint val="23500"/>
                  <a:satMod val="160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46" name="Group 45"/>
          <p:cNvGrpSpPr/>
          <p:nvPr/>
        </p:nvGrpSpPr>
        <p:grpSpPr>
          <a:xfrm>
            <a:off x="218225" y="3446043"/>
            <a:ext cx="4309884" cy="2749321"/>
            <a:chOff x="-42596" y="3448163"/>
            <a:chExt cx="4844363" cy="3190646"/>
          </a:xfrm>
        </p:grpSpPr>
        <p:sp>
          <p:nvSpPr>
            <p:cNvPr id="5" name="Line 3"/>
            <p:cNvSpPr>
              <a:spLocks noChangeShapeType="1"/>
            </p:cNvSpPr>
            <p:nvPr/>
          </p:nvSpPr>
          <p:spPr bwMode="auto">
            <a:xfrm>
              <a:off x="1329900" y="6059388"/>
              <a:ext cx="1193800" cy="0"/>
            </a:xfrm>
            <a:prstGeom prst="line">
              <a:avLst/>
            </a:prstGeom>
            <a:noFill/>
            <a:ln w="57150">
              <a:solidFill>
                <a:schemeClr val="tx1"/>
              </a:solidFill>
              <a:round/>
              <a:headEnd/>
              <a:tailEnd/>
            </a:ln>
            <a:effectLst/>
          </p:spPr>
          <p:txBody>
            <a:bodyPr/>
            <a:lstStyle/>
            <a:p>
              <a:endParaRPr lang="en-US"/>
            </a:p>
          </p:txBody>
        </p:sp>
        <p:sp>
          <p:nvSpPr>
            <p:cNvPr id="6" name="Text Box 4"/>
            <p:cNvSpPr txBox="1">
              <a:spLocks noChangeArrowheads="1"/>
            </p:cNvSpPr>
            <p:nvPr/>
          </p:nvSpPr>
          <p:spPr bwMode="auto">
            <a:xfrm>
              <a:off x="108224" y="5831912"/>
              <a:ext cx="992579" cy="461665"/>
            </a:xfrm>
            <a:prstGeom prst="rect">
              <a:avLst/>
            </a:prstGeom>
            <a:noFill/>
            <a:ln w="9525">
              <a:noFill/>
              <a:miter lim="800000"/>
              <a:headEnd/>
              <a:tailEnd/>
            </a:ln>
            <a:effectLst/>
          </p:spPr>
          <p:txBody>
            <a:bodyPr wrap="none">
              <a:spAutoFit/>
            </a:bodyPr>
            <a:lstStyle/>
            <a:p>
              <a:pPr eaLnBrk="0" hangingPunct="0"/>
              <a:r>
                <a:rPr lang="en-US" altLang="ja-JP" sz="2400" b="1" baseline="30000" dirty="0" smtClean="0">
                  <a:latin typeface="Times New Roman" charset="0"/>
                  <a:ea typeface="ＭＳ Ｐゴシック" pitchFamily="34" charset="-128"/>
                </a:rPr>
                <a:t>1</a:t>
              </a:r>
              <a:r>
                <a:rPr lang="en-US" altLang="ja-JP" sz="2400" b="1" dirty="0" smtClean="0">
                  <a:latin typeface="Times New Roman" charset="0"/>
                  <a:ea typeface="ＭＳ Ｐゴシック" pitchFamily="34" charset="-128"/>
                </a:rPr>
                <a:t>S</a:t>
              </a:r>
              <a:r>
                <a:rPr lang="en-US" altLang="ja-JP" sz="2400" b="1" baseline="-25000" dirty="0" smtClean="0">
                  <a:latin typeface="Times New Roman" charset="0"/>
                  <a:ea typeface="ＭＳ Ｐゴシック" pitchFamily="34" charset="-128"/>
                </a:rPr>
                <a:t>0  </a:t>
              </a:r>
              <a:r>
                <a:rPr lang="en-US" altLang="ja-JP" sz="2400" b="1" dirty="0" smtClean="0">
                  <a:latin typeface="Times New Roman" charset="0"/>
                  <a:ea typeface="ＭＳ Ｐゴシック" pitchFamily="34" charset="-128"/>
                </a:rPr>
                <a:t>=g</a:t>
              </a:r>
              <a:endParaRPr lang="en-US" altLang="ja-JP" sz="2400" b="1" baseline="-25000" dirty="0">
                <a:latin typeface="Times New Roman" charset="0"/>
                <a:ea typeface="ＭＳ Ｐゴシック" pitchFamily="34" charset="-128"/>
              </a:endParaRPr>
            </a:p>
          </p:txBody>
        </p:sp>
        <p:grpSp>
          <p:nvGrpSpPr>
            <p:cNvPr id="7" name="Group 5"/>
            <p:cNvGrpSpPr>
              <a:grpSpLocks/>
            </p:cNvGrpSpPr>
            <p:nvPr/>
          </p:nvGrpSpPr>
          <p:grpSpPr bwMode="auto">
            <a:xfrm>
              <a:off x="518688" y="3686288"/>
              <a:ext cx="1611312" cy="457200"/>
              <a:chOff x="208" y="1824"/>
              <a:chExt cx="1015" cy="288"/>
            </a:xfrm>
          </p:grpSpPr>
          <p:sp>
            <p:nvSpPr>
              <p:cNvPr id="8" name="Line 6"/>
              <p:cNvSpPr>
                <a:spLocks noChangeShapeType="1"/>
              </p:cNvSpPr>
              <p:nvPr/>
            </p:nvSpPr>
            <p:spPr bwMode="auto">
              <a:xfrm>
                <a:off x="607" y="1952"/>
                <a:ext cx="616" cy="0"/>
              </a:xfrm>
              <a:prstGeom prst="line">
                <a:avLst/>
              </a:prstGeom>
              <a:noFill/>
              <a:ln w="57150">
                <a:solidFill>
                  <a:schemeClr val="tx1"/>
                </a:solidFill>
                <a:round/>
                <a:headEnd/>
                <a:tailEnd/>
              </a:ln>
              <a:effectLst/>
            </p:spPr>
            <p:txBody>
              <a:bodyPr/>
              <a:lstStyle/>
              <a:p>
                <a:endParaRPr lang="en-US"/>
              </a:p>
            </p:txBody>
          </p:sp>
          <p:sp>
            <p:nvSpPr>
              <p:cNvPr id="9" name="Text Box 7"/>
              <p:cNvSpPr txBox="1">
                <a:spLocks noChangeArrowheads="1"/>
              </p:cNvSpPr>
              <p:nvPr/>
            </p:nvSpPr>
            <p:spPr bwMode="auto">
              <a:xfrm>
                <a:off x="208" y="1824"/>
                <a:ext cx="361" cy="288"/>
              </a:xfrm>
              <a:prstGeom prst="rect">
                <a:avLst/>
              </a:prstGeom>
              <a:noFill/>
              <a:ln w="9525">
                <a:noFill/>
                <a:miter lim="800000"/>
                <a:headEnd/>
                <a:tailEnd/>
              </a:ln>
              <a:effectLst/>
            </p:spPr>
            <p:txBody>
              <a:bodyPr wrap="none">
                <a:spAutoFit/>
              </a:bodyPr>
              <a:lstStyle/>
              <a:p>
                <a:pPr eaLnBrk="0" hangingPunct="0"/>
                <a:r>
                  <a:rPr lang="en-US" altLang="ja-JP" sz="2400" b="1" baseline="30000">
                    <a:latin typeface="Times New Roman" charset="0"/>
                    <a:ea typeface="ＭＳ Ｐゴシック" pitchFamily="34" charset="-128"/>
                  </a:rPr>
                  <a:t>1</a:t>
                </a:r>
                <a:r>
                  <a:rPr lang="en-US" altLang="ja-JP" sz="2400" b="1">
                    <a:latin typeface="Times New Roman" charset="0"/>
                    <a:ea typeface="ＭＳ Ｐゴシック" pitchFamily="34" charset="-128"/>
                  </a:rPr>
                  <a:t>P</a:t>
                </a:r>
                <a:r>
                  <a:rPr lang="en-US" altLang="ja-JP" sz="2400" b="1" baseline="-25000">
                    <a:latin typeface="Times New Roman" charset="0"/>
                    <a:ea typeface="ＭＳ Ｐゴシック" pitchFamily="34" charset="-128"/>
                  </a:rPr>
                  <a:t>1</a:t>
                </a:r>
              </a:p>
            </p:txBody>
          </p:sp>
        </p:grpSp>
        <p:sp>
          <p:nvSpPr>
            <p:cNvPr id="10" name="Line 8"/>
            <p:cNvSpPr>
              <a:spLocks noChangeShapeType="1"/>
            </p:cNvSpPr>
            <p:nvPr/>
          </p:nvSpPr>
          <p:spPr bwMode="auto">
            <a:xfrm flipV="1">
              <a:off x="1808343" y="4040087"/>
              <a:ext cx="45719" cy="1976437"/>
            </a:xfrm>
            <a:prstGeom prst="line">
              <a:avLst/>
            </a:prstGeom>
            <a:noFill/>
            <a:ln w="38100">
              <a:solidFill>
                <a:srgbClr val="0000FF"/>
              </a:solidFill>
              <a:round/>
              <a:headEnd type="arrow" w="lg" len="lg"/>
              <a:tailEnd type="arrow" w="lg" len="lg"/>
            </a:ln>
            <a:effectLst/>
          </p:spPr>
          <p:txBody>
            <a:bodyPr/>
            <a:lstStyle/>
            <a:p>
              <a:endParaRPr lang="en-US"/>
            </a:p>
          </p:txBody>
        </p:sp>
        <p:sp>
          <p:nvSpPr>
            <p:cNvPr id="11" name="Text Box 9"/>
            <p:cNvSpPr txBox="1">
              <a:spLocks noChangeArrowheads="1"/>
            </p:cNvSpPr>
            <p:nvPr/>
          </p:nvSpPr>
          <p:spPr bwMode="auto">
            <a:xfrm>
              <a:off x="-42596" y="4551263"/>
              <a:ext cx="1904574" cy="830997"/>
            </a:xfrm>
            <a:prstGeom prst="rect">
              <a:avLst/>
            </a:prstGeom>
            <a:noFill/>
            <a:ln w="9525">
              <a:noFill/>
              <a:miter lim="800000"/>
              <a:headEnd/>
              <a:tailEnd/>
            </a:ln>
            <a:effectLst/>
          </p:spPr>
          <p:txBody>
            <a:bodyPr wrap="square">
              <a:spAutoFit/>
            </a:bodyPr>
            <a:lstStyle/>
            <a:p>
              <a:r>
                <a:rPr lang="en-US" altLang="ja-JP" sz="2400" dirty="0">
                  <a:solidFill>
                    <a:schemeClr val="accent2"/>
                  </a:solidFill>
                  <a:latin typeface="Times New Roman" charset="0"/>
                  <a:ea typeface="ＭＳ Ｐゴシック" pitchFamily="34" charset="-128"/>
                </a:rPr>
                <a:t>461 nm </a:t>
              </a:r>
            </a:p>
            <a:p>
              <a:r>
                <a:rPr lang="en-US" altLang="ja-JP" sz="2400" dirty="0" smtClean="0">
                  <a:solidFill>
                    <a:schemeClr val="accent2"/>
                  </a:solidFill>
                  <a:latin typeface="Times New Roman" pitchFamily="18" charset="0"/>
                  <a:ea typeface="ＭＳ Ｐゴシック" pitchFamily="34" charset="-128"/>
                  <a:cs typeface="Times New Roman" pitchFamily="18" charset="0"/>
                </a:rPr>
                <a:t>  (~ 5 ns)</a:t>
              </a:r>
              <a:endParaRPr lang="el-GR" altLang="ja-JP" sz="2400" baseline="-25000" dirty="0">
                <a:solidFill>
                  <a:schemeClr val="accent2"/>
                </a:solidFill>
                <a:latin typeface="Times New Roman" pitchFamily="18" charset="0"/>
                <a:ea typeface="ＭＳ Ｐゴシック" pitchFamily="34" charset="-128"/>
                <a:cs typeface="Times New Roman" pitchFamily="18" charset="0"/>
              </a:endParaRPr>
            </a:p>
          </p:txBody>
        </p:sp>
        <p:grpSp>
          <p:nvGrpSpPr>
            <p:cNvPr id="13" name="Group 11"/>
            <p:cNvGrpSpPr>
              <a:grpSpLocks/>
            </p:cNvGrpSpPr>
            <p:nvPr/>
          </p:nvGrpSpPr>
          <p:grpSpPr bwMode="auto">
            <a:xfrm>
              <a:off x="3350791" y="4787799"/>
              <a:ext cx="1450976" cy="461238"/>
              <a:chOff x="1992" y="2552"/>
              <a:chExt cx="914" cy="402"/>
            </a:xfrm>
          </p:grpSpPr>
          <p:sp>
            <p:nvSpPr>
              <p:cNvPr id="18" name="Line 12"/>
              <p:cNvSpPr>
                <a:spLocks noChangeShapeType="1"/>
              </p:cNvSpPr>
              <p:nvPr/>
            </p:nvSpPr>
            <p:spPr bwMode="auto">
              <a:xfrm>
                <a:off x="1992" y="2552"/>
                <a:ext cx="600" cy="0"/>
              </a:xfrm>
              <a:prstGeom prst="line">
                <a:avLst/>
              </a:prstGeom>
              <a:noFill/>
              <a:ln w="57150">
                <a:solidFill>
                  <a:schemeClr val="tx1"/>
                </a:solidFill>
                <a:round/>
                <a:headEnd/>
                <a:tailEnd/>
              </a:ln>
              <a:effectLst/>
            </p:spPr>
            <p:txBody>
              <a:bodyPr/>
              <a:lstStyle/>
              <a:p>
                <a:endParaRPr lang="en-US"/>
              </a:p>
            </p:txBody>
          </p:sp>
          <p:sp>
            <p:nvSpPr>
              <p:cNvPr id="19" name="Text Box 13"/>
              <p:cNvSpPr txBox="1">
                <a:spLocks noChangeArrowheads="1"/>
              </p:cNvSpPr>
              <p:nvPr/>
            </p:nvSpPr>
            <p:spPr bwMode="auto">
              <a:xfrm>
                <a:off x="2346" y="2552"/>
                <a:ext cx="560" cy="402"/>
              </a:xfrm>
              <a:prstGeom prst="rect">
                <a:avLst/>
              </a:prstGeom>
              <a:noFill/>
              <a:ln w="9525">
                <a:noFill/>
                <a:miter lim="800000"/>
                <a:headEnd/>
                <a:tailEnd/>
              </a:ln>
              <a:effectLst/>
            </p:spPr>
            <p:txBody>
              <a:bodyPr wrap="none">
                <a:spAutoFit/>
              </a:bodyPr>
              <a:lstStyle/>
              <a:p>
                <a:pPr eaLnBrk="0" hangingPunct="0"/>
                <a:r>
                  <a:rPr lang="en-US" altLang="ja-JP" sz="2400" b="1" baseline="30000" dirty="0" smtClean="0">
                    <a:latin typeface="Times New Roman" charset="0"/>
                    <a:ea typeface="ＭＳ Ｐゴシック" pitchFamily="34" charset="-128"/>
                  </a:rPr>
                  <a:t>3</a:t>
                </a:r>
                <a:r>
                  <a:rPr lang="en-US" altLang="ja-JP" sz="2400" b="1" dirty="0" smtClean="0">
                    <a:latin typeface="Times New Roman" charset="0"/>
                    <a:ea typeface="ＭＳ Ｐゴシック" pitchFamily="34" charset="-128"/>
                  </a:rPr>
                  <a:t>P</a:t>
                </a:r>
                <a:r>
                  <a:rPr lang="en-US" altLang="ja-JP" sz="2400" b="1" baseline="-25000" dirty="0" smtClean="0">
                    <a:latin typeface="Times New Roman" charset="0"/>
                    <a:ea typeface="ＭＳ Ｐゴシック" pitchFamily="34" charset="-128"/>
                  </a:rPr>
                  <a:t>0</a:t>
                </a:r>
                <a:r>
                  <a:rPr lang="en-US" altLang="ja-JP" sz="2400" b="1" dirty="0" smtClean="0">
                    <a:latin typeface="Times New Roman" charset="0"/>
                    <a:ea typeface="ＭＳ Ｐゴシック" pitchFamily="34" charset="-128"/>
                  </a:rPr>
                  <a:t>=e</a:t>
                </a:r>
                <a:endParaRPr lang="en-US" altLang="ja-JP" sz="2400" b="1" dirty="0">
                  <a:latin typeface="Times New Roman" charset="0"/>
                  <a:ea typeface="ＭＳ Ｐゴシック" pitchFamily="34" charset="-128"/>
                </a:endParaRPr>
              </a:p>
            </p:txBody>
          </p:sp>
        </p:grpSp>
        <p:sp>
          <p:nvSpPr>
            <p:cNvPr id="16" name="Text Box 15"/>
            <p:cNvSpPr txBox="1">
              <a:spLocks noChangeArrowheads="1"/>
            </p:cNvSpPr>
            <p:nvPr/>
          </p:nvSpPr>
          <p:spPr bwMode="auto">
            <a:xfrm>
              <a:off x="2929951" y="5270056"/>
              <a:ext cx="1337337" cy="1348098"/>
            </a:xfrm>
            <a:prstGeom prst="rect">
              <a:avLst/>
            </a:prstGeom>
            <a:noFill/>
            <a:ln w="9525">
              <a:noFill/>
              <a:miter lim="800000"/>
              <a:headEnd/>
              <a:tailEnd/>
            </a:ln>
            <a:effectLst/>
          </p:spPr>
          <p:txBody>
            <a:bodyPr wrap="none">
              <a:spAutoFit/>
            </a:bodyPr>
            <a:lstStyle/>
            <a:p>
              <a:pPr eaLnBrk="0" hangingPunct="0"/>
              <a:r>
                <a:rPr lang="en-US" altLang="ja-JP" sz="2400" dirty="0">
                  <a:solidFill>
                    <a:srgbClr val="FF3300"/>
                  </a:solidFill>
                  <a:latin typeface="Times New Roman" charset="0"/>
                  <a:ea typeface="ＭＳ Ｐゴシック" pitchFamily="34" charset="-128"/>
                </a:rPr>
                <a:t>698 nm</a:t>
              </a:r>
            </a:p>
          </p:txBody>
        </p:sp>
        <p:sp>
          <p:nvSpPr>
            <p:cNvPr id="17" name="Text Box 16"/>
            <p:cNvSpPr txBox="1">
              <a:spLocks noChangeArrowheads="1"/>
            </p:cNvSpPr>
            <p:nvPr/>
          </p:nvSpPr>
          <p:spPr bwMode="auto">
            <a:xfrm>
              <a:off x="2226128" y="5617919"/>
              <a:ext cx="2241047" cy="461665"/>
            </a:xfrm>
            <a:prstGeom prst="rect">
              <a:avLst/>
            </a:prstGeom>
            <a:noFill/>
            <a:ln w="57150" algn="ctr">
              <a:noFill/>
              <a:miter lim="800000"/>
              <a:headEnd/>
              <a:tailEnd/>
            </a:ln>
            <a:effectLst/>
          </p:spPr>
          <p:txBody>
            <a:bodyPr wrap="square">
              <a:spAutoFit/>
            </a:bodyPr>
            <a:lstStyle/>
            <a:p>
              <a:pPr algn="ctr" eaLnBrk="0" hangingPunct="0"/>
              <a:r>
                <a:rPr lang="en-US" sz="2400" dirty="0" smtClean="0">
                  <a:solidFill>
                    <a:srgbClr val="FF0000"/>
                  </a:solidFill>
                  <a:latin typeface="Times New Roman" pitchFamily="18" charset="0"/>
                </a:rPr>
                <a:t>(~ 150 s)</a:t>
              </a:r>
              <a:endParaRPr lang="en-US" sz="2400" dirty="0">
                <a:solidFill>
                  <a:srgbClr val="FF0000"/>
                </a:solidFill>
                <a:latin typeface="Times New Roman" pitchFamily="18" charset="0"/>
              </a:endParaRPr>
            </a:p>
          </p:txBody>
        </p:sp>
        <p:sp>
          <p:nvSpPr>
            <p:cNvPr id="15" name="Line 17"/>
            <p:cNvSpPr>
              <a:spLocks noChangeShapeType="1"/>
            </p:cNvSpPr>
            <p:nvPr/>
          </p:nvSpPr>
          <p:spPr bwMode="auto">
            <a:xfrm flipV="1">
              <a:off x="1941088" y="4787800"/>
              <a:ext cx="1714500" cy="1220788"/>
            </a:xfrm>
            <a:prstGeom prst="line">
              <a:avLst/>
            </a:prstGeom>
            <a:noFill/>
            <a:ln w="28575">
              <a:solidFill>
                <a:srgbClr val="FF3300"/>
              </a:solidFill>
              <a:round/>
              <a:headEnd/>
              <a:tailEnd type="triangle" w="med" len="med"/>
            </a:ln>
            <a:effectLst/>
          </p:spPr>
          <p:txBody>
            <a:bodyPr/>
            <a:lstStyle/>
            <a:p>
              <a:endParaRPr lang="en-US"/>
            </a:p>
          </p:txBody>
        </p:sp>
        <p:grpSp>
          <p:nvGrpSpPr>
            <p:cNvPr id="21" name="Group 19"/>
            <p:cNvGrpSpPr>
              <a:grpSpLocks/>
            </p:cNvGrpSpPr>
            <p:nvPr/>
          </p:nvGrpSpPr>
          <p:grpSpPr bwMode="auto">
            <a:xfrm>
              <a:off x="1482300" y="6162559"/>
              <a:ext cx="704850" cy="476250"/>
              <a:chOff x="2098" y="1905"/>
              <a:chExt cx="444" cy="300"/>
            </a:xfrm>
          </p:grpSpPr>
          <p:pic>
            <p:nvPicPr>
              <p:cNvPr id="22" name="Picture 20" descr="oh2"/>
              <p:cNvPicPr>
                <a:picLocks noChangeAspect="1" noChangeArrowheads="1"/>
              </p:cNvPicPr>
              <p:nvPr/>
            </p:nvPicPr>
            <p:blipFill>
              <a:blip r:embed="rId3" cstate="print">
                <a:clrChange>
                  <a:clrFrom>
                    <a:srgbClr val="FFFFFF"/>
                  </a:clrFrom>
                  <a:clrTo>
                    <a:srgbClr val="FFFFFF">
                      <a:alpha val="0"/>
                    </a:srgbClr>
                  </a:clrTo>
                </a:clrChange>
              </a:blip>
              <a:srcRect l="11623" t="36142" r="41359" b="-12323"/>
              <a:stretch>
                <a:fillRect/>
              </a:stretch>
            </p:blipFill>
            <p:spPr bwMode="auto">
              <a:xfrm rot="12502429" flipV="1">
                <a:off x="2098" y="1952"/>
                <a:ext cx="207" cy="253"/>
              </a:xfrm>
              <a:prstGeom prst="rect">
                <a:avLst/>
              </a:prstGeom>
              <a:noFill/>
              <a:ln w="9525">
                <a:noFill/>
                <a:miter lim="800000"/>
                <a:headEnd/>
                <a:tailEnd/>
              </a:ln>
              <a:effectLst/>
            </p:spPr>
          </p:pic>
          <p:pic>
            <p:nvPicPr>
              <p:cNvPr id="23" name="Picture 21" descr="oh2"/>
              <p:cNvPicPr>
                <a:picLocks noChangeAspect="1" noChangeArrowheads="1"/>
              </p:cNvPicPr>
              <p:nvPr/>
            </p:nvPicPr>
            <p:blipFill>
              <a:blip r:embed="rId3" cstate="print">
                <a:clrChange>
                  <a:clrFrom>
                    <a:srgbClr val="FFFFFF"/>
                  </a:clrFrom>
                  <a:clrTo>
                    <a:srgbClr val="FFFFFF">
                      <a:alpha val="0"/>
                    </a:srgbClr>
                  </a:clrTo>
                </a:clrChange>
              </a:blip>
              <a:srcRect l="11623" t="36142" r="41359" b="-12323"/>
              <a:stretch>
                <a:fillRect/>
              </a:stretch>
            </p:blipFill>
            <p:spPr bwMode="auto">
              <a:xfrm rot="12502429" flipH="1">
                <a:off x="2335" y="1905"/>
                <a:ext cx="207" cy="253"/>
              </a:xfrm>
              <a:prstGeom prst="rect">
                <a:avLst/>
              </a:prstGeom>
              <a:noFill/>
              <a:ln w="9525">
                <a:noFill/>
                <a:miter lim="800000"/>
                <a:headEnd/>
                <a:tailEnd/>
              </a:ln>
              <a:effectLst/>
            </p:spPr>
          </p:pic>
        </p:grpSp>
        <p:grpSp>
          <p:nvGrpSpPr>
            <p:cNvPr id="25" name="Group 23"/>
            <p:cNvGrpSpPr>
              <a:grpSpLocks/>
            </p:cNvGrpSpPr>
            <p:nvPr/>
          </p:nvGrpSpPr>
          <p:grpSpPr bwMode="auto">
            <a:xfrm>
              <a:off x="3508610" y="4367112"/>
              <a:ext cx="736600" cy="420688"/>
              <a:chOff x="871" y="3847"/>
              <a:chExt cx="464" cy="265"/>
            </a:xfrm>
          </p:grpSpPr>
          <p:pic>
            <p:nvPicPr>
              <p:cNvPr id="29" name="Picture 24" descr="oh2"/>
              <p:cNvPicPr>
                <a:picLocks noChangeAspect="1" noChangeArrowheads="1"/>
              </p:cNvPicPr>
              <p:nvPr/>
            </p:nvPicPr>
            <p:blipFill>
              <a:blip r:embed="rId3" cstate="print">
                <a:clrChange>
                  <a:clrFrom>
                    <a:srgbClr val="FFFFFF"/>
                  </a:clrFrom>
                  <a:clrTo>
                    <a:srgbClr val="FFFFFF">
                      <a:alpha val="0"/>
                    </a:srgbClr>
                  </a:clrTo>
                </a:clrChange>
              </a:blip>
              <a:srcRect l="11623" t="36142" r="41359" b="-12323"/>
              <a:stretch>
                <a:fillRect/>
              </a:stretch>
            </p:blipFill>
            <p:spPr bwMode="auto">
              <a:xfrm rot="12502429" flipV="1">
                <a:off x="871" y="3859"/>
                <a:ext cx="207" cy="253"/>
              </a:xfrm>
              <a:prstGeom prst="rect">
                <a:avLst/>
              </a:prstGeom>
              <a:noFill/>
              <a:ln w="9525">
                <a:noFill/>
                <a:miter lim="800000"/>
                <a:headEnd/>
                <a:tailEnd/>
              </a:ln>
              <a:effectLst/>
            </p:spPr>
          </p:pic>
          <p:pic>
            <p:nvPicPr>
              <p:cNvPr id="30" name="Picture 25" descr="oh2"/>
              <p:cNvPicPr>
                <a:picLocks noChangeAspect="1" noChangeArrowheads="1"/>
              </p:cNvPicPr>
              <p:nvPr/>
            </p:nvPicPr>
            <p:blipFill>
              <a:blip r:embed="rId3" cstate="print">
                <a:clrChange>
                  <a:clrFrom>
                    <a:srgbClr val="FFFFFF"/>
                  </a:clrFrom>
                  <a:clrTo>
                    <a:srgbClr val="FFFFFF">
                      <a:alpha val="0"/>
                    </a:srgbClr>
                  </a:clrTo>
                </a:clrChange>
              </a:blip>
              <a:srcRect l="11623" t="36142" r="41359" b="-12323"/>
              <a:stretch>
                <a:fillRect/>
              </a:stretch>
            </p:blipFill>
            <p:spPr bwMode="auto">
              <a:xfrm rot="12502429" flipV="1">
                <a:off x="1128" y="3847"/>
                <a:ext cx="207" cy="253"/>
              </a:xfrm>
              <a:prstGeom prst="rect">
                <a:avLst/>
              </a:prstGeom>
              <a:noFill/>
              <a:ln w="9525">
                <a:noFill/>
                <a:miter lim="800000"/>
                <a:headEnd/>
                <a:tailEnd/>
              </a:ln>
              <a:effectLst/>
            </p:spPr>
          </p:pic>
        </p:grpSp>
        <p:grpSp>
          <p:nvGrpSpPr>
            <p:cNvPr id="50" name="Group 19"/>
            <p:cNvGrpSpPr>
              <a:grpSpLocks/>
            </p:cNvGrpSpPr>
            <p:nvPr/>
          </p:nvGrpSpPr>
          <p:grpSpPr bwMode="auto">
            <a:xfrm>
              <a:off x="1306767" y="3448163"/>
              <a:ext cx="704850" cy="476250"/>
              <a:chOff x="2098" y="1905"/>
              <a:chExt cx="444" cy="300"/>
            </a:xfrm>
          </p:grpSpPr>
          <p:pic>
            <p:nvPicPr>
              <p:cNvPr id="51" name="Picture 20" descr="oh2"/>
              <p:cNvPicPr>
                <a:picLocks noChangeAspect="1" noChangeArrowheads="1"/>
              </p:cNvPicPr>
              <p:nvPr/>
            </p:nvPicPr>
            <p:blipFill>
              <a:blip r:embed="rId3" cstate="print">
                <a:clrChange>
                  <a:clrFrom>
                    <a:srgbClr val="FFFFFF"/>
                  </a:clrFrom>
                  <a:clrTo>
                    <a:srgbClr val="FFFFFF">
                      <a:alpha val="0"/>
                    </a:srgbClr>
                  </a:clrTo>
                </a:clrChange>
              </a:blip>
              <a:srcRect l="11623" t="36142" r="41359" b="-12323"/>
              <a:stretch>
                <a:fillRect/>
              </a:stretch>
            </p:blipFill>
            <p:spPr bwMode="auto">
              <a:xfrm rot="12502429" flipV="1">
                <a:off x="2098" y="1952"/>
                <a:ext cx="207" cy="253"/>
              </a:xfrm>
              <a:prstGeom prst="rect">
                <a:avLst/>
              </a:prstGeom>
              <a:noFill/>
              <a:ln w="9525">
                <a:noFill/>
                <a:miter lim="800000"/>
                <a:headEnd/>
                <a:tailEnd/>
              </a:ln>
              <a:effectLst/>
            </p:spPr>
          </p:pic>
          <p:pic>
            <p:nvPicPr>
              <p:cNvPr id="52" name="Picture 21" descr="oh2"/>
              <p:cNvPicPr>
                <a:picLocks noChangeAspect="1" noChangeArrowheads="1"/>
              </p:cNvPicPr>
              <p:nvPr/>
            </p:nvPicPr>
            <p:blipFill>
              <a:blip r:embed="rId3" cstate="print">
                <a:clrChange>
                  <a:clrFrom>
                    <a:srgbClr val="FFFFFF"/>
                  </a:clrFrom>
                  <a:clrTo>
                    <a:srgbClr val="FFFFFF">
                      <a:alpha val="0"/>
                    </a:srgbClr>
                  </a:clrTo>
                </a:clrChange>
              </a:blip>
              <a:srcRect l="11623" t="36142" r="41359" b="-12323"/>
              <a:stretch>
                <a:fillRect/>
              </a:stretch>
            </p:blipFill>
            <p:spPr bwMode="auto">
              <a:xfrm rot="12502429" flipH="1">
                <a:off x="2335" y="1905"/>
                <a:ext cx="207" cy="253"/>
              </a:xfrm>
              <a:prstGeom prst="rect">
                <a:avLst/>
              </a:prstGeom>
              <a:noFill/>
              <a:ln w="9525">
                <a:noFill/>
                <a:miter lim="800000"/>
                <a:headEnd/>
                <a:tailEnd/>
              </a:ln>
              <a:effectLst/>
            </p:spPr>
          </p:pic>
        </p:grpSp>
      </p:grpSp>
      <p:sp>
        <p:nvSpPr>
          <p:cNvPr id="55" name="Rectangle 271"/>
          <p:cNvSpPr>
            <a:spLocks/>
          </p:cNvSpPr>
          <p:nvPr/>
        </p:nvSpPr>
        <p:spPr bwMode="auto">
          <a:xfrm>
            <a:off x="4418679" y="1801241"/>
            <a:ext cx="4303712" cy="3185930"/>
          </a:xfrm>
          <a:prstGeom prst="rect">
            <a:avLst/>
          </a:prstGeom>
          <a:noFill/>
          <a:ln w="12700">
            <a:noFill/>
            <a:miter lim="800000"/>
            <a:headEnd/>
            <a:tailEnd/>
          </a:ln>
        </p:spPr>
        <p:txBody>
          <a:bodyPr lIns="0" tIns="0" rIns="0" bIns="0" anchor="ctr"/>
          <a:lstStyle/>
          <a:p>
            <a:pPr marL="0" marR="0" lvl="0" indent="0" defTabSz="642938" eaLnBrk="1" fontAlgn="auto" latinLnBrk="0" hangingPunct="1">
              <a:lnSpc>
                <a:spcPct val="100000"/>
              </a:lnSpc>
              <a:spcBef>
                <a:spcPts val="425"/>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latin typeface="+mj-lt"/>
              <a:sym typeface="Arial" charset="0"/>
            </a:endParaRPr>
          </a:p>
        </p:txBody>
      </p:sp>
      <p:grpSp>
        <p:nvGrpSpPr>
          <p:cNvPr id="66" name="Group 65"/>
          <p:cNvGrpSpPr/>
          <p:nvPr/>
        </p:nvGrpSpPr>
        <p:grpSpPr>
          <a:xfrm>
            <a:off x="4218755" y="5448181"/>
            <a:ext cx="6435660" cy="1690455"/>
            <a:chOff x="4218755" y="5270056"/>
            <a:chExt cx="6435660" cy="1690455"/>
          </a:xfrm>
        </p:grpSpPr>
        <p:sp>
          <p:nvSpPr>
            <p:cNvPr id="47" name="Text Box 29"/>
            <p:cNvSpPr txBox="1">
              <a:spLocks noChangeArrowheads="1"/>
            </p:cNvSpPr>
            <p:nvPr/>
          </p:nvSpPr>
          <p:spPr bwMode="auto">
            <a:xfrm>
              <a:off x="4218755" y="5270056"/>
              <a:ext cx="4349268" cy="369332"/>
            </a:xfrm>
            <a:prstGeom prst="rect">
              <a:avLst/>
            </a:prstGeom>
            <a:noFill/>
            <a:ln w="57150" algn="ctr">
              <a:noFill/>
              <a:miter lim="800000"/>
              <a:headEnd/>
              <a:tailEnd/>
            </a:ln>
            <a:effectLst/>
          </p:spPr>
          <p:txBody>
            <a:bodyPr wrap="none">
              <a:spAutoFit/>
            </a:bodyPr>
            <a:lstStyle/>
            <a:p>
              <a:pPr algn="ctr" eaLnBrk="0" hangingPunct="0"/>
              <a:r>
                <a:rPr lang="en-US" sz="1800" dirty="0" smtClean="0">
                  <a:solidFill>
                    <a:srgbClr val="000099"/>
                  </a:solidFill>
                  <a:latin typeface="Comic Sans MS" pitchFamily="66" charset="0"/>
                </a:rPr>
                <a:t>Ye group:   Science </a:t>
              </a:r>
              <a:r>
                <a:rPr lang="en-US" sz="1800" u="sng" dirty="0">
                  <a:solidFill>
                    <a:srgbClr val="000099"/>
                  </a:solidFill>
                  <a:latin typeface="Comic Sans MS" pitchFamily="66" charset="0"/>
                </a:rPr>
                <a:t>314</a:t>
              </a:r>
              <a:r>
                <a:rPr lang="en-US" sz="1800" dirty="0">
                  <a:solidFill>
                    <a:srgbClr val="000099"/>
                  </a:solidFill>
                  <a:latin typeface="Comic Sans MS" pitchFamily="66" charset="0"/>
                </a:rPr>
                <a:t>, 1430 (2006).</a:t>
              </a:r>
            </a:p>
          </p:txBody>
        </p:sp>
        <p:sp>
          <p:nvSpPr>
            <p:cNvPr id="48" name="Text Box 30"/>
            <p:cNvSpPr txBox="1">
              <a:spLocks noChangeArrowheads="1"/>
            </p:cNvSpPr>
            <p:nvPr/>
          </p:nvSpPr>
          <p:spPr bwMode="auto">
            <a:xfrm>
              <a:off x="4832872" y="5627588"/>
              <a:ext cx="3889519" cy="381000"/>
            </a:xfrm>
            <a:prstGeom prst="rect">
              <a:avLst/>
            </a:prstGeom>
            <a:noFill/>
            <a:ln w="9525" algn="ctr">
              <a:noFill/>
              <a:miter lim="800000"/>
              <a:headEnd/>
              <a:tailEnd/>
            </a:ln>
            <a:effectLst/>
          </p:spPr>
          <p:txBody>
            <a:bodyPr wrap="square">
              <a:spAutoFit/>
            </a:bodyPr>
            <a:lstStyle/>
            <a:p>
              <a:pPr eaLnBrk="0" hangingPunct="0"/>
              <a:r>
                <a:rPr lang="en-US" sz="1800" dirty="0" smtClean="0">
                  <a:solidFill>
                    <a:srgbClr val="000099"/>
                  </a:solidFill>
                  <a:latin typeface="Comic Sans MS" pitchFamily="66" charset="0"/>
                </a:rPr>
                <a:t>          PRL </a:t>
              </a:r>
              <a:r>
                <a:rPr lang="en-US" sz="1800" u="sng" dirty="0">
                  <a:solidFill>
                    <a:srgbClr val="000099"/>
                  </a:solidFill>
                  <a:latin typeface="Comic Sans MS" pitchFamily="66" charset="0"/>
                </a:rPr>
                <a:t>98</a:t>
              </a:r>
              <a:r>
                <a:rPr lang="en-US" sz="1800" dirty="0">
                  <a:solidFill>
                    <a:srgbClr val="000099"/>
                  </a:solidFill>
                  <a:latin typeface="Comic Sans MS" pitchFamily="66" charset="0"/>
                </a:rPr>
                <a:t>, 083002 (2007).</a:t>
              </a:r>
            </a:p>
          </p:txBody>
        </p:sp>
        <p:sp>
          <p:nvSpPr>
            <p:cNvPr id="49" name="Text Box 31"/>
            <p:cNvSpPr txBox="1">
              <a:spLocks noChangeArrowheads="1"/>
            </p:cNvSpPr>
            <p:nvPr/>
          </p:nvSpPr>
          <p:spPr bwMode="auto">
            <a:xfrm>
              <a:off x="4801303" y="5991015"/>
              <a:ext cx="5853112" cy="969496"/>
            </a:xfrm>
            <a:prstGeom prst="rect">
              <a:avLst/>
            </a:prstGeom>
            <a:noFill/>
            <a:ln w="9525" algn="ctr">
              <a:noFill/>
              <a:miter lim="800000"/>
              <a:headEnd/>
              <a:tailEnd/>
            </a:ln>
            <a:effectLst/>
          </p:spPr>
          <p:txBody>
            <a:bodyPr>
              <a:spAutoFit/>
            </a:bodyPr>
            <a:lstStyle/>
            <a:p>
              <a:pPr eaLnBrk="0" hangingPunct="0"/>
              <a:r>
                <a:rPr lang="en-US" sz="1800" dirty="0" smtClean="0">
                  <a:solidFill>
                    <a:srgbClr val="000099"/>
                  </a:solidFill>
                  <a:latin typeface="Comic Sans MS" pitchFamily="66" charset="0"/>
                </a:rPr>
                <a:t>          Science </a:t>
              </a:r>
              <a:r>
                <a:rPr lang="en-US" sz="1800" u="sng" dirty="0">
                  <a:solidFill>
                    <a:srgbClr val="000099"/>
                  </a:solidFill>
                  <a:latin typeface="Comic Sans MS" pitchFamily="66" charset="0"/>
                </a:rPr>
                <a:t>319</a:t>
              </a:r>
              <a:r>
                <a:rPr lang="en-US" sz="1800" dirty="0">
                  <a:solidFill>
                    <a:srgbClr val="000099"/>
                  </a:solidFill>
                  <a:latin typeface="Comic Sans MS" pitchFamily="66" charset="0"/>
                </a:rPr>
                <a:t>, 1805 (2008</a:t>
              </a:r>
              <a:r>
                <a:rPr lang="en-US" sz="1800" dirty="0" smtClean="0">
                  <a:solidFill>
                    <a:srgbClr val="000099"/>
                  </a:solidFill>
                  <a:latin typeface="Comic Sans MS" pitchFamily="66" charset="0"/>
                </a:rPr>
                <a:t>).</a:t>
              </a:r>
            </a:p>
            <a:p>
              <a:pPr eaLnBrk="0" hangingPunct="0"/>
              <a:r>
                <a:rPr lang="en-US" sz="1800" dirty="0" smtClean="0">
                  <a:solidFill>
                    <a:srgbClr val="000099"/>
                  </a:solidFill>
                </a:rPr>
                <a:t>           PRL. 101, 170504 (2008).</a:t>
              </a:r>
            </a:p>
            <a:p>
              <a:pPr eaLnBrk="0" hangingPunct="0"/>
              <a:endParaRPr lang="en-US" sz="1900" dirty="0">
                <a:solidFill>
                  <a:srgbClr val="000099"/>
                </a:solidFill>
                <a:latin typeface="Comic Sans MS" pitchFamily="66" charset="0"/>
              </a:endParaRPr>
            </a:p>
          </p:txBody>
        </p:sp>
      </p:grpSp>
      <p:grpSp>
        <p:nvGrpSpPr>
          <p:cNvPr id="56" name="Group 43"/>
          <p:cNvGrpSpPr>
            <a:grpSpLocks/>
          </p:cNvGrpSpPr>
          <p:nvPr/>
        </p:nvGrpSpPr>
        <p:grpSpPr bwMode="auto">
          <a:xfrm>
            <a:off x="197480" y="1011225"/>
            <a:ext cx="4330629" cy="919482"/>
            <a:chOff x="1760" y="1459"/>
            <a:chExt cx="2248" cy="761"/>
          </a:xfrm>
        </p:grpSpPr>
        <p:sp>
          <p:nvSpPr>
            <p:cNvPr id="57" name="AutoShape 13"/>
            <p:cNvSpPr>
              <a:spLocks noChangeArrowheads="1"/>
            </p:cNvSpPr>
            <p:nvPr/>
          </p:nvSpPr>
          <p:spPr bwMode="auto">
            <a:xfrm>
              <a:off x="1760" y="1459"/>
              <a:ext cx="1987" cy="761"/>
            </a:xfrm>
            <a:prstGeom prst="bevel">
              <a:avLst>
                <a:gd name="adj" fmla="val 12500"/>
              </a:avLst>
            </a:prstGeom>
            <a:solidFill>
              <a:srgbClr val="CC00FF"/>
            </a:solidFill>
            <a:ln w="12700">
              <a:solidFill>
                <a:srgbClr val="660066"/>
              </a:solidFill>
              <a:miter lim="800000"/>
              <a:headEnd/>
              <a:tailEnd/>
            </a:ln>
          </p:spPr>
          <p:txBody>
            <a:bodyPr wrap="none" anchor="ctr">
              <a:spAutoFit/>
            </a:bodyPr>
            <a:lstStyle/>
            <a:p>
              <a:pPr eaLnBrk="0" hangingPunct="0">
                <a:spcBef>
                  <a:spcPct val="50000"/>
                </a:spcBef>
              </a:pPr>
              <a:endParaRPr lang="en-US"/>
            </a:p>
          </p:txBody>
        </p:sp>
        <p:sp>
          <p:nvSpPr>
            <p:cNvPr id="58" name="Text Box 14"/>
            <p:cNvSpPr txBox="1">
              <a:spLocks noChangeArrowheads="1"/>
            </p:cNvSpPr>
            <p:nvPr/>
          </p:nvSpPr>
          <p:spPr bwMode="auto">
            <a:xfrm>
              <a:off x="2062" y="1622"/>
              <a:ext cx="1946" cy="182"/>
            </a:xfrm>
            <a:prstGeom prst="rect">
              <a:avLst/>
            </a:prstGeom>
            <a:noFill/>
            <a:ln w="9525" algn="ctr">
              <a:noFill/>
              <a:miter lim="800000"/>
              <a:headEnd/>
              <a:tailEnd/>
            </a:ln>
          </p:spPr>
          <p:txBody>
            <a:bodyPr>
              <a:spAutoFit/>
            </a:bodyPr>
            <a:lstStyle/>
            <a:p>
              <a:pPr>
                <a:defRPr/>
              </a:pPr>
              <a:r>
                <a:rPr lang="en-US" b="1" dirty="0">
                  <a:solidFill>
                    <a:schemeClr val="bg1"/>
                  </a:solidFill>
                  <a:latin typeface="+mj-lt"/>
                  <a:cs typeface="Arial" pitchFamily="34" charset="0"/>
                </a:rPr>
                <a:t>Unique </a:t>
              </a:r>
              <a:r>
                <a:rPr lang="en-US" b="1" dirty="0" smtClean="0">
                  <a:solidFill>
                    <a:schemeClr val="bg1"/>
                  </a:solidFill>
                  <a:latin typeface="+mj-lt"/>
                  <a:cs typeface="Arial" pitchFamily="34" charset="0"/>
                </a:rPr>
                <a:t>properties</a:t>
              </a:r>
              <a:endParaRPr lang="en-US" b="1" dirty="0">
                <a:solidFill>
                  <a:schemeClr val="bg1"/>
                </a:solidFill>
                <a:latin typeface="+mj-lt"/>
                <a:cs typeface="Arial" pitchFamily="34" charset="0"/>
              </a:endParaRPr>
            </a:p>
          </p:txBody>
        </p:sp>
      </p:grpSp>
      <p:grpSp>
        <p:nvGrpSpPr>
          <p:cNvPr id="59" name="Group 29"/>
          <p:cNvGrpSpPr>
            <a:grpSpLocks/>
          </p:cNvGrpSpPr>
          <p:nvPr/>
        </p:nvGrpSpPr>
        <p:grpSpPr bwMode="auto">
          <a:xfrm>
            <a:off x="5684839" y="782228"/>
            <a:ext cx="2481262" cy="1208087"/>
            <a:chOff x="4223543" y="2770190"/>
            <a:chExt cx="3154363" cy="1208087"/>
          </a:xfrm>
        </p:grpSpPr>
        <p:sp>
          <p:nvSpPr>
            <p:cNvPr id="60" name="AutoShape 13"/>
            <p:cNvSpPr>
              <a:spLocks noChangeArrowheads="1"/>
            </p:cNvSpPr>
            <p:nvPr/>
          </p:nvSpPr>
          <p:spPr bwMode="auto">
            <a:xfrm>
              <a:off x="4223543" y="2770190"/>
              <a:ext cx="3154363" cy="1208087"/>
            </a:xfrm>
            <a:prstGeom prst="bevel">
              <a:avLst>
                <a:gd name="adj" fmla="val 12500"/>
              </a:avLst>
            </a:prstGeom>
            <a:solidFill>
              <a:srgbClr val="33CCFF"/>
            </a:solidFill>
            <a:ln w="12700">
              <a:solidFill>
                <a:srgbClr val="660066"/>
              </a:solidFill>
              <a:miter lim="800000"/>
              <a:headEnd/>
              <a:tailEnd/>
            </a:ln>
          </p:spPr>
          <p:txBody>
            <a:bodyPr wrap="none" anchor="ctr">
              <a:spAutoFit/>
            </a:bodyPr>
            <a:lstStyle/>
            <a:p>
              <a:pPr eaLnBrk="0" hangingPunct="0">
                <a:spcBef>
                  <a:spcPct val="50000"/>
                </a:spcBef>
              </a:pPr>
              <a:endParaRPr lang="en-US"/>
            </a:p>
          </p:txBody>
        </p:sp>
        <p:sp>
          <p:nvSpPr>
            <p:cNvPr id="61" name="Text Box 14"/>
            <p:cNvSpPr txBox="1">
              <a:spLocks noChangeArrowheads="1"/>
            </p:cNvSpPr>
            <p:nvPr/>
          </p:nvSpPr>
          <p:spPr bwMode="auto">
            <a:xfrm>
              <a:off x="4223543" y="2995615"/>
              <a:ext cx="3089782" cy="70802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b="1" dirty="0">
                  <a:solidFill>
                    <a:schemeClr val="bg1"/>
                  </a:solidFill>
                </a:rPr>
                <a:t>Atomic clock  experiments</a:t>
              </a:r>
              <a:endParaRPr lang="en-US" b="1" dirty="0">
                <a:solidFill>
                  <a:schemeClr val="bg1"/>
                </a:solidFill>
                <a:latin typeface="Arial Rounded MT Bold" pitchFamily="34" charset="0"/>
              </a:endParaRPr>
            </a:p>
          </p:txBody>
        </p:sp>
      </p:grpSp>
      <p:sp>
        <p:nvSpPr>
          <p:cNvPr id="62" name="Right Arrow 61"/>
          <p:cNvSpPr/>
          <p:nvPr/>
        </p:nvSpPr>
        <p:spPr bwMode="auto">
          <a:xfrm>
            <a:off x="4418679" y="1208171"/>
            <a:ext cx="614477" cy="329406"/>
          </a:xfrm>
          <a:prstGeom prst="rightArrow">
            <a:avLst/>
          </a:prstGeom>
          <a:solidFill>
            <a:schemeClr val="tx1">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63" name="Rectangle 2"/>
          <p:cNvSpPr>
            <a:spLocks noGrp="1" noChangeArrowheads="1"/>
          </p:cNvSpPr>
          <p:nvPr>
            <p:ph type="title"/>
          </p:nvPr>
        </p:nvSpPr>
        <p:spPr>
          <a:xfrm>
            <a:off x="318977" y="176213"/>
            <a:ext cx="7847124" cy="611187"/>
          </a:xfrm>
        </p:spPr>
        <p:txBody>
          <a:bodyPr>
            <a:normAutofit fontScale="90000"/>
          </a:bodyPr>
          <a:lstStyle/>
          <a:p>
            <a:pPr fontAlgn="auto">
              <a:spcAft>
                <a:spcPts val="0"/>
              </a:spcAft>
              <a:defRPr/>
            </a:pPr>
            <a:r>
              <a:rPr lang="en-US" dirty="0" smtClean="0">
                <a:ln>
                  <a:solidFill>
                    <a:srgbClr val="FF0000"/>
                  </a:solidFill>
                </a:ln>
                <a:latin typeface="Berlin Sans FB" pitchFamily="34" charset="0"/>
              </a:rPr>
              <a:t>Why alkaline-earth (like)  atoms?</a:t>
            </a:r>
            <a:endParaRPr lang="en-US" dirty="0">
              <a:ln>
                <a:solidFill>
                  <a:srgbClr val="FF0000"/>
                </a:solidFill>
              </a:ln>
              <a:latin typeface="Berlin Sans FB" pitchFamily="34" charset="0"/>
            </a:endParaRPr>
          </a:p>
        </p:txBody>
      </p:sp>
      <p:sp>
        <p:nvSpPr>
          <p:cNvPr id="64" name="TextBox 63"/>
          <p:cNvSpPr txBox="1"/>
          <p:nvPr/>
        </p:nvSpPr>
        <p:spPr>
          <a:xfrm>
            <a:off x="291773" y="2073924"/>
            <a:ext cx="9082198" cy="1323439"/>
          </a:xfrm>
          <a:prstGeom prst="rect">
            <a:avLst/>
          </a:prstGeom>
          <a:noFill/>
        </p:spPr>
        <p:txBody>
          <a:bodyPr wrap="square" rtlCol="0">
            <a:spAutoFit/>
          </a:bodyPr>
          <a:lstStyle/>
          <a:p>
            <a:pPr>
              <a:buFont typeface="Arial" pitchFamily="34" charset="0"/>
              <a:buChar char="•"/>
            </a:pPr>
            <a:r>
              <a:rPr lang="en-US" b="1" dirty="0" smtClean="0">
                <a:latin typeface="+mn-lt"/>
              </a:rPr>
              <a:t>  Long lived singlet and triplet states </a:t>
            </a:r>
            <a:r>
              <a:rPr lang="en-US" b="1" baseline="30000" dirty="0" smtClean="0">
                <a:latin typeface="+mn-lt"/>
              </a:rPr>
              <a:t>1</a:t>
            </a:r>
            <a:r>
              <a:rPr lang="en-US" b="1" dirty="0" smtClean="0">
                <a:latin typeface="+mn-lt"/>
              </a:rPr>
              <a:t>S</a:t>
            </a:r>
            <a:r>
              <a:rPr lang="en-US" b="1" baseline="-25000" dirty="0" smtClean="0">
                <a:latin typeface="+mn-lt"/>
              </a:rPr>
              <a:t>0</a:t>
            </a:r>
            <a:r>
              <a:rPr lang="en-US" b="1" dirty="0" smtClean="0">
                <a:latin typeface="+mn-lt"/>
              </a:rPr>
              <a:t> (g) and  </a:t>
            </a:r>
            <a:r>
              <a:rPr lang="en-US" b="1" baseline="30000" dirty="0" smtClean="0">
                <a:latin typeface="+mn-lt"/>
              </a:rPr>
              <a:t>3</a:t>
            </a:r>
            <a:r>
              <a:rPr lang="en-US" b="1" dirty="0" smtClean="0">
                <a:latin typeface="+mn-lt"/>
              </a:rPr>
              <a:t>P</a:t>
            </a:r>
            <a:r>
              <a:rPr lang="en-US" b="1" baseline="-25000" dirty="0" smtClean="0">
                <a:latin typeface="+mn-lt"/>
              </a:rPr>
              <a:t>0</a:t>
            </a:r>
            <a:r>
              <a:rPr lang="en-US" b="1" dirty="0" smtClean="0">
                <a:latin typeface="+mn-lt"/>
              </a:rPr>
              <a:t>(e)</a:t>
            </a:r>
          </a:p>
          <a:p>
            <a:pPr>
              <a:buFont typeface="Arial" pitchFamily="34" charset="0"/>
              <a:buChar char="•"/>
            </a:pPr>
            <a:r>
              <a:rPr lang="en-US" b="1" dirty="0" smtClean="0">
                <a:latin typeface="+mn-lt"/>
              </a:rPr>
              <a:t>   J=0 states: Only nuclear spin hyperfine structure, </a:t>
            </a:r>
            <a:r>
              <a:rPr lang="en-US" b="1" baseline="30000" dirty="0" smtClean="0">
                <a:latin typeface="+mn-lt"/>
              </a:rPr>
              <a:t>87</a:t>
            </a:r>
            <a:r>
              <a:rPr lang="en-US" b="1" dirty="0" smtClean="0">
                <a:latin typeface="+mn-lt"/>
              </a:rPr>
              <a:t>Sr    has   I=9/2</a:t>
            </a:r>
          </a:p>
          <a:p>
            <a:endParaRPr lang="en-US" b="1" dirty="0" smtClean="0">
              <a:latin typeface="+mn-lt"/>
            </a:endParaRPr>
          </a:p>
          <a:p>
            <a:endParaRPr lang="en-US" dirty="0" err="1" smtClean="0">
              <a:latin typeface="+mn-lt"/>
            </a:endParaRPr>
          </a:p>
        </p:txBody>
      </p:sp>
      <p:sp>
        <p:nvSpPr>
          <p:cNvPr id="65" name="Rectangle 64"/>
          <p:cNvSpPr/>
          <p:nvPr/>
        </p:nvSpPr>
        <p:spPr>
          <a:xfrm>
            <a:off x="4832872" y="2683068"/>
            <a:ext cx="4311128" cy="1015663"/>
          </a:xfrm>
          <a:prstGeom prst="rect">
            <a:avLst/>
          </a:prstGeom>
        </p:spPr>
        <p:txBody>
          <a:bodyPr wrap="square">
            <a:spAutoFit/>
          </a:bodyPr>
          <a:lstStyle/>
          <a:p>
            <a:r>
              <a:rPr lang="en-US" b="1" dirty="0" smtClean="0">
                <a:latin typeface="+mj-lt"/>
              </a:rPr>
              <a:t>Most accurate measurements of a neutral atom-based optical transition frequency:</a:t>
            </a:r>
            <a:endParaRPr lang="en-US" sz="2400" b="1" baseline="30000" dirty="0">
              <a:latin typeface="+mj-lt"/>
            </a:endParaRPr>
          </a:p>
        </p:txBody>
      </p:sp>
      <p:sp>
        <p:nvSpPr>
          <p:cNvPr id="67" name="TextBox 66"/>
          <p:cNvSpPr txBox="1"/>
          <p:nvPr/>
        </p:nvSpPr>
        <p:spPr>
          <a:xfrm>
            <a:off x="4796298" y="3698730"/>
            <a:ext cx="4205198" cy="1631216"/>
          </a:xfrm>
          <a:prstGeom prst="rect">
            <a:avLst/>
          </a:prstGeom>
          <a:noFill/>
        </p:spPr>
        <p:txBody>
          <a:bodyPr wrap="square" rtlCol="0">
            <a:spAutoFit/>
          </a:bodyPr>
          <a:lstStyle/>
          <a:p>
            <a:pPr>
              <a:buFont typeface="Arial" pitchFamily="34" charset="0"/>
              <a:buChar char="•"/>
            </a:pPr>
            <a:r>
              <a:rPr lang="en-US" dirty="0" smtClean="0">
                <a:solidFill>
                  <a:srgbClr val="FF0000"/>
                </a:solidFill>
                <a:latin typeface="+mn-lt"/>
              </a:rPr>
              <a:t> Cooling down to </a:t>
            </a:r>
            <a:r>
              <a:rPr lang="en-US" dirty="0" err="1" smtClean="0">
                <a:solidFill>
                  <a:srgbClr val="FF0000"/>
                </a:solidFill>
                <a:latin typeface="Symbol" pitchFamily="18" charset="2"/>
              </a:rPr>
              <a:t>m</a:t>
            </a:r>
            <a:r>
              <a:rPr lang="en-US" dirty="0" err="1" smtClean="0">
                <a:solidFill>
                  <a:srgbClr val="FF0000"/>
                </a:solidFill>
                <a:latin typeface="+mn-lt"/>
              </a:rPr>
              <a:t>K</a:t>
            </a:r>
            <a:endParaRPr lang="en-US" dirty="0" smtClean="0">
              <a:solidFill>
                <a:srgbClr val="FF0000"/>
              </a:solidFill>
              <a:latin typeface="+mn-lt"/>
            </a:endParaRPr>
          </a:p>
          <a:p>
            <a:pPr>
              <a:buFont typeface="Arial" pitchFamily="34" charset="0"/>
              <a:buChar char="•"/>
            </a:pPr>
            <a:r>
              <a:rPr lang="en-US" dirty="0" smtClean="0">
                <a:solidFill>
                  <a:srgbClr val="FF0000"/>
                </a:solidFill>
                <a:latin typeface="+mn-lt"/>
              </a:rPr>
              <a:t> Trapping in a </a:t>
            </a:r>
            <a:r>
              <a:rPr lang="en-US" dirty="0" smtClean="0">
                <a:solidFill>
                  <a:srgbClr val="FF0000"/>
                </a:solidFill>
                <a:latin typeface="+mn-lt"/>
              </a:rPr>
              <a:t>tight </a:t>
            </a:r>
            <a:r>
              <a:rPr lang="en-US" dirty="0" smtClean="0">
                <a:solidFill>
                  <a:srgbClr val="FF0000"/>
                </a:solidFill>
                <a:latin typeface="+mn-lt"/>
              </a:rPr>
              <a:t>lattice for several seconds </a:t>
            </a:r>
          </a:p>
          <a:p>
            <a:pPr>
              <a:buFont typeface="Arial" pitchFamily="34" charset="0"/>
              <a:buChar char="•"/>
            </a:pPr>
            <a:r>
              <a:rPr lang="en-US" dirty="0" smtClean="0">
                <a:solidFill>
                  <a:srgbClr val="FF0000"/>
                </a:solidFill>
                <a:latin typeface="+mn-lt"/>
              </a:rPr>
              <a:t> High degree of control over external and internal degrees of freedom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slide(fromLeft)">
                                      <p:cBhvr>
                                        <p:cTn id="21" dur="500"/>
                                        <p:tgtEl>
                                          <p:spTgt spid="62"/>
                                        </p:tgtEl>
                                      </p:cBhvr>
                                    </p:animEffect>
                                  </p:childTnLst>
                                </p:cTn>
                              </p:par>
                              <p:par>
                                <p:cTn id="22" presetID="12" presetClass="entr" presetSubtype="8"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slide(fromLeft)">
                                      <p:cBhvr>
                                        <p:cTn id="24" dur="5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7">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201613" y="1166248"/>
          <a:ext cx="8774112" cy="5027612"/>
        </p:xfrm>
        <a:graphic>
          <a:graphicData uri="http://schemas.openxmlformats.org/presentationml/2006/ole">
            <p:oleObj spid="_x0000_s31746" name="Graph" r:id="rId4" imgW="4353120" imgH="4082400" progId="">
              <p:embed/>
            </p:oleObj>
          </a:graphicData>
        </a:graphic>
      </p:graphicFrame>
      <p:sp>
        <p:nvSpPr>
          <p:cNvPr id="6" name="Text Box 4"/>
          <p:cNvSpPr txBox="1">
            <a:spLocks noChangeArrowheads="1"/>
          </p:cNvSpPr>
          <p:nvPr/>
        </p:nvSpPr>
        <p:spPr bwMode="auto">
          <a:xfrm>
            <a:off x="4551363" y="4452373"/>
            <a:ext cx="184150" cy="519112"/>
          </a:xfrm>
          <a:prstGeom prst="rect">
            <a:avLst/>
          </a:prstGeom>
          <a:noFill/>
          <a:ln w="9525">
            <a:noFill/>
            <a:miter lim="800000"/>
            <a:headEnd/>
            <a:tailEnd/>
          </a:ln>
          <a:effectLst/>
        </p:spPr>
        <p:txBody>
          <a:bodyPr wrap="none">
            <a:spAutoFit/>
          </a:bodyPr>
          <a:lstStyle/>
          <a:p>
            <a:endParaRPr lang="en-US" sz="2800" b="1">
              <a:latin typeface="Times New Roman" charset="0"/>
            </a:endParaRPr>
          </a:p>
        </p:txBody>
      </p:sp>
      <p:grpSp>
        <p:nvGrpSpPr>
          <p:cNvPr id="7" name="Group 6"/>
          <p:cNvGrpSpPr>
            <a:grpSpLocks/>
          </p:cNvGrpSpPr>
          <p:nvPr/>
        </p:nvGrpSpPr>
        <p:grpSpPr bwMode="auto">
          <a:xfrm>
            <a:off x="520700" y="1282135"/>
            <a:ext cx="5368925" cy="3092450"/>
            <a:chOff x="2168" y="682"/>
            <a:chExt cx="3382" cy="1948"/>
          </a:xfrm>
        </p:grpSpPr>
        <p:sp>
          <p:nvSpPr>
            <p:cNvPr id="8" name="Line 7"/>
            <p:cNvSpPr>
              <a:spLocks noChangeShapeType="1"/>
            </p:cNvSpPr>
            <p:nvPr/>
          </p:nvSpPr>
          <p:spPr bwMode="auto">
            <a:xfrm>
              <a:off x="4424" y="2220"/>
              <a:ext cx="192" cy="0"/>
            </a:xfrm>
            <a:prstGeom prst="line">
              <a:avLst/>
            </a:prstGeom>
            <a:noFill/>
            <a:ln w="28575">
              <a:solidFill>
                <a:schemeClr val="tx1"/>
              </a:solidFill>
              <a:round/>
              <a:headEnd/>
              <a:tailEnd/>
            </a:ln>
            <a:effectLst/>
          </p:spPr>
          <p:txBody>
            <a:bodyPr/>
            <a:lstStyle/>
            <a:p>
              <a:endParaRPr lang="en-US"/>
            </a:p>
          </p:txBody>
        </p:sp>
        <p:sp>
          <p:nvSpPr>
            <p:cNvPr id="9" name="Line 8"/>
            <p:cNvSpPr>
              <a:spLocks noChangeShapeType="1"/>
            </p:cNvSpPr>
            <p:nvPr/>
          </p:nvSpPr>
          <p:spPr bwMode="auto">
            <a:xfrm>
              <a:off x="4712" y="2268"/>
              <a:ext cx="192" cy="0"/>
            </a:xfrm>
            <a:prstGeom prst="line">
              <a:avLst/>
            </a:prstGeom>
            <a:noFill/>
            <a:ln w="28575">
              <a:solidFill>
                <a:schemeClr val="tx1"/>
              </a:solidFill>
              <a:round/>
              <a:headEnd/>
              <a:tailEnd/>
            </a:ln>
            <a:effectLst/>
          </p:spPr>
          <p:txBody>
            <a:bodyPr/>
            <a:lstStyle/>
            <a:p>
              <a:endParaRPr lang="en-US"/>
            </a:p>
          </p:txBody>
        </p:sp>
        <p:sp>
          <p:nvSpPr>
            <p:cNvPr id="10" name="Line 9"/>
            <p:cNvSpPr>
              <a:spLocks noChangeShapeType="1"/>
            </p:cNvSpPr>
            <p:nvPr/>
          </p:nvSpPr>
          <p:spPr bwMode="auto">
            <a:xfrm>
              <a:off x="5000" y="2316"/>
              <a:ext cx="192" cy="0"/>
            </a:xfrm>
            <a:prstGeom prst="line">
              <a:avLst/>
            </a:prstGeom>
            <a:noFill/>
            <a:ln w="28575">
              <a:solidFill>
                <a:schemeClr val="tx1"/>
              </a:solidFill>
              <a:round/>
              <a:headEnd/>
              <a:tailEnd/>
            </a:ln>
            <a:effectLst/>
          </p:spPr>
          <p:txBody>
            <a:bodyPr/>
            <a:lstStyle/>
            <a:p>
              <a:endParaRPr lang="en-US"/>
            </a:p>
          </p:txBody>
        </p:sp>
        <p:sp>
          <p:nvSpPr>
            <p:cNvPr id="11" name="Line 10"/>
            <p:cNvSpPr>
              <a:spLocks noChangeShapeType="1"/>
            </p:cNvSpPr>
            <p:nvPr/>
          </p:nvSpPr>
          <p:spPr bwMode="auto">
            <a:xfrm>
              <a:off x="3272" y="2028"/>
              <a:ext cx="192" cy="0"/>
            </a:xfrm>
            <a:prstGeom prst="line">
              <a:avLst/>
            </a:prstGeom>
            <a:noFill/>
            <a:ln w="28575">
              <a:solidFill>
                <a:schemeClr val="tx1"/>
              </a:solidFill>
              <a:round/>
              <a:headEnd/>
              <a:tailEnd/>
            </a:ln>
            <a:effectLst/>
          </p:spPr>
          <p:txBody>
            <a:bodyPr/>
            <a:lstStyle/>
            <a:p>
              <a:endParaRPr lang="en-US"/>
            </a:p>
          </p:txBody>
        </p:sp>
        <p:sp>
          <p:nvSpPr>
            <p:cNvPr id="12" name="Line 11"/>
            <p:cNvSpPr>
              <a:spLocks noChangeShapeType="1"/>
            </p:cNvSpPr>
            <p:nvPr/>
          </p:nvSpPr>
          <p:spPr bwMode="auto">
            <a:xfrm>
              <a:off x="3560" y="2076"/>
              <a:ext cx="192" cy="0"/>
            </a:xfrm>
            <a:prstGeom prst="line">
              <a:avLst/>
            </a:prstGeom>
            <a:noFill/>
            <a:ln w="28575">
              <a:solidFill>
                <a:schemeClr val="tx1"/>
              </a:solidFill>
              <a:round/>
              <a:headEnd/>
              <a:tailEnd/>
            </a:ln>
            <a:effectLst/>
          </p:spPr>
          <p:txBody>
            <a:bodyPr/>
            <a:lstStyle/>
            <a:p>
              <a:endParaRPr lang="en-US"/>
            </a:p>
          </p:txBody>
        </p:sp>
        <p:sp>
          <p:nvSpPr>
            <p:cNvPr id="13" name="Line 12"/>
            <p:cNvSpPr>
              <a:spLocks noChangeShapeType="1"/>
            </p:cNvSpPr>
            <p:nvPr/>
          </p:nvSpPr>
          <p:spPr bwMode="auto">
            <a:xfrm>
              <a:off x="3848" y="2124"/>
              <a:ext cx="192" cy="0"/>
            </a:xfrm>
            <a:prstGeom prst="line">
              <a:avLst/>
            </a:prstGeom>
            <a:noFill/>
            <a:ln w="28575">
              <a:solidFill>
                <a:schemeClr val="tx1"/>
              </a:solidFill>
              <a:round/>
              <a:headEnd/>
              <a:tailEnd/>
            </a:ln>
            <a:effectLst/>
          </p:spPr>
          <p:txBody>
            <a:bodyPr/>
            <a:lstStyle/>
            <a:p>
              <a:endParaRPr lang="en-US"/>
            </a:p>
          </p:txBody>
        </p:sp>
        <p:sp>
          <p:nvSpPr>
            <p:cNvPr id="14" name="Line 13"/>
            <p:cNvSpPr>
              <a:spLocks noChangeShapeType="1"/>
            </p:cNvSpPr>
            <p:nvPr/>
          </p:nvSpPr>
          <p:spPr bwMode="auto">
            <a:xfrm>
              <a:off x="4136" y="2172"/>
              <a:ext cx="192" cy="0"/>
            </a:xfrm>
            <a:prstGeom prst="line">
              <a:avLst/>
            </a:prstGeom>
            <a:noFill/>
            <a:ln w="28575">
              <a:solidFill>
                <a:schemeClr val="tx1"/>
              </a:solidFill>
              <a:round/>
              <a:headEnd/>
              <a:tailEnd/>
            </a:ln>
            <a:effectLst/>
          </p:spPr>
          <p:txBody>
            <a:bodyPr/>
            <a:lstStyle/>
            <a:p>
              <a:endParaRPr lang="en-US"/>
            </a:p>
          </p:txBody>
        </p:sp>
        <p:sp>
          <p:nvSpPr>
            <p:cNvPr id="15" name="Line 14"/>
            <p:cNvSpPr>
              <a:spLocks noChangeShapeType="1"/>
            </p:cNvSpPr>
            <p:nvPr/>
          </p:nvSpPr>
          <p:spPr bwMode="auto">
            <a:xfrm>
              <a:off x="2696" y="1932"/>
              <a:ext cx="192" cy="0"/>
            </a:xfrm>
            <a:prstGeom prst="line">
              <a:avLst/>
            </a:prstGeom>
            <a:noFill/>
            <a:ln w="28575">
              <a:solidFill>
                <a:schemeClr val="tx1"/>
              </a:solidFill>
              <a:round/>
              <a:headEnd/>
              <a:tailEnd/>
            </a:ln>
            <a:effectLst/>
          </p:spPr>
          <p:txBody>
            <a:bodyPr/>
            <a:lstStyle/>
            <a:p>
              <a:endParaRPr lang="en-US"/>
            </a:p>
          </p:txBody>
        </p:sp>
        <p:sp>
          <p:nvSpPr>
            <p:cNvPr id="16" name="Line 15"/>
            <p:cNvSpPr>
              <a:spLocks noChangeShapeType="1"/>
            </p:cNvSpPr>
            <p:nvPr/>
          </p:nvSpPr>
          <p:spPr bwMode="auto">
            <a:xfrm>
              <a:off x="2984" y="1980"/>
              <a:ext cx="192" cy="0"/>
            </a:xfrm>
            <a:prstGeom prst="line">
              <a:avLst/>
            </a:prstGeom>
            <a:noFill/>
            <a:ln w="28575">
              <a:solidFill>
                <a:schemeClr val="tx1"/>
              </a:solidFill>
              <a:round/>
              <a:headEnd/>
              <a:tailEnd/>
            </a:ln>
            <a:effectLst/>
          </p:spPr>
          <p:txBody>
            <a:bodyPr/>
            <a:lstStyle/>
            <a:p>
              <a:endParaRPr lang="en-US"/>
            </a:p>
          </p:txBody>
        </p:sp>
        <p:sp>
          <p:nvSpPr>
            <p:cNvPr id="17" name="Line 16"/>
            <p:cNvSpPr>
              <a:spLocks noChangeShapeType="1"/>
            </p:cNvSpPr>
            <p:nvPr/>
          </p:nvSpPr>
          <p:spPr bwMode="auto">
            <a:xfrm>
              <a:off x="4424" y="1596"/>
              <a:ext cx="192" cy="0"/>
            </a:xfrm>
            <a:prstGeom prst="line">
              <a:avLst/>
            </a:prstGeom>
            <a:noFill/>
            <a:ln w="28575">
              <a:solidFill>
                <a:schemeClr val="tx1"/>
              </a:solidFill>
              <a:round/>
              <a:headEnd/>
              <a:tailEnd/>
            </a:ln>
            <a:effectLst/>
          </p:spPr>
          <p:txBody>
            <a:bodyPr/>
            <a:lstStyle/>
            <a:p>
              <a:endParaRPr lang="en-US"/>
            </a:p>
          </p:txBody>
        </p:sp>
        <p:sp>
          <p:nvSpPr>
            <p:cNvPr id="18" name="Line 17"/>
            <p:cNvSpPr>
              <a:spLocks noChangeShapeType="1"/>
            </p:cNvSpPr>
            <p:nvPr/>
          </p:nvSpPr>
          <p:spPr bwMode="auto">
            <a:xfrm>
              <a:off x="4712" y="1692"/>
              <a:ext cx="192" cy="0"/>
            </a:xfrm>
            <a:prstGeom prst="line">
              <a:avLst/>
            </a:prstGeom>
            <a:noFill/>
            <a:ln w="28575">
              <a:solidFill>
                <a:schemeClr val="tx1"/>
              </a:solidFill>
              <a:round/>
              <a:headEnd/>
              <a:tailEnd/>
            </a:ln>
            <a:effectLst/>
          </p:spPr>
          <p:txBody>
            <a:bodyPr/>
            <a:lstStyle/>
            <a:p>
              <a:endParaRPr lang="en-US"/>
            </a:p>
          </p:txBody>
        </p:sp>
        <p:sp>
          <p:nvSpPr>
            <p:cNvPr id="19" name="Line 18"/>
            <p:cNvSpPr>
              <a:spLocks noChangeShapeType="1"/>
            </p:cNvSpPr>
            <p:nvPr/>
          </p:nvSpPr>
          <p:spPr bwMode="auto">
            <a:xfrm>
              <a:off x="5000" y="1788"/>
              <a:ext cx="192" cy="0"/>
            </a:xfrm>
            <a:prstGeom prst="line">
              <a:avLst/>
            </a:prstGeom>
            <a:noFill/>
            <a:ln w="28575">
              <a:solidFill>
                <a:schemeClr val="tx1"/>
              </a:solidFill>
              <a:round/>
              <a:headEnd/>
              <a:tailEnd/>
            </a:ln>
            <a:effectLst/>
          </p:spPr>
          <p:txBody>
            <a:bodyPr/>
            <a:lstStyle/>
            <a:p>
              <a:endParaRPr lang="en-US"/>
            </a:p>
          </p:txBody>
        </p:sp>
        <p:sp>
          <p:nvSpPr>
            <p:cNvPr id="20" name="Line 19"/>
            <p:cNvSpPr>
              <a:spLocks noChangeShapeType="1"/>
            </p:cNvSpPr>
            <p:nvPr/>
          </p:nvSpPr>
          <p:spPr bwMode="auto">
            <a:xfrm>
              <a:off x="5288" y="1884"/>
              <a:ext cx="192" cy="0"/>
            </a:xfrm>
            <a:prstGeom prst="line">
              <a:avLst/>
            </a:prstGeom>
            <a:noFill/>
            <a:ln w="28575">
              <a:solidFill>
                <a:schemeClr val="tx1"/>
              </a:solidFill>
              <a:round/>
              <a:headEnd/>
              <a:tailEnd/>
            </a:ln>
            <a:effectLst/>
          </p:spPr>
          <p:txBody>
            <a:bodyPr/>
            <a:lstStyle/>
            <a:p>
              <a:endParaRPr lang="en-US"/>
            </a:p>
          </p:txBody>
        </p:sp>
        <p:sp>
          <p:nvSpPr>
            <p:cNvPr id="21" name="Line 20"/>
            <p:cNvSpPr>
              <a:spLocks noChangeShapeType="1"/>
            </p:cNvSpPr>
            <p:nvPr/>
          </p:nvSpPr>
          <p:spPr bwMode="auto">
            <a:xfrm>
              <a:off x="3848" y="1404"/>
              <a:ext cx="192" cy="0"/>
            </a:xfrm>
            <a:prstGeom prst="line">
              <a:avLst/>
            </a:prstGeom>
            <a:noFill/>
            <a:ln w="28575">
              <a:solidFill>
                <a:schemeClr val="tx1"/>
              </a:solidFill>
              <a:round/>
              <a:headEnd/>
              <a:tailEnd/>
            </a:ln>
            <a:effectLst/>
          </p:spPr>
          <p:txBody>
            <a:bodyPr/>
            <a:lstStyle/>
            <a:p>
              <a:endParaRPr lang="en-US"/>
            </a:p>
          </p:txBody>
        </p:sp>
        <p:sp>
          <p:nvSpPr>
            <p:cNvPr id="22" name="Line 21"/>
            <p:cNvSpPr>
              <a:spLocks noChangeShapeType="1"/>
            </p:cNvSpPr>
            <p:nvPr/>
          </p:nvSpPr>
          <p:spPr bwMode="auto">
            <a:xfrm>
              <a:off x="4136" y="1500"/>
              <a:ext cx="192" cy="0"/>
            </a:xfrm>
            <a:prstGeom prst="line">
              <a:avLst/>
            </a:prstGeom>
            <a:noFill/>
            <a:ln w="28575">
              <a:solidFill>
                <a:schemeClr val="tx1"/>
              </a:solidFill>
              <a:round/>
              <a:headEnd/>
              <a:tailEnd/>
            </a:ln>
            <a:effectLst/>
          </p:spPr>
          <p:txBody>
            <a:bodyPr/>
            <a:lstStyle/>
            <a:p>
              <a:endParaRPr lang="en-US"/>
            </a:p>
          </p:txBody>
        </p:sp>
        <p:sp>
          <p:nvSpPr>
            <p:cNvPr id="23" name="Line 22"/>
            <p:cNvSpPr>
              <a:spLocks noChangeShapeType="1"/>
            </p:cNvSpPr>
            <p:nvPr/>
          </p:nvSpPr>
          <p:spPr bwMode="auto">
            <a:xfrm>
              <a:off x="3272" y="1212"/>
              <a:ext cx="192" cy="0"/>
            </a:xfrm>
            <a:prstGeom prst="line">
              <a:avLst/>
            </a:prstGeom>
            <a:noFill/>
            <a:ln w="28575">
              <a:solidFill>
                <a:schemeClr val="tx1"/>
              </a:solidFill>
              <a:round/>
              <a:headEnd/>
              <a:tailEnd/>
            </a:ln>
            <a:effectLst/>
          </p:spPr>
          <p:txBody>
            <a:bodyPr/>
            <a:lstStyle/>
            <a:p>
              <a:endParaRPr lang="en-US"/>
            </a:p>
          </p:txBody>
        </p:sp>
        <p:sp>
          <p:nvSpPr>
            <p:cNvPr id="24" name="Line 23"/>
            <p:cNvSpPr>
              <a:spLocks noChangeShapeType="1"/>
            </p:cNvSpPr>
            <p:nvPr/>
          </p:nvSpPr>
          <p:spPr bwMode="auto">
            <a:xfrm>
              <a:off x="3560" y="1308"/>
              <a:ext cx="192" cy="0"/>
            </a:xfrm>
            <a:prstGeom prst="line">
              <a:avLst/>
            </a:prstGeom>
            <a:noFill/>
            <a:ln w="28575">
              <a:solidFill>
                <a:schemeClr val="tx1"/>
              </a:solidFill>
              <a:round/>
              <a:headEnd/>
              <a:tailEnd/>
            </a:ln>
            <a:effectLst/>
          </p:spPr>
          <p:txBody>
            <a:bodyPr/>
            <a:lstStyle/>
            <a:p>
              <a:endParaRPr lang="en-US"/>
            </a:p>
          </p:txBody>
        </p:sp>
        <p:sp>
          <p:nvSpPr>
            <p:cNvPr id="25" name="Line 24"/>
            <p:cNvSpPr>
              <a:spLocks noChangeShapeType="1"/>
            </p:cNvSpPr>
            <p:nvPr/>
          </p:nvSpPr>
          <p:spPr bwMode="auto">
            <a:xfrm>
              <a:off x="2696" y="1020"/>
              <a:ext cx="192" cy="0"/>
            </a:xfrm>
            <a:prstGeom prst="line">
              <a:avLst/>
            </a:prstGeom>
            <a:noFill/>
            <a:ln w="28575">
              <a:solidFill>
                <a:schemeClr val="tx1"/>
              </a:solidFill>
              <a:round/>
              <a:headEnd/>
              <a:tailEnd/>
            </a:ln>
            <a:effectLst/>
          </p:spPr>
          <p:txBody>
            <a:bodyPr/>
            <a:lstStyle/>
            <a:p>
              <a:endParaRPr lang="en-US"/>
            </a:p>
          </p:txBody>
        </p:sp>
        <p:sp>
          <p:nvSpPr>
            <p:cNvPr id="26" name="Line 25"/>
            <p:cNvSpPr>
              <a:spLocks noChangeShapeType="1"/>
            </p:cNvSpPr>
            <p:nvPr/>
          </p:nvSpPr>
          <p:spPr bwMode="auto">
            <a:xfrm>
              <a:off x="2984" y="1116"/>
              <a:ext cx="192" cy="0"/>
            </a:xfrm>
            <a:prstGeom prst="line">
              <a:avLst/>
            </a:prstGeom>
            <a:noFill/>
            <a:ln w="28575">
              <a:solidFill>
                <a:schemeClr val="tx1"/>
              </a:solidFill>
              <a:round/>
              <a:headEnd/>
              <a:tailEnd/>
            </a:ln>
            <a:effectLst/>
          </p:spPr>
          <p:txBody>
            <a:bodyPr/>
            <a:lstStyle/>
            <a:p>
              <a:endParaRPr lang="en-US"/>
            </a:p>
          </p:txBody>
        </p:sp>
        <p:sp>
          <p:nvSpPr>
            <p:cNvPr id="27" name="Line 26"/>
            <p:cNvSpPr>
              <a:spLocks noChangeShapeType="1"/>
            </p:cNvSpPr>
            <p:nvPr/>
          </p:nvSpPr>
          <p:spPr bwMode="auto">
            <a:xfrm flipV="1">
              <a:off x="4280" y="1596"/>
              <a:ext cx="240" cy="576"/>
            </a:xfrm>
            <a:prstGeom prst="line">
              <a:avLst/>
            </a:prstGeom>
            <a:noFill/>
            <a:ln w="19050">
              <a:solidFill>
                <a:srgbClr val="FF0000"/>
              </a:solidFill>
              <a:round/>
              <a:headEnd type="arrow" w="med" len="med"/>
              <a:tailEnd type="arrow" w="med" len="med"/>
            </a:ln>
            <a:effectLst/>
          </p:spPr>
          <p:txBody>
            <a:bodyPr/>
            <a:lstStyle/>
            <a:p>
              <a:endParaRPr lang="en-US"/>
            </a:p>
          </p:txBody>
        </p:sp>
        <p:sp>
          <p:nvSpPr>
            <p:cNvPr id="28" name="Line 27"/>
            <p:cNvSpPr>
              <a:spLocks noChangeShapeType="1"/>
            </p:cNvSpPr>
            <p:nvPr/>
          </p:nvSpPr>
          <p:spPr bwMode="auto">
            <a:xfrm flipH="1" flipV="1">
              <a:off x="3944" y="1404"/>
              <a:ext cx="240" cy="768"/>
            </a:xfrm>
            <a:prstGeom prst="line">
              <a:avLst/>
            </a:prstGeom>
            <a:noFill/>
            <a:ln w="19050">
              <a:solidFill>
                <a:srgbClr val="008000"/>
              </a:solidFill>
              <a:round/>
              <a:headEnd type="arrow" w="med" len="med"/>
              <a:tailEnd type="arrow" w="med" len="med"/>
            </a:ln>
            <a:effectLst/>
          </p:spPr>
          <p:txBody>
            <a:bodyPr/>
            <a:lstStyle/>
            <a:p>
              <a:endParaRPr lang="en-US"/>
            </a:p>
          </p:txBody>
        </p:sp>
        <p:sp>
          <p:nvSpPr>
            <p:cNvPr id="29" name="Text Box 28"/>
            <p:cNvSpPr txBox="1">
              <a:spLocks noChangeArrowheads="1"/>
            </p:cNvSpPr>
            <p:nvPr/>
          </p:nvSpPr>
          <p:spPr bwMode="auto">
            <a:xfrm>
              <a:off x="4424" y="1679"/>
              <a:ext cx="293" cy="288"/>
            </a:xfrm>
            <a:prstGeom prst="rect">
              <a:avLst/>
            </a:prstGeom>
            <a:noFill/>
            <a:ln w="9525">
              <a:noFill/>
              <a:miter lim="800000"/>
              <a:headEnd/>
              <a:tailEnd/>
            </a:ln>
            <a:effectLst/>
          </p:spPr>
          <p:txBody>
            <a:bodyPr wrap="none">
              <a:spAutoFit/>
            </a:bodyPr>
            <a:lstStyle/>
            <a:p>
              <a:r>
                <a:rPr lang="el-GR" sz="2400" b="1">
                  <a:solidFill>
                    <a:srgbClr val="FF0000"/>
                  </a:solidFill>
                  <a:latin typeface="Times New Roman" charset="0"/>
                  <a:cs typeface="Times New Roman" charset="0"/>
                </a:rPr>
                <a:t>σ</a:t>
              </a:r>
              <a:r>
                <a:rPr lang="en-US" sz="2400" b="1" baseline="30000">
                  <a:solidFill>
                    <a:srgbClr val="FF0000"/>
                  </a:solidFill>
                  <a:latin typeface="Times New Roman" charset="0"/>
                  <a:cs typeface="Times New Roman" charset="0"/>
                </a:rPr>
                <a:t>+</a:t>
              </a:r>
              <a:endParaRPr lang="el-GR" sz="2400" b="1" baseline="30000">
                <a:solidFill>
                  <a:srgbClr val="FF0000"/>
                </a:solidFill>
                <a:latin typeface="Times New Roman" charset="0"/>
                <a:cs typeface="Times New Roman" charset="0"/>
              </a:endParaRPr>
            </a:p>
          </p:txBody>
        </p:sp>
        <p:sp>
          <p:nvSpPr>
            <p:cNvPr id="30" name="Text Box 29"/>
            <p:cNvSpPr txBox="1">
              <a:spLocks noChangeArrowheads="1"/>
            </p:cNvSpPr>
            <p:nvPr/>
          </p:nvSpPr>
          <p:spPr bwMode="auto">
            <a:xfrm>
              <a:off x="3800" y="1679"/>
              <a:ext cx="263" cy="288"/>
            </a:xfrm>
            <a:prstGeom prst="rect">
              <a:avLst/>
            </a:prstGeom>
            <a:noFill/>
            <a:ln w="9525">
              <a:noFill/>
              <a:miter lim="800000"/>
              <a:headEnd/>
              <a:tailEnd/>
            </a:ln>
            <a:effectLst/>
          </p:spPr>
          <p:txBody>
            <a:bodyPr wrap="none">
              <a:spAutoFit/>
            </a:bodyPr>
            <a:lstStyle/>
            <a:p>
              <a:r>
                <a:rPr lang="el-GR" sz="2400" b="1">
                  <a:solidFill>
                    <a:srgbClr val="008000"/>
                  </a:solidFill>
                  <a:latin typeface="Times New Roman" charset="0"/>
                  <a:cs typeface="Times New Roman" charset="0"/>
                </a:rPr>
                <a:t>σ</a:t>
              </a:r>
              <a:r>
                <a:rPr lang="en-US" sz="2400" b="1" baseline="30000">
                  <a:solidFill>
                    <a:srgbClr val="008000"/>
                  </a:solidFill>
                  <a:latin typeface="Times New Roman" charset="0"/>
                  <a:cs typeface="Times New Roman" charset="0"/>
                </a:rPr>
                <a:t>-</a:t>
              </a:r>
              <a:endParaRPr lang="el-GR" sz="2400" b="1" baseline="30000">
                <a:solidFill>
                  <a:srgbClr val="008000"/>
                </a:solidFill>
                <a:latin typeface="Times New Roman" charset="0"/>
                <a:cs typeface="Times New Roman" charset="0"/>
              </a:endParaRPr>
            </a:p>
          </p:txBody>
        </p:sp>
        <p:graphicFrame>
          <p:nvGraphicFramePr>
            <p:cNvPr id="31" name="Object 30"/>
            <p:cNvGraphicFramePr>
              <a:graphicFrameLocks noChangeAspect="1"/>
            </p:cNvGraphicFramePr>
            <p:nvPr/>
          </p:nvGraphicFramePr>
          <p:xfrm>
            <a:off x="4112" y="2172"/>
            <a:ext cx="213" cy="189"/>
          </p:xfrm>
          <a:graphic>
            <a:graphicData uri="http://schemas.openxmlformats.org/presentationml/2006/ole">
              <p:oleObj spid="_x0000_s31747" name="Equation" r:id="rId5" imgW="342720" imgH="304560" progId="Equation.3">
                <p:embed/>
              </p:oleObj>
            </a:graphicData>
          </a:graphic>
        </p:graphicFrame>
        <p:sp>
          <p:nvSpPr>
            <p:cNvPr id="32" name="Line 31"/>
            <p:cNvSpPr>
              <a:spLocks noChangeShapeType="1"/>
            </p:cNvSpPr>
            <p:nvPr/>
          </p:nvSpPr>
          <p:spPr bwMode="auto">
            <a:xfrm>
              <a:off x="5288" y="2364"/>
              <a:ext cx="192" cy="0"/>
            </a:xfrm>
            <a:prstGeom prst="line">
              <a:avLst/>
            </a:prstGeom>
            <a:noFill/>
            <a:ln w="28575">
              <a:solidFill>
                <a:schemeClr val="tx1"/>
              </a:solidFill>
              <a:round/>
              <a:headEnd/>
              <a:tailEnd/>
            </a:ln>
            <a:effectLst/>
          </p:spPr>
          <p:txBody>
            <a:bodyPr/>
            <a:lstStyle/>
            <a:p>
              <a:endParaRPr lang="en-US"/>
            </a:p>
          </p:txBody>
        </p:sp>
        <p:graphicFrame>
          <p:nvGraphicFramePr>
            <p:cNvPr id="33" name="Object 32"/>
            <p:cNvGraphicFramePr>
              <a:graphicFrameLocks noChangeAspect="1"/>
            </p:cNvGraphicFramePr>
            <p:nvPr/>
          </p:nvGraphicFramePr>
          <p:xfrm>
            <a:off x="5240" y="2364"/>
            <a:ext cx="213" cy="189"/>
          </p:xfrm>
          <a:graphic>
            <a:graphicData uri="http://schemas.openxmlformats.org/presentationml/2006/ole">
              <p:oleObj spid="_x0000_s31748" name="Equation" r:id="rId6" imgW="342720" imgH="304560" progId="Equation.3">
                <p:embed/>
              </p:oleObj>
            </a:graphicData>
          </a:graphic>
        </p:graphicFrame>
        <p:graphicFrame>
          <p:nvGraphicFramePr>
            <p:cNvPr id="34" name="Object 33"/>
            <p:cNvGraphicFramePr>
              <a:graphicFrameLocks noChangeAspect="1"/>
            </p:cNvGraphicFramePr>
            <p:nvPr/>
          </p:nvGraphicFramePr>
          <p:xfrm>
            <a:off x="4376" y="2220"/>
            <a:ext cx="213" cy="189"/>
          </p:xfrm>
          <a:graphic>
            <a:graphicData uri="http://schemas.openxmlformats.org/presentationml/2006/ole">
              <p:oleObj spid="_x0000_s31749" name="Equation" r:id="rId7" imgW="342720" imgH="304560" progId="Equation.3">
                <p:embed/>
              </p:oleObj>
            </a:graphicData>
          </a:graphic>
        </p:graphicFrame>
        <p:graphicFrame>
          <p:nvGraphicFramePr>
            <p:cNvPr id="35" name="Object 34"/>
            <p:cNvGraphicFramePr>
              <a:graphicFrameLocks noChangeAspect="1"/>
            </p:cNvGraphicFramePr>
            <p:nvPr/>
          </p:nvGraphicFramePr>
          <p:xfrm>
            <a:off x="4664" y="2268"/>
            <a:ext cx="213" cy="189"/>
          </p:xfrm>
          <a:graphic>
            <a:graphicData uri="http://schemas.openxmlformats.org/presentationml/2006/ole">
              <p:oleObj spid="_x0000_s31750" name="Equation" r:id="rId8" imgW="342720" imgH="304560" progId="Equation.3">
                <p:embed/>
              </p:oleObj>
            </a:graphicData>
          </a:graphic>
        </p:graphicFrame>
        <p:graphicFrame>
          <p:nvGraphicFramePr>
            <p:cNvPr id="36" name="Object 35"/>
            <p:cNvGraphicFramePr>
              <a:graphicFrameLocks noChangeAspect="1"/>
            </p:cNvGraphicFramePr>
            <p:nvPr/>
          </p:nvGraphicFramePr>
          <p:xfrm>
            <a:off x="4952" y="2316"/>
            <a:ext cx="213" cy="189"/>
          </p:xfrm>
          <a:graphic>
            <a:graphicData uri="http://schemas.openxmlformats.org/presentationml/2006/ole">
              <p:oleObj spid="_x0000_s31751" name="Equation" r:id="rId9" imgW="342720" imgH="304560" progId="Equation.3">
                <p:embed/>
              </p:oleObj>
            </a:graphicData>
          </a:graphic>
        </p:graphicFrame>
        <p:graphicFrame>
          <p:nvGraphicFramePr>
            <p:cNvPr id="37" name="Object 36"/>
            <p:cNvGraphicFramePr>
              <a:graphicFrameLocks noChangeAspect="1"/>
            </p:cNvGraphicFramePr>
            <p:nvPr/>
          </p:nvGraphicFramePr>
          <p:xfrm>
            <a:off x="4088" y="1308"/>
            <a:ext cx="213" cy="189"/>
          </p:xfrm>
          <a:graphic>
            <a:graphicData uri="http://schemas.openxmlformats.org/presentationml/2006/ole">
              <p:oleObj spid="_x0000_s31752" name="Equation" r:id="rId10" imgW="342720" imgH="304560" progId="Equation.3">
                <p:embed/>
              </p:oleObj>
            </a:graphicData>
          </a:graphic>
        </p:graphicFrame>
        <p:graphicFrame>
          <p:nvGraphicFramePr>
            <p:cNvPr id="38" name="Object 37"/>
            <p:cNvGraphicFramePr>
              <a:graphicFrameLocks noChangeAspect="1"/>
            </p:cNvGraphicFramePr>
            <p:nvPr/>
          </p:nvGraphicFramePr>
          <p:xfrm>
            <a:off x="5240" y="1692"/>
            <a:ext cx="213" cy="189"/>
          </p:xfrm>
          <a:graphic>
            <a:graphicData uri="http://schemas.openxmlformats.org/presentationml/2006/ole">
              <p:oleObj spid="_x0000_s31753" name="Equation" r:id="rId11" imgW="342720" imgH="304560" progId="Equation.3">
                <p:embed/>
              </p:oleObj>
            </a:graphicData>
          </a:graphic>
        </p:graphicFrame>
        <p:graphicFrame>
          <p:nvGraphicFramePr>
            <p:cNvPr id="39" name="Object 38"/>
            <p:cNvGraphicFramePr>
              <a:graphicFrameLocks noChangeAspect="1"/>
            </p:cNvGraphicFramePr>
            <p:nvPr/>
          </p:nvGraphicFramePr>
          <p:xfrm>
            <a:off x="4376" y="1404"/>
            <a:ext cx="213" cy="189"/>
          </p:xfrm>
          <a:graphic>
            <a:graphicData uri="http://schemas.openxmlformats.org/presentationml/2006/ole">
              <p:oleObj spid="_x0000_s31754" name="Equation" r:id="rId12" imgW="342720" imgH="304560" progId="Equation.3">
                <p:embed/>
              </p:oleObj>
            </a:graphicData>
          </a:graphic>
        </p:graphicFrame>
        <p:graphicFrame>
          <p:nvGraphicFramePr>
            <p:cNvPr id="40" name="Object 39"/>
            <p:cNvGraphicFramePr>
              <a:graphicFrameLocks noChangeAspect="1"/>
            </p:cNvGraphicFramePr>
            <p:nvPr/>
          </p:nvGraphicFramePr>
          <p:xfrm>
            <a:off x="4664" y="1500"/>
            <a:ext cx="213" cy="189"/>
          </p:xfrm>
          <a:graphic>
            <a:graphicData uri="http://schemas.openxmlformats.org/presentationml/2006/ole">
              <p:oleObj spid="_x0000_s31755" name="Equation" r:id="rId13" imgW="342720" imgH="304560" progId="Equation.3">
                <p:embed/>
              </p:oleObj>
            </a:graphicData>
          </a:graphic>
        </p:graphicFrame>
        <p:graphicFrame>
          <p:nvGraphicFramePr>
            <p:cNvPr id="41" name="Object 40"/>
            <p:cNvGraphicFramePr>
              <a:graphicFrameLocks noChangeAspect="1"/>
            </p:cNvGraphicFramePr>
            <p:nvPr/>
          </p:nvGraphicFramePr>
          <p:xfrm>
            <a:off x="4952" y="1596"/>
            <a:ext cx="213" cy="189"/>
          </p:xfrm>
          <a:graphic>
            <a:graphicData uri="http://schemas.openxmlformats.org/presentationml/2006/ole">
              <p:oleObj spid="_x0000_s31756" name="Equation" r:id="rId14" imgW="342720" imgH="304560" progId="Equation.3">
                <p:embed/>
              </p:oleObj>
            </a:graphicData>
          </a:graphic>
        </p:graphicFrame>
        <p:graphicFrame>
          <p:nvGraphicFramePr>
            <p:cNvPr id="42" name="Object 41"/>
            <p:cNvGraphicFramePr>
              <a:graphicFrameLocks noChangeAspect="1"/>
            </p:cNvGraphicFramePr>
            <p:nvPr/>
          </p:nvGraphicFramePr>
          <p:xfrm>
            <a:off x="3824" y="2124"/>
            <a:ext cx="213" cy="189"/>
          </p:xfrm>
          <a:graphic>
            <a:graphicData uri="http://schemas.openxmlformats.org/presentationml/2006/ole">
              <p:oleObj spid="_x0000_s31757" name="Equation" r:id="rId15" imgW="342720" imgH="304560" progId="Equation.3">
                <p:embed/>
              </p:oleObj>
            </a:graphicData>
          </a:graphic>
        </p:graphicFrame>
        <p:graphicFrame>
          <p:nvGraphicFramePr>
            <p:cNvPr id="43" name="Object 42"/>
            <p:cNvGraphicFramePr>
              <a:graphicFrameLocks noChangeAspect="1"/>
            </p:cNvGraphicFramePr>
            <p:nvPr/>
          </p:nvGraphicFramePr>
          <p:xfrm>
            <a:off x="2936" y="1980"/>
            <a:ext cx="213" cy="189"/>
          </p:xfrm>
          <a:graphic>
            <a:graphicData uri="http://schemas.openxmlformats.org/presentationml/2006/ole">
              <p:oleObj spid="_x0000_s31758" name="Equation" r:id="rId16" imgW="342720" imgH="304560" progId="Equation.3">
                <p:embed/>
              </p:oleObj>
            </a:graphicData>
          </a:graphic>
        </p:graphicFrame>
        <p:graphicFrame>
          <p:nvGraphicFramePr>
            <p:cNvPr id="44" name="Object 43"/>
            <p:cNvGraphicFramePr>
              <a:graphicFrameLocks noChangeAspect="1"/>
            </p:cNvGraphicFramePr>
            <p:nvPr/>
          </p:nvGraphicFramePr>
          <p:xfrm>
            <a:off x="2648" y="1932"/>
            <a:ext cx="213" cy="189"/>
          </p:xfrm>
          <a:graphic>
            <a:graphicData uri="http://schemas.openxmlformats.org/presentationml/2006/ole">
              <p:oleObj spid="_x0000_s31759" name="Equation" r:id="rId17" imgW="342720" imgH="304560" progId="Equation.3">
                <p:embed/>
              </p:oleObj>
            </a:graphicData>
          </a:graphic>
        </p:graphicFrame>
        <p:graphicFrame>
          <p:nvGraphicFramePr>
            <p:cNvPr id="45" name="Object 44"/>
            <p:cNvGraphicFramePr>
              <a:graphicFrameLocks noChangeAspect="1"/>
            </p:cNvGraphicFramePr>
            <p:nvPr/>
          </p:nvGraphicFramePr>
          <p:xfrm>
            <a:off x="3224" y="2028"/>
            <a:ext cx="213" cy="189"/>
          </p:xfrm>
          <a:graphic>
            <a:graphicData uri="http://schemas.openxmlformats.org/presentationml/2006/ole">
              <p:oleObj spid="_x0000_s31760" name="Equation" r:id="rId18" imgW="342720" imgH="304560" progId="Equation.3">
                <p:embed/>
              </p:oleObj>
            </a:graphicData>
          </a:graphic>
        </p:graphicFrame>
        <p:graphicFrame>
          <p:nvGraphicFramePr>
            <p:cNvPr id="46" name="Object 45"/>
            <p:cNvGraphicFramePr>
              <a:graphicFrameLocks noChangeAspect="1"/>
            </p:cNvGraphicFramePr>
            <p:nvPr/>
          </p:nvGraphicFramePr>
          <p:xfrm>
            <a:off x="3512" y="2076"/>
            <a:ext cx="213" cy="189"/>
          </p:xfrm>
          <a:graphic>
            <a:graphicData uri="http://schemas.openxmlformats.org/presentationml/2006/ole">
              <p:oleObj spid="_x0000_s31761" name="Equation" r:id="rId19" imgW="342720" imgH="304560" progId="Equation.3">
                <p:embed/>
              </p:oleObj>
            </a:graphicData>
          </a:graphic>
        </p:graphicFrame>
        <p:graphicFrame>
          <p:nvGraphicFramePr>
            <p:cNvPr id="47" name="Object 46"/>
            <p:cNvGraphicFramePr>
              <a:graphicFrameLocks noChangeAspect="1"/>
            </p:cNvGraphicFramePr>
            <p:nvPr/>
          </p:nvGraphicFramePr>
          <p:xfrm>
            <a:off x="3824" y="1212"/>
            <a:ext cx="213" cy="189"/>
          </p:xfrm>
          <a:graphic>
            <a:graphicData uri="http://schemas.openxmlformats.org/presentationml/2006/ole">
              <p:oleObj spid="_x0000_s31762" name="Equation" r:id="rId20" imgW="342720" imgH="304560" progId="Equation.3">
                <p:embed/>
              </p:oleObj>
            </a:graphicData>
          </a:graphic>
        </p:graphicFrame>
        <p:graphicFrame>
          <p:nvGraphicFramePr>
            <p:cNvPr id="48" name="Object 47"/>
            <p:cNvGraphicFramePr>
              <a:graphicFrameLocks noChangeAspect="1"/>
            </p:cNvGraphicFramePr>
            <p:nvPr/>
          </p:nvGraphicFramePr>
          <p:xfrm>
            <a:off x="2936" y="924"/>
            <a:ext cx="213" cy="189"/>
          </p:xfrm>
          <a:graphic>
            <a:graphicData uri="http://schemas.openxmlformats.org/presentationml/2006/ole">
              <p:oleObj spid="_x0000_s31763" name="Equation" r:id="rId21" imgW="342720" imgH="304560" progId="Equation.3">
                <p:embed/>
              </p:oleObj>
            </a:graphicData>
          </a:graphic>
        </p:graphicFrame>
        <p:graphicFrame>
          <p:nvGraphicFramePr>
            <p:cNvPr id="49" name="Object 48"/>
            <p:cNvGraphicFramePr>
              <a:graphicFrameLocks noChangeAspect="1"/>
            </p:cNvGraphicFramePr>
            <p:nvPr/>
          </p:nvGraphicFramePr>
          <p:xfrm>
            <a:off x="2648" y="828"/>
            <a:ext cx="213" cy="189"/>
          </p:xfrm>
          <a:graphic>
            <a:graphicData uri="http://schemas.openxmlformats.org/presentationml/2006/ole">
              <p:oleObj spid="_x0000_s31764" name="Equation" r:id="rId22" imgW="342720" imgH="304560" progId="Equation.3">
                <p:embed/>
              </p:oleObj>
            </a:graphicData>
          </a:graphic>
        </p:graphicFrame>
        <p:graphicFrame>
          <p:nvGraphicFramePr>
            <p:cNvPr id="50" name="Object 49"/>
            <p:cNvGraphicFramePr>
              <a:graphicFrameLocks noChangeAspect="1"/>
            </p:cNvGraphicFramePr>
            <p:nvPr/>
          </p:nvGraphicFramePr>
          <p:xfrm>
            <a:off x="3224" y="1020"/>
            <a:ext cx="213" cy="189"/>
          </p:xfrm>
          <a:graphic>
            <a:graphicData uri="http://schemas.openxmlformats.org/presentationml/2006/ole">
              <p:oleObj spid="_x0000_s31765" name="Equation" r:id="rId23" imgW="342720" imgH="304560" progId="Equation.3">
                <p:embed/>
              </p:oleObj>
            </a:graphicData>
          </a:graphic>
        </p:graphicFrame>
        <p:graphicFrame>
          <p:nvGraphicFramePr>
            <p:cNvPr id="51" name="Object 50"/>
            <p:cNvGraphicFramePr>
              <a:graphicFrameLocks noChangeAspect="1"/>
            </p:cNvGraphicFramePr>
            <p:nvPr/>
          </p:nvGraphicFramePr>
          <p:xfrm>
            <a:off x="3512" y="1116"/>
            <a:ext cx="213" cy="189"/>
          </p:xfrm>
          <a:graphic>
            <a:graphicData uri="http://schemas.openxmlformats.org/presentationml/2006/ole">
              <p:oleObj spid="_x0000_s31766" name="Equation" r:id="rId24" imgW="342720" imgH="304560" progId="Equation.3">
                <p:embed/>
              </p:oleObj>
            </a:graphicData>
          </a:graphic>
        </p:graphicFrame>
        <p:graphicFrame>
          <p:nvGraphicFramePr>
            <p:cNvPr id="52" name="Object 51"/>
            <p:cNvGraphicFramePr>
              <a:graphicFrameLocks noChangeAspect="1"/>
            </p:cNvGraphicFramePr>
            <p:nvPr/>
          </p:nvGraphicFramePr>
          <p:xfrm>
            <a:off x="2168" y="1740"/>
            <a:ext cx="326" cy="364"/>
          </p:xfrm>
          <a:graphic>
            <a:graphicData uri="http://schemas.openxmlformats.org/presentationml/2006/ole">
              <p:oleObj spid="_x0000_s31767" name="Equation" r:id="rId25" imgW="215640" imgH="241200" progId="Equation.3">
                <p:embed/>
              </p:oleObj>
            </a:graphicData>
          </a:graphic>
        </p:graphicFrame>
        <p:graphicFrame>
          <p:nvGraphicFramePr>
            <p:cNvPr id="53" name="Object 52"/>
            <p:cNvGraphicFramePr>
              <a:graphicFrameLocks noChangeAspect="1"/>
            </p:cNvGraphicFramePr>
            <p:nvPr/>
          </p:nvGraphicFramePr>
          <p:xfrm>
            <a:off x="2168" y="800"/>
            <a:ext cx="326" cy="364"/>
          </p:xfrm>
          <a:graphic>
            <a:graphicData uri="http://schemas.openxmlformats.org/presentationml/2006/ole">
              <p:oleObj spid="_x0000_s31768" name="Equation" r:id="rId26" imgW="215640" imgH="241200" progId="Equation.3">
                <p:embed/>
              </p:oleObj>
            </a:graphicData>
          </a:graphic>
        </p:graphicFrame>
        <p:sp>
          <p:nvSpPr>
            <p:cNvPr id="54" name="Rectangle 53"/>
            <p:cNvSpPr>
              <a:spLocks noChangeArrowheads="1"/>
            </p:cNvSpPr>
            <p:nvPr/>
          </p:nvSpPr>
          <p:spPr bwMode="auto">
            <a:xfrm>
              <a:off x="2173" y="682"/>
              <a:ext cx="3377" cy="1948"/>
            </a:xfrm>
            <a:prstGeom prst="rect">
              <a:avLst/>
            </a:prstGeom>
            <a:noFill/>
            <a:ln w="9525">
              <a:solidFill>
                <a:schemeClr val="tx1"/>
              </a:solidFill>
              <a:miter lim="800000"/>
              <a:headEnd/>
              <a:tailEnd/>
            </a:ln>
            <a:effectLst/>
          </p:spPr>
          <p:txBody>
            <a:bodyPr wrap="none" anchor="ctr"/>
            <a:lstStyle/>
            <a:p>
              <a:endParaRPr lang="en-US"/>
            </a:p>
          </p:txBody>
        </p:sp>
      </p:grpSp>
      <p:sp>
        <p:nvSpPr>
          <p:cNvPr id="64" name="Rectangle 2"/>
          <p:cNvSpPr txBox="1">
            <a:spLocks noChangeArrowheads="1"/>
          </p:cNvSpPr>
          <p:nvPr/>
        </p:nvSpPr>
        <p:spPr bwMode="auto">
          <a:xfrm>
            <a:off x="318977" y="176213"/>
            <a:ext cx="7847124" cy="611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75000" lnSpcReduction="20000"/>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4400" b="0" i="0" u="none" strike="noStrike" kern="0" cap="none" spc="0" normalizeH="0" baseline="0" noProof="0" dirty="0" smtClean="0">
                <a:ln>
                  <a:solidFill>
                    <a:srgbClr val="FF0000"/>
                  </a:solidFill>
                </a:ln>
                <a:solidFill>
                  <a:schemeClr val="tx2"/>
                </a:solidFill>
                <a:effectLst/>
                <a:uLnTx/>
                <a:uFillTx/>
                <a:latin typeface="Berlin Sans FB" pitchFamily="34" charset="0"/>
                <a:ea typeface="+mj-ea"/>
                <a:cs typeface="+mj-cs"/>
              </a:rPr>
              <a:t>Optical measurement of Nuclear g-factor</a:t>
            </a:r>
            <a:endParaRPr kumimoji="0" lang="en-US" sz="4400" b="0" i="0" u="none" strike="noStrike" kern="0" cap="none" spc="0" normalizeH="0" baseline="0" noProof="0" dirty="0">
              <a:ln>
                <a:solidFill>
                  <a:srgbClr val="FF0000"/>
                </a:solidFill>
              </a:ln>
              <a:solidFill>
                <a:schemeClr val="tx2"/>
              </a:solidFill>
              <a:effectLst/>
              <a:uLnTx/>
              <a:uFillTx/>
              <a:latin typeface="Berlin Sans FB" pitchFamily="34" charset="0"/>
              <a:ea typeface="+mj-ea"/>
              <a:cs typeface="+mj-cs"/>
            </a:endParaRPr>
          </a:p>
        </p:txBody>
      </p:sp>
      <p:sp>
        <p:nvSpPr>
          <p:cNvPr id="66" name="TextBox 65"/>
          <p:cNvSpPr txBox="1"/>
          <p:nvPr/>
        </p:nvSpPr>
        <p:spPr>
          <a:xfrm>
            <a:off x="2078038" y="661272"/>
            <a:ext cx="5259108" cy="584775"/>
          </a:xfrm>
          <a:prstGeom prst="rect">
            <a:avLst/>
          </a:prstGeom>
          <a:noFill/>
        </p:spPr>
        <p:txBody>
          <a:bodyPr wrap="square" rtlCol="0">
            <a:spAutoFit/>
          </a:bodyPr>
          <a:lstStyle/>
          <a:p>
            <a:r>
              <a:rPr lang="en-US" sz="3200" baseline="30000" dirty="0" smtClean="0">
                <a:latin typeface="+mn-lt"/>
              </a:rPr>
              <a:t>87</a:t>
            </a:r>
            <a:r>
              <a:rPr lang="en-US" sz="3200" dirty="0" smtClean="0">
                <a:latin typeface="+mn-lt"/>
              </a:rPr>
              <a:t>Sr    has   I=9/2</a:t>
            </a:r>
          </a:p>
        </p:txBody>
      </p:sp>
      <p:sp>
        <p:nvSpPr>
          <p:cNvPr id="55" name="TextBox 54"/>
          <p:cNvSpPr txBox="1"/>
          <p:nvPr/>
        </p:nvSpPr>
        <p:spPr>
          <a:xfrm>
            <a:off x="1038225" y="6193860"/>
            <a:ext cx="7127876" cy="646331"/>
          </a:xfrm>
          <a:prstGeom prst="rect">
            <a:avLst/>
          </a:prstGeom>
          <a:noFill/>
        </p:spPr>
        <p:txBody>
          <a:bodyPr wrap="square" rtlCol="0">
            <a:spAutoFit/>
          </a:bodyPr>
          <a:lstStyle/>
          <a:p>
            <a:r>
              <a:rPr lang="en-US" sz="3600" dirty="0" smtClean="0">
                <a:latin typeface="+mj-lt"/>
              </a:rPr>
              <a:t>Ludlow </a:t>
            </a:r>
            <a:r>
              <a:rPr lang="en-US" sz="3600" i="1" dirty="0" smtClean="0">
                <a:latin typeface="+mj-lt"/>
              </a:rPr>
              <a:t>et al</a:t>
            </a:r>
            <a:r>
              <a:rPr lang="en-US" sz="3600" dirty="0" smtClean="0">
                <a:latin typeface="+mj-lt"/>
              </a:rPr>
              <a:t>, Science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3" presetClass="exit" presetSubtype="10" fill="hold" nodeType="after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305091" y="1264918"/>
            <a:ext cx="4330629" cy="919482"/>
            <a:chOff x="1760" y="1459"/>
            <a:chExt cx="2248" cy="761"/>
          </a:xfrm>
        </p:grpSpPr>
        <p:sp>
          <p:nvSpPr>
            <p:cNvPr id="9240" name="AutoShape 13"/>
            <p:cNvSpPr>
              <a:spLocks noChangeArrowheads="1"/>
            </p:cNvSpPr>
            <p:nvPr/>
          </p:nvSpPr>
          <p:spPr bwMode="auto">
            <a:xfrm>
              <a:off x="1760" y="1459"/>
              <a:ext cx="1987" cy="761"/>
            </a:xfrm>
            <a:prstGeom prst="bevel">
              <a:avLst>
                <a:gd name="adj" fmla="val 12500"/>
              </a:avLst>
            </a:prstGeom>
            <a:solidFill>
              <a:srgbClr val="CC00FF"/>
            </a:solidFill>
            <a:ln w="12700">
              <a:solidFill>
                <a:srgbClr val="660066"/>
              </a:solidFill>
              <a:miter lim="800000"/>
              <a:headEnd/>
              <a:tailEnd/>
            </a:ln>
          </p:spPr>
          <p:txBody>
            <a:bodyPr wrap="none" anchor="ctr">
              <a:spAutoFit/>
            </a:bodyPr>
            <a:lstStyle/>
            <a:p>
              <a:pPr eaLnBrk="0" hangingPunct="0">
                <a:spcBef>
                  <a:spcPct val="50000"/>
                </a:spcBef>
              </a:pPr>
              <a:endParaRPr lang="en-US"/>
            </a:p>
          </p:txBody>
        </p:sp>
        <p:sp>
          <p:nvSpPr>
            <p:cNvPr id="7" name="Text Box 14"/>
            <p:cNvSpPr txBox="1">
              <a:spLocks noChangeArrowheads="1"/>
            </p:cNvSpPr>
            <p:nvPr/>
          </p:nvSpPr>
          <p:spPr bwMode="auto">
            <a:xfrm>
              <a:off x="2062" y="1622"/>
              <a:ext cx="1946" cy="182"/>
            </a:xfrm>
            <a:prstGeom prst="rect">
              <a:avLst/>
            </a:prstGeom>
            <a:noFill/>
            <a:ln w="9525" algn="ctr">
              <a:noFill/>
              <a:miter lim="800000"/>
              <a:headEnd/>
              <a:tailEnd/>
            </a:ln>
          </p:spPr>
          <p:txBody>
            <a:bodyPr>
              <a:spAutoFit/>
            </a:bodyPr>
            <a:lstStyle/>
            <a:p>
              <a:pPr>
                <a:defRPr/>
              </a:pPr>
              <a:r>
                <a:rPr lang="en-US" b="1" dirty="0">
                  <a:solidFill>
                    <a:schemeClr val="bg1"/>
                  </a:solidFill>
                  <a:latin typeface="+mj-lt"/>
                  <a:cs typeface="Arial" pitchFamily="34" charset="0"/>
                </a:rPr>
                <a:t>Unique </a:t>
              </a:r>
              <a:r>
                <a:rPr lang="en-US" b="1" dirty="0" smtClean="0">
                  <a:solidFill>
                    <a:schemeClr val="bg1"/>
                  </a:solidFill>
                  <a:latin typeface="+mj-lt"/>
                  <a:cs typeface="Arial" pitchFamily="34" charset="0"/>
                </a:rPr>
                <a:t>properties</a:t>
              </a:r>
              <a:endParaRPr lang="en-US" b="1" dirty="0">
                <a:solidFill>
                  <a:schemeClr val="bg1"/>
                </a:solidFill>
                <a:latin typeface="+mj-lt"/>
                <a:cs typeface="Arial" pitchFamily="34" charset="0"/>
              </a:endParaRPr>
            </a:p>
          </p:txBody>
        </p:sp>
      </p:grpSp>
      <p:grpSp>
        <p:nvGrpSpPr>
          <p:cNvPr id="3" name="Group 44"/>
          <p:cNvGrpSpPr>
            <a:grpSpLocks/>
          </p:cNvGrpSpPr>
          <p:nvPr/>
        </p:nvGrpSpPr>
        <p:grpSpPr bwMode="auto">
          <a:xfrm>
            <a:off x="477057" y="3122588"/>
            <a:ext cx="2600325" cy="1206500"/>
            <a:chOff x="47" y="2241"/>
            <a:chExt cx="2016" cy="760"/>
          </a:xfrm>
        </p:grpSpPr>
        <p:sp>
          <p:nvSpPr>
            <p:cNvPr id="9238" name="AutoShape 16"/>
            <p:cNvSpPr>
              <a:spLocks noChangeArrowheads="1"/>
            </p:cNvSpPr>
            <p:nvPr/>
          </p:nvSpPr>
          <p:spPr bwMode="auto">
            <a:xfrm>
              <a:off x="47" y="2241"/>
              <a:ext cx="2016" cy="760"/>
            </a:xfrm>
            <a:prstGeom prst="bevel">
              <a:avLst>
                <a:gd name="adj" fmla="val 12500"/>
              </a:avLst>
            </a:prstGeom>
            <a:solidFill>
              <a:srgbClr val="009900"/>
            </a:solidFill>
            <a:ln w="12700">
              <a:solidFill>
                <a:srgbClr val="336600"/>
              </a:solidFill>
              <a:miter lim="800000"/>
              <a:headEnd/>
              <a:tailEnd/>
            </a:ln>
          </p:spPr>
          <p:txBody>
            <a:bodyPr anchor="ctr">
              <a:spAutoFit/>
            </a:bodyPr>
            <a:lstStyle/>
            <a:p>
              <a:pPr eaLnBrk="0" hangingPunct="0">
                <a:spcBef>
                  <a:spcPct val="50000"/>
                </a:spcBef>
              </a:pPr>
              <a:endParaRPr lang="en-US"/>
            </a:p>
          </p:txBody>
        </p:sp>
        <p:sp>
          <p:nvSpPr>
            <p:cNvPr id="10" name="Text Box 17"/>
            <p:cNvSpPr txBox="1">
              <a:spLocks noChangeArrowheads="1"/>
            </p:cNvSpPr>
            <p:nvPr/>
          </p:nvSpPr>
          <p:spPr bwMode="auto">
            <a:xfrm>
              <a:off x="243" y="2401"/>
              <a:ext cx="1473" cy="446"/>
            </a:xfrm>
            <a:prstGeom prst="rect">
              <a:avLst/>
            </a:prstGeom>
            <a:noFill/>
            <a:ln w="9525" algn="ctr">
              <a:noFill/>
              <a:miter lim="800000"/>
              <a:headEnd/>
              <a:tailEnd/>
            </a:ln>
          </p:spPr>
          <p:txBody>
            <a:bodyPr>
              <a:spAutoFit/>
            </a:bodyPr>
            <a:lstStyle/>
            <a:p>
              <a:pPr algn="ctr" eaLnBrk="0" hangingPunct="0">
                <a:spcBef>
                  <a:spcPct val="50000"/>
                </a:spcBef>
                <a:defRPr/>
              </a:pPr>
              <a:r>
                <a:rPr lang="en-US" b="1" dirty="0">
                  <a:solidFill>
                    <a:schemeClr val="bg1"/>
                  </a:solidFill>
                  <a:latin typeface="+mj-lt"/>
                  <a:cs typeface="Arial" pitchFamily="34" charset="0"/>
                </a:rPr>
                <a:t>Quantum Simulators</a:t>
              </a:r>
            </a:p>
          </p:txBody>
        </p:sp>
      </p:grpSp>
      <p:grpSp>
        <p:nvGrpSpPr>
          <p:cNvPr id="4" name="Group 45"/>
          <p:cNvGrpSpPr>
            <a:grpSpLocks/>
          </p:cNvGrpSpPr>
          <p:nvPr/>
        </p:nvGrpSpPr>
        <p:grpSpPr bwMode="auto">
          <a:xfrm>
            <a:off x="4270997" y="3959925"/>
            <a:ext cx="2416175" cy="1206500"/>
            <a:chOff x="3444" y="2675"/>
            <a:chExt cx="2056" cy="760"/>
          </a:xfrm>
        </p:grpSpPr>
        <p:sp>
          <p:nvSpPr>
            <p:cNvPr id="9236" name="AutoShape 19"/>
            <p:cNvSpPr>
              <a:spLocks noChangeArrowheads="1"/>
            </p:cNvSpPr>
            <p:nvPr/>
          </p:nvSpPr>
          <p:spPr bwMode="auto">
            <a:xfrm>
              <a:off x="3464" y="2675"/>
              <a:ext cx="2036" cy="760"/>
            </a:xfrm>
            <a:prstGeom prst="bevel">
              <a:avLst>
                <a:gd name="adj" fmla="val 12500"/>
              </a:avLst>
            </a:prstGeom>
            <a:solidFill>
              <a:srgbClr val="FF9900"/>
            </a:solidFill>
            <a:ln w="12700">
              <a:solidFill>
                <a:srgbClr val="CC6600"/>
              </a:solidFill>
              <a:miter lim="800000"/>
              <a:headEnd/>
              <a:tailEnd/>
            </a:ln>
          </p:spPr>
          <p:txBody>
            <a:bodyPr anchor="ctr">
              <a:spAutoFit/>
            </a:bodyPr>
            <a:lstStyle/>
            <a:p>
              <a:pPr eaLnBrk="0" hangingPunct="0">
                <a:spcBef>
                  <a:spcPct val="50000"/>
                </a:spcBef>
              </a:pPr>
              <a:endParaRPr lang="en-US"/>
            </a:p>
          </p:txBody>
        </p:sp>
        <p:sp>
          <p:nvSpPr>
            <p:cNvPr id="13" name="Text Box 20"/>
            <p:cNvSpPr txBox="1">
              <a:spLocks noChangeArrowheads="1"/>
            </p:cNvSpPr>
            <p:nvPr/>
          </p:nvSpPr>
          <p:spPr bwMode="auto">
            <a:xfrm>
              <a:off x="3444" y="2896"/>
              <a:ext cx="2056" cy="446"/>
            </a:xfrm>
            <a:prstGeom prst="rect">
              <a:avLst/>
            </a:prstGeom>
            <a:noFill/>
            <a:ln w="9525" algn="ctr">
              <a:noFill/>
              <a:miter lim="800000"/>
              <a:headEnd/>
              <a:tailEnd/>
            </a:ln>
          </p:spPr>
          <p:txBody>
            <a:bodyPr>
              <a:spAutoFit/>
            </a:bodyPr>
            <a:lstStyle/>
            <a:p>
              <a:pPr algn="ctr" eaLnBrk="0" hangingPunct="0">
                <a:spcBef>
                  <a:spcPct val="50000"/>
                </a:spcBef>
                <a:defRPr/>
              </a:pPr>
              <a:r>
                <a:rPr lang="en-US" b="1" dirty="0">
                  <a:solidFill>
                    <a:schemeClr val="bg1"/>
                  </a:solidFill>
                  <a:latin typeface="+mj-lt"/>
                  <a:cs typeface="Arial" pitchFamily="34" charset="0"/>
                </a:rPr>
                <a:t>Quantum Information</a:t>
              </a:r>
            </a:p>
          </p:txBody>
        </p:sp>
      </p:grpSp>
      <p:grpSp>
        <p:nvGrpSpPr>
          <p:cNvPr id="5" name="Group 29"/>
          <p:cNvGrpSpPr>
            <a:grpSpLocks/>
          </p:cNvGrpSpPr>
          <p:nvPr/>
        </p:nvGrpSpPr>
        <p:grpSpPr bwMode="auto">
          <a:xfrm>
            <a:off x="5684838" y="976313"/>
            <a:ext cx="2481262" cy="1208087"/>
            <a:chOff x="4223543" y="2770190"/>
            <a:chExt cx="3154363" cy="1208087"/>
          </a:xfrm>
        </p:grpSpPr>
        <p:sp>
          <p:nvSpPr>
            <p:cNvPr id="9234" name="AutoShape 13"/>
            <p:cNvSpPr>
              <a:spLocks noChangeArrowheads="1"/>
            </p:cNvSpPr>
            <p:nvPr/>
          </p:nvSpPr>
          <p:spPr bwMode="auto">
            <a:xfrm>
              <a:off x="4223543" y="2770190"/>
              <a:ext cx="3154363" cy="1208087"/>
            </a:xfrm>
            <a:prstGeom prst="bevel">
              <a:avLst>
                <a:gd name="adj" fmla="val 12500"/>
              </a:avLst>
            </a:prstGeom>
            <a:solidFill>
              <a:srgbClr val="33CCFF"/>
            </a:solidFill>
            <a:ln w="12700">
              <a:solidFill>
                <a:srgbClr val="660066"/>
              </a:solidFill>
              <a:miter lim="800000"/>
              <a:headEnd/>
              <a:tailEnd/>
            </a:ln>
          </p:spPr>
          <p:txBody>
            <a:bodyPr wrap="none" anchor="ctr">
              <a:spAutoFit/>
            </a:bodyPr>
            <a:lstStyle/>
            <a:p>
              <a:pPr eaLnBrk="0" hangingPunct="0">
                <a:spcBef>
                  <a:spcPct val="50000"/>
                </a:spcBef>
              </a:pPr>
              <a:endParaRPr lang="en-US"/>
            </a:p>
          </p:txBody>
        </p:sp>
        <p:sp>
          <p:nvSpPr>
            <p:cNvPr id="19" name="Text Box 14"/>
            <p:cNvSpPr txBox="1">
              <a:spLocks noChangeArrowheads="1"/>
            </p:cNvSpPr>
            <p:nvPr/>
          </p:nvSpPr>
          <p:spPr bwMode="auto">
            <a:xfrm>
              <a:off x="4223543" y="2995615"/>
              <a:ext cx="3089782" cy="708025"/>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b="1" dirty="0">
                  <a:solidFill>
                    <a:schemeClr val="bg1"/>
                  </a:solidFill>
                </a:rPr>
                <a:t>Atomic clock  experiments</a:t>
              </a:r>
              <a:endParaRPr lang="en-US" b="1" dirty="0">
                <a:solidFill>
                  <a:schemeClr val="bg1"/>
                </a:solidFill>
                <a:latin typeface="Arial Rounded MT Bold" pitchFamily="34" charset="0"/>
              </a:endParaRPr>
            </a:p>
          </p:txBody>
        </p:sp>
      </p:grpSp>
      <p:sp>
        <p:nvSpPr>
          <p:cNvPr id="24" name="Rectangle 2"/>
          <p:cNvSpPr>
            <a:spLocks noGrp="1" noChangeArrowheads="1"/>
          </p:cNvSpPr>
          <p:nvPr>
            <p:ph type="title"/>
          </p:nvPr>
        </p:nvSpPr>
        <p:spPr>
          <a:xfrm>
            <a:off x="318977" y="176213"/>
            <a:ext cx="7847124" cy="611187"/>
          </a:xfrm>
        </p:spPr>
        <p:txBody>
          <a:bodyPr>
            <a:normAutofit fontScale="90000"/>
          </a:bodyPr>
          <a:lstStyle/>
          <a:p>
            <a:pPr fontAlgn="auto">
              <a:spcAft>
                <a:spcPts val="0"/>
              </a:spcAft>
              <a:defRPr/>
            </a:pPr>
            <a:r>
              <a:rPr lang="en-US" dirty="0" smtClean="0">
                <a:ln>
                  <a:solidFill>
                    <a:srgbClr val="FF0000"/>
                  </a:solidFill>
                </a:ln>
                <a:latin typeface="Berlin Sans FB" pitchFamily="34" charset="0"/>
              </a:rPr>
              <a:t>Why alkaline-earth (like)  atoms?</a:t>
            </a:r>
            <a:endParaRPr lang="en-US" dirty="0">
              <a:ln>
                <a:solidFill>
                  <a:srgbClr val="FF0000"/>
                </a:solidFill>
              </a:ln>
              <a:latin typeface="Berlin Sans FB" pitchFamily="34" charset="0"/>
            </a:endParaRPr>
          </a:p>
        </p:txBody>
      </p:sp>
      <p:grpSp>
        <p:nvGrpSpPr>
          <p:cNvPr id="6" name="Group 29"/>
          <p:cNvGrpSpPr>
            <a:grpSpLocks/>
          </p:cNvGrpSpPr>
          <p:nvPr/>
        </p:nvGrpSpPr>
        <p:grpSpPr bwMode="auto">
          <a:xfrm>
            <a:off x="5672138" y="2370670"/>
            <a:ext cx="2481262" cy="1208088"/>
            <a:chOff x="4223543" y="2770190"/>
            <a:chExt cx="3154363" cy="1208087"/>
          </a:xfrm>
        </p:grpSpPr>
        <p:sp>
          <p:nvSpPr>
            <p:cNvPr id="9232" name="AutoShape 13"/>
            <p:cNvSpPr>
              <a:spLocks noChangeArrowheads="1"/>
            </p:cNvSpPr>
            <p:nvPr/>
          </p:nvSpPr>
          <p:spPr bwMode="auto">
            <a:xfrm>
              <a:off x="4223543" y="2770190"/>
              <a:ext cx="3154363" cy="1208087"/>
            </a:xfrm>
            <a:prstGeom prst="bevel">
              <a:avLst>
                <a:gd name="adj" fmla="val 12500"/>
              </a:avLst>
            </a:prstGeom>
            <a:solidFill>
              <a:srgbClr val="C00000"/>
            </a:solidFill>
            <a:ln w="12700">
              <a:solidFill>
                <a:srgbClr val="660066"/>
              </a:solidFill>
              <a:miter lim="800000"/>
              <a:headEnd/>
              <a:tailEnd/>
            </a:ln>
          </p:spPr>
          <p:txBody>
            <a:bodyPr wrap="none" anchor="ctr">
              <a:spAutoFit/>
            </a:bodyPr>
            <a:lstStyle/>
            <a:p>
              <a:pPr eaLnBrk="0" hangingPunct="0">
                <a:spcBef>
                  <a:spcPct val="50000"/>
                </a:spcBef>
              </a:pPr>
              <a:endParaRPr lang="en-US"/>
            </a:p>
          </p:txBody>
        </p:sp>
        <p:sp>
          <p:nvSpPr>
            <p:cNvPr id="27" name="Text Box 14"/>
            <p:cNvSpPr txBox="1">
              <a:spLocks noChangeArrowheads="1"/>
            </p:cNvSpPr>
            <p:nvPr/>
          </p:nvSpPr>
          <p:spPr bwMode="auto">
            <a:xfrm>
              <a:off x="4223543" y="3195640"/>
              <a:ext cx="3089782" cy="40005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en-US" b="1" dirty="0">
                  <a:solidFill>
                    <a:schemeClr val="bg1"/>
                  </a:solidFill>
                </a:rPr>
                <a:t>Few Body Physics</a:t>
              </a:r>
              <a:endParaRPr lang="en-US" b="1" dirty="0">
                <a:solidFill>
                  <a:schemeClr val="bg1"/>
                </a:solidFill>
                <a:latin typeface="Arial Rounded MT Bold" pitchFamily="34" charset="0"/>
              </a:endParaRPr>
            </a:p>
          </p:txBody>
        </p:sp>
      </p:grpSp>
      <p:cxnSp>
        <p:nvCxnSpPr>
          <p:cNvPr id="21" name="Straight Arrow Connector 20"/>
          <p:cNvCxnSpPr/>
          <p:nvPr/>
        </p:nvCxnSpPr>
        <p:spPr bwMode="auto">
          <a:xfrm>
            <a:off x="4527441" y="1681766"/>
            <a:ext cx="951644" cy="1588"/>
          </a:xfrm>
          <a:prstGeom prst="straightConnector1">
            <a:avLst/>
          </a:prstGeom>
          <a:solidFill>
            <a:schemeClr val="accent1"/>
          </a:solidFill>
          <a:ln w="76200" cap="flat" cmpd="sng" algn="ctr">
            <a:solidFill>
              <a:schemeClr val="tx1"/>
            </a:solidFill>
            <a:prstDash val="solid"/>
            <a:round/>
            <a:headEnd type="none" w="med" len="med"/>
            <a:tailEnd type="triangle" w="med" len="med"/>
          </a:ln>
          <a:effectLst/>
        </p:spPr>
      </p:cxnSp>
      <p:cxnSp>
        <p:nvCxnSpPr>
          <p:cNvPr id="22" name="Straight Arrow Connector 21"/>
          <p:cNvCxnSpPr/>
          <p:nvPr/>
        </p:nvCxnSpPr>
        <p:spPr bwMode="auto">
          <a:xfrm>
            <a:off x="4527441" y="2099425"/>
            <a:ext cx="951644" cy="425450"/>
          </a:xfrm>
          <a:prstGeom prst="straightConnector1">
            <a:avLst/>
          </a:prstGeom>
          <a:solidFill>
            <a:schemeClr val="accent1"/>
          </a:solidFill>
          <a:ln w="76200" cap="flat" cmpd="sng" algn="ctr">
            <a:solidFill>
              <a:schemeClr val="tx1"/>
            </a:solidFill>
            <a:prstDash val="solid"/>
            <a:round/>
            <a:headEnd type="none" w="med" len="med"/>
            <a:tailEnd type="triangle" w="med" len="med"/>
          </a:ln>
          <a:effectLst/>
        </p:spPr>
      </p:cxnSp>
      <p:cxnSp>
        <p:nvCxnSpPr>
          <p:cNvPr id="25" name="Straight Arrow Connector 24"/>
          <p:cNvCxnSpPr/>
          <p:nvPr/>
        </p:nvCxnSpPr>
        <p:spPr bwMode="auto">
          <a:xfrm rot="16200000" flipH="1">
            <a:off x="3995196" y="2602274"/>
            <a:ext cx="912038" cy="636590"/>
          </a:xfrm>
          <a:prstGeom prst="straightConnector1">
            <a:avLst/>
          </a:prstGeom>
          <a:solidFill>
            <a:schemeClr val="accent1"/>
          </a:solidFill>
          <a:ln w="76200" cap="flat" cmpd="sng" algn="ctr">
            <a:solidFill>
              <a:schemeClr val="tx1"/>
            </a:solidFill>
            <a:prstDash val="solid"/>
            <a:round/>
            <a:headEnd type="none" w="med" len="med"/>
            <a:tailEnd type="triangle" w="med" len="med"/>
          </a:ln>
          <a:effectLst/>
        </p:spPr>
      </p:cxnSp>
      <p:cxnSp>
        <p:nvCxnSpPr>
          <p:cNvPr id="28" name="Straight Arrow Connector 27"/>
          <p:cNvCxnSpPr/>
          <p:nvPr/>
        </p:nvCxnSpPr>
        <p:spPr bwMode="auto">
          <a:xfrm rot="5400000">
            <a:off x="1576406" y="2654660"/>
            <a:ext cx="810438" cy="1588"/>
          </a:xfrm>
          <a:prstGeom prst="straightConnector1">
            <a:avLst/>
          </a:prstGeom>
          <a:solidFill>
            <a:schemeClr val="accent1"/>
          </a:solidFill>
          <a:ln w="76200" cap="flat" cmpd="sng" algn="ctr">
            <a:solidFill>
              <a:schemeClr val="tx1"/>
            </a:solidFill>
            <a:prstDash val="solid"/>
            <a:round/>
            <a:headEnd type="none" w="med" len="med"/>
            <a:tailEnd type="triangl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3"/>
                                        </p:tgtEl>
                                      </p:cBhvr>
                                      <p:by x="110000" y="110000"/>
                                    </p:animScale>
                                  </p:childTnLst>
                                </p:cTn>
                              </p:par>
                              <p:par>
                                <p:cTn id="21" presetID="9" presetClass="emph" presetSubtype="0" nodeType="withEffect">
                                  <p:stCondLst>
                                    <p:cond delay="0"/>
                                  </p:stCondLst>
                                  <p:childTnLst>
                                    <p:set>
                                      <p:cBhvr rctx="PPT">
                                        <p:cTn id="22" dur="indefinite"/>
                                        <p:tgtEl>
                                          <p:spTgt spid="5"/>
                                        </p:tgtEl>
                                        <p:attrNameLst>
                                          <p:attrName>style.opacity</p:attrName>
                                        </p:attrNameLst>
                                      </p:cBhvr>
                                      <p:to>
                                        <p:strVal val="0.25"/>
                                      </p:to>
                                    </p:set>
                                    <p:animEffect filter="image" prLst="opacity: 0.25">
                                      <p:cBhvr rctx="IE">
                                        <p:cTn id="23" dur="indefinite"/>
                                        <p:tgtEl>
                                          <p:spTgt spid="5"/>
                                        </p:tgtEl>
                                      </p:cBhvr>
                                    </p:animEffect>
                                  </p:childTnLst>
                                </p:cTn>
                              </p:par>
                              <p:par>
                                <p:cTn id="24" presetID="9" presetClass="emph" presetSubtype="0" nodeType="withEffect">
                                  <p:stCondLst>
                                    <p:cond delay="0"/>
                                  </p:stCondLst>
                                  <p:childTnLst>
                                    <p:set>
                                      <p:cBhvr rctx="PPT">
                                        <p:cTn id="25" dur="indefinite"/>
                                        <p:tgtEl>
                                          <p:spTgt spid="6"/>
                                        </p:tgtEl>
                                        <p:attrNameLst>
                                          <p:attrName>style.opacity</p:attrName>
                                        </p:attrNameLst>
                                      </p:cBhvr>
                                      <p:to>
                                        <p:strVal val="0.25"/>
                                      </p:to>
                                    </p:set>
                                    <p:animEffect filter="image" prLst="opacity: 0.25">
                                      <p:cBhvr rctx="IE">
                                        <p:cTn id="26" dur="indefinite"/>
                                        <p:tgtEl>
                                          <p:spTgt spid="6"/>
                                        </p:tgtEl>
                                      </p:cBhvr>
                                    </p:animEffect>
                                  </p:childTnLst>
                                </p:cTn>
                              </p:par>
                              <p:par>
                                <p:cTn id="27" presetID="9" presetClass="emph" presetSubtype="0" nodeType="withEffect">
                                  <p:stCondLst>
                                    <p:cond delay="0"/>
                                  </p:stCondLst>
                                  <p:childTnLst>
                                    <p:set>
                                      <p:cBhvr rctx="PPT">
                                        <p:cTn id="28" dur="indefinite"/>
                                        <p:tgtEl>
                                          <p:spTgt spid="4"/>
                                        </p:tgtEl>
                                        <p:attrNameLst>
                                          <p:attrName>style.opacity</p:attrName>
                                        </p:attrNameLst>
                                      </p:cBhvr>
                                      <p:to>
                                        <p:strVal val="0.25"/>
                                      </p:to>
                                    </p:set>
                                    <p:animEffect filter="image" prLst="opacity: 0.25">
                                      <p:cBhvr rctx="IE">
                                        <p:cTn id="29"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18977" y="176213"/>
            <a:ext cx="7847124" cy="611187"/>
          </a:xfrm>
          <a:prstGeom prst="rect">
            <a:avLst/>
          </a:prstGeom>
        </p:spPr>
        <p:txBody>
          <a:bodyPr>
            <a:normAutofit fontScale="90000" lnSpcReduction="20000"/>
          </a:body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en-US" sz="4400" b="0" i="0" u="none" strike="noStrike" kern="0" cap="none" spc="0" normalizeH="0" baseline="0" noProof="0" smtClean="0">
                <a:ln>
                  <a:solidFill>
                    <a:srgbClr val="FF0000"/>
                  </a:solidFill>
                </a:ln>
                <a:solidFill>
                  <a:schemeClr val="tx2"/>
                </a:solidFill>
                <a:effectLst/>
                <a:uLnTx/>
                <a:uFillTx/>
                <a:latin typeface="Berlin Sans FB" pitchFamily="34" charset="0"/>
                <a:ea typeface="+mj-ea"/>
                <a:cs typeface="+mj-cs"/>
              </a:rPr>
              <a:t>Quantum simulations with AEA</a:t>
            </a:r>
            <a:endParaRPr kumimoji="0" lang="en-US" sz="4400" b="0" i="0" u="none" strike="noStrike" kern="0" cap="none" spc="0" normalizeH="0" baseline="0" noProof="0" dirty="0">
              <a:ln>
                <a:solidFill>
                  <a:srgbClr val="FF0000"/>
                </a:solidFill>
              </a:ln>
              <a:solidFill>
                <a:schemeClr val="tx2"/>
              </a:solidFill>
              <a:effectLst/>
              <a:uLnTx/>
              <a:uFillTx/>
              <a:latin typeface="Berlin Sans FB" pitchFamily="34" charset="0"/>
              <a:ea typeface="+mj-ea"/>
              <a:cs typeface="+mj-cs"/>
            </a:endParaRPr>
          </a:p>
        </p:txBody>
      </p:sp>
      <p:sp>
        <p:nvSpPr>
          <p:cNvPr id="3" name="TextBox 2"/>
          <p:cNvSpPr txBox="1"/>
          <p:nvPr/>
        </p:nvSpPr>
        <p:spPr bwMode="auto">
          <a:xfrm>
            <a:off x="326764" y="771163"/>
            <a:ext cx="8331461" cy="830997"/>
          </a:xfrm>
          <a:prstGeom prst="rect">
            <a:avLst/>
          </a:prstGeom>
          <a:gradFill flip="none" rotWithShape="1">
            <a:gsLst>
              <a:gs pos="0">
                <a:srgbClr val="F44E52">
                  <a:tint val="66000"/>
                  <a:satMod val="160000"/>
                </a:srgbClr>
              </a:gs>
              <a:gs pos="50000">
                <a:srgbClr val="F44E52">
                  <a:tint val="44500"/>
                  <a:satMod val="160000"/>
                </a:srgbClr>
              </a:gs>
              <a:gs pos="100000">
                <a:srgbClr val="F44E52">
                  <a:tint val="23500"/>
                  <a:satMod val="160000"/>
                </a:srgbClr>
              </a:gs>
            </a:gsLst>
            <a:path path="circle">
              <a:fillToRect l="50000" t="50000" r="50000" b="50000"/>
            </a:path>
            <a:tileRect/>
          </a:gradFill>
          <a:scene3d>
            <a:camera prst="orthographicFront"/>
            <a:lightRig rig="threePt" dir="t"/>
          </a:scene3d>
          <a:sp3d>
            <a:bevelT/>
          </a:sp3d>
        </p:spPr>
        <p:txBody>
          <a:bodyPr wrap="square">
            <a:spAutoFit/>
          </a:bodyPr>
          <a:lstStyle/>
          <a:p>
            <a:pPr>
              <a:buFont typeface="Arial" pitchFamily="34" charset="0"/>
              <a:buChar char="•"/>
              <a:defRPr/>
            </a:pPr>
            <a:r>
              <a:rPr lang="en-US" dirty="0">
                <a:solidFill>
                  <a:srgbClr val="000000"/>
                </a:solidFill>
                <a:latin typeface="Times New Roman"/>
              </a:rPr>
              <a:t>  </a:t>
            </a:r>
            <a:r>
              <a:rPr lang="en-US" sz="2400" b="1" dirty="0">
                <a:solidFill>
                  <a:srgbClr val="000000"/>
                </a:solidFill>
                <a:latin typeface="Times New Roman"/>
              </a:rPr>
              <a:t>Independent optical lattices </a:t>
            </a:r>
            <a:r>
              <a:rPr lang="en-US" sz="2400" b="1" dirty="0" smtClean="0">
                <a:solidFill>
                  <a:srgbClr val="000000"/>
                </a:solidFill>
                <a:latin typeface="Times New Roman"/>
              </a:rPr>
              <a:t>for </a:t>
            </a:r>
            <a:r>
              <a:rPr lang="en-US" sz="2400" b="1" dirty="0">
                <a:solidFill>
                  <a:srgbClr val="000000"/>
                </a:solidFill>
                <a:latin typeface="Times New Roman"/>
              </a:rPr>
              <a:t>the </a:t>
            </a:r>
            <a:r>
              <a:rPr lang="en-US" sz="2400" b="1" dirty="0" smtClean="0">
                <a:solidFill>
                  <a:srgbClr val="000000"/>
                </a:solidFill>
                <a:latin typeface="Times New Roman"/>
              </a:rPr>
              <a:t>g  </a:t>
            </a:r>
            <a:r>
              <a:rPr lang="en-US" sz="2400" b="1" dirty="0">
                <a:solidFill>
                  <a:srgbClr val="000000"/>
                </a:solidFill>
                <a:latin typeface="Times New Roman"/>
              </a:rPr>
              <a:t>and </a:t>
            </a:r>
            <a:r>
              <a:rPr lang="en-US" sz="2400" b="1" dirty="0" smtClean="0">
                <a:solidFill>
                  <a:srgbClr val="000000"/>
                </a:solidFill>
                <a:latin typeface="Times New Roman"/>
              </a:rPr>
              <a:t>e states (Daley  et. al, PRL  (2008) ). </a:t>
            </a:r>
            <a:endParaRPr lang="en-US" sz="2400" b="1" baseline="-25000" dirty="0">
              <a:solidFill>
                <a:srgbClr val="000000"/>
              </a:solidFill>
              <a:latin typeface="Symbol" pitchFamily="18" charset="2"/>
            </a:endParaRPr>
          </a:p>
        </p:txBody>
      </p:sp>
      <p:pic>
        <p:nvPicPr>
          <p:cNvPr id="125954" name="Picture 2"/>
          <p:cNvPicPr>
            <a:picLocks noChangeAspect="1" noChangeArrowheads="1"/>
          </p:cNvPicPr>
          <p:nvPr/>
        </p:nvPicPr>
        <p:blipFill>
          <a:blip r:embed="rId2" cstate="print"/>
          <a:srcRect/>
          <a:stretch>
            <a:fillRect/>
          </a:stretch>
        </p:blipFill>
        <p:spPr bwMode="auto">
          <a:xfrm>
            <a:off x="5339265" y="4207759"/>
            <a:ext cx="3348148" cy="2574981"/>
          </a:xfrm>
          <a:prstGeom prst="rect">
            <a:avLst/>
          </a:prstGeom>
          <a:noFill/>
          <a:ln w="9525">
            <a:noFill/>
            <a:miter lim="800000"/>
            <a:headEnd/>
            <a:tailEnd/>
          </a:ln>
        </p:spPr>
      </p:pic>
      <p:sp>
        <p:nvSpPr>
          <p:cNvPr id="30" name="TextBox 29"/>
          <p:cNvSpPr txBox="1">
            <a:spLocks noChangeArrowheads="1"/>
          </p:cNvSpPr>
          <p:nvPr/>
        </p:nvSpPr>
        <p:spPr bwMode="auto">
          <a:xfrm>
            <a:off x="296912" y="3422929"/>
            <a:ext cx="8361312" cy="1569660"/>
          </a:xfrm>
          <a:prstGeom prst="rect">
            <a:avLst/>
          </a:prstGeom>
          <a:noFill/>
          <a:ln w="9525">
            <a:noFill/>
            <a:miter lim="800000"/>
            <a:headEnd/>
            <a:tailEnd/>
          </a:ln>
        </p:spPr>
        <p:txBody>
          <a:bodyPr wrap="square">
            <a:spAutoFit/>
          </a:bodyPr>
          <a:lstStyle/>
          <a:p>
            <a:pPr>
              <a:buFont typeface="Wingdings" pitchFamily="2" charset="2"/>
              <a:buChar char="q"/>
            </a:pPr>
            <a:r>
              <a:rPr lang="en-US" sz="2400" dirty="0">
                <a:solidFill>
                  <a:srgbClr val="000000"/>
                </a:solidFill>
                <a:latin typeface="Times New Roman" pitchFamily="18" charset="0"/>
                <a:sym typeface="Mathematica1" pitchFamily="2" charset="2"/>
              </a:rPr>
              <a:t>  </a:t>
            </a:r>
            <a:r>
              <a:rPr lang="en-US" sz="2400" dirty="0">
                <a:solidFill>
                  <a:srgbClr val="000000"/>
                </a:solidFill>
                <a:latin typeface="Times New Roman" pitchFamily="18" charset="0"/>
              </a:rPr>
              <a:t>If at t = 0 only a subset  of nuclear spin states is populated, spin states   outside  it will never be populated</a:t>
            </a:r>
            <a:r>
              <a:rPr lang="en-US" sz="2400" dirty="0" smtClean="0">
                <a:solidFill>
                  <a:srgbClr val="000000"/>
                </a:solidFill>
                <a:latin typeface="Times New Roman" pitchFamily="18" charset="0"/>
              </a:rPr>
              <a:t>.</a:t>
            </a:r>
          </a:p>
          <a:p>
            <a:endParaRPr lang="en-US" sz="2400" dirty="0">
              <a:solidFill>
                <a:srgbClr val="000000"/>
              </a:solidFill>
              <a:latin typeface="Times New Roman" pitchFamily="18" charset="0"/>
            </a:endParaRPr>
          </a:p>
          <a:p>
            <a:pPr>
              <a:buFont typeface="Wingdings" pitchFamily="2" charset="2"/>
              <a:buChar char="q"/>
            </a:pPr>
            <a:r>
              <a:rPr lang="en-US" sz="2400" dirty="0">
                <a:solidFill>
                  <a:srgbClr val="000000"/>
                </a:solidFill>
                <a:latin typeface="Times New Roman" pitchFamily="18" charset="0"/>
              </a:rPr>
              <a:t> N can be tuned by initial preparation.</a:t>
            </a:r>
          </a:p>
        </p:txBody>
      </p:sp>
      <p:grpSp>
        <p:nvGrpSpPr>
          <p:cNvPr id="32" name="Group 38"/>
          <p:cNvGrpSpPr>
            <a:grpSpLocks/>
          </p:cNvGrpSpPr>
          <p:nvPr/>
        </p:nvGrpSpPr>
        <p:grpSpPr bwMode="auto">
          <a:xfrm>
            <a:off x="327633" y="1725985"/>
            <a:ext cx="8330592" cy="3118959"/>
            <a:chOff x="298702" y="2019469"/>
            <a:chExt cx="6429002" cy="1260134"/>
          </a:xfrm>
          <a:gradFill flip="none" rotWithShape="1">
            <a:gsLst>
              <a:gs pos="0">
                <a:srgbClr val="F44E52">
                  <a:tint val="66000"/>
                  <a:satMod val="160000"/>
                </a:srgbClr>
              </a:gs>
              <a:gs pos="50000">
                <a:srgbClr val="F44E52">
                  <a:tint val="44500"/>
                  <a:satMod val="160000"/>
                </a:srgbClr>
              </a:gs>
              <a:gs pos="100000">
                <a:srgbClr val="F44E52">
                  <a:tint val="23500"/>
                  <a:satMod val="160000"/>
                </a:srgbClr>
              </a:gs>
            </a:gsLst>
            <a:path path="circle">
              <a:fillToRect l="50000" t="50000" r="50000" b="50000"/>
            </a:path>
            <a:tileRect/>
          </a:gradFill>
        </p:grpSpPr>
        <p:sp>
          <p:nvSpPr>
            <p:cNvPr id="33" name="Rounded Rectangle 32"/>
            <p:cNvSpPr/>
            <p:nvPr/>
          </p:nvSpPr>
          <p:spPr bwMode="auto">
            <a:xfrm>
              <a:off x="298702" y="2577668"/>
              <a:ext cx="3656880" cy="701935"/>
            </a:xfrm>
            <a:prstGeom prst="roundRect">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en-US"/>
            </a:p>
          </p:txBody>
        </p:sp>
        <p:sp>
          <p:nvSpPr>
            <p:cNvPr id="34" name="TextBox 33"/>
            <p:cNvSpPr txBox="1"/>
            <p:nvPr/>
          </p:nvSpPr>
          <p:spPr>
            <a:xfrm>
              <a:off x="311399" y="2019469"/>
              <a:ext cx="6416305" cy="634180"/>
            </a:xfrm>
            <a:prstGeom prst="rect">
              <a:avLst/>
            </a:prstGeom>
            <a:grpFill/>
            <a:ln>
              <a:noFill/>
            </a:ln>
            <a:scene3d>
              <a:camera prst="orthographicFront"/>
              <a:lightRig rig="threePt" dir="t"/>
            </a:scene3d>
            <a:sp3d>
              <a:bevelT/>
            </a:sp3d>
          </p:spPr>
          <p:txBody>
            <a:bodyPr wrap="square">
              <a:spAutoFit/>
            </a:bodyPr>
            <a:lstStyle/>
            <a:p>
              <a:pPr>
                <a:buFont typeface="Arial" pitchFamily="34" charset="0"/>
                <a:buChar char="•"/>
                <a:defRPr/>
              </a:pPr>
              <a:r>
                <a:rPr lang="en-US" sz="2400" b="1" dirty="0">
                  <a:solidFill>
                    <a:srgbClr val="000000"/>
                  </a:solidFill>
                  <a:latin typeface="Times New Roman"/>
                  <a:cs typeface="Arial" pitchFamily="34" charset="0"/>
                  <a:sym typeface="Mathematica1"/>
                </a:rPr>
                <a:t> </a:t>
              </a:r>
              <a:r>
                <a:rPr lang="en-US" sz="1400" b="1" dirty="0" smtClean="0">
                  <a:solidFill>
                    <a:srgbClr val="000000"/>
                  </a:solidFill>
                  <a:latin typeface="Times New Roman"/>
                  <a:cs typeface="Arial" pitchFamily="34" charset="0"/>
                  <a:sym typeface="Mathematica1"/>
                </a:rPr>
                <a:t> </a:t>
              </a:r>
              <a:r>
                <a:rPr lang="en-US" sz="2400" b="1" dirty="0" smtClean="0">
                  <a:solidFill>
                    <a:srgbClr val="000000"/>
                  </a:solidFill>
                  <a:latin typeface="Times New Roman"/>
                  <a:cs typeface="Arial" pitchFamily="34" charset="0"/>
                  <a:sym typeface="Mathematica1"/>
                </a:rPr>
                <a:t>J=0 implies that </a:t>
              </a:r>
              <a:r>
                <a:rPr lang="en-US" sz="1400" b="1" dirty="0" smtClean="0">
                  <a:solidFill>
                    <a:srgbClr val="000000"/>
                  </a:solidFill>
                  <a:latin typeface="Times New Roman"/>
                  <a:cs typeface="Arial" pitchFamily="34" charset="0"/>
                  <a:sym typeface="Mathematica1"/>
                </a:rPr>
                <a:t> </a:t>
              </a:r>
              <a:r>
                <a:rPr lang="en-US" sz="2400" b="1" dirty="0" smtClean="0">
                  <a:solidFill>
                    <a:srgbClr val="000000"/>
                  </a:solidFill>
                  <a:latin typeface="Times New Roman"/>
                  <a:cs typeface="Arial" pitchFamily="34" charset="0"/>
                  <a:sym typeface="Mathematica1"/>
                </a:rPr>
                <a:t>nuclear spin decouples from the  electron angular momentum. It leads to SU(N</a:t>
              </a:r>
              <a:r>
                <a:rPr lang="en-US" sz="2400" b="1" dirty="0">
                  <a:solidFill>
                    <a:srgbClr val="000000"/>
                  </a:solidFill>
                  <a:latin typeface="Times New Roman"/>
                  <a:cs typeface="Arial" pitchFamily="34" charset="0"/>
                  <a:sym typeface="Mathematica1"/>
                </a:rPr>
                <a:t>) symmetry </a:t>
              </a:r>
              <a:r>
                <a:rPr lang="en-US" sz="2400" b="1" dirty="0" smtClean="0">
                  <a:solidFill>
                    <a:srgbClr val="000000"/>
                  </a:solidFill>
                  <a:latin typeface="Times New Roman"/>
                  <a:cs typeface="Arial" pitchFamily="34" charset="0"/>
                  <a:sym typeface="Mathematica1"/>
                </a:rPr>
                <a:t>N=2I+1, </a:t>
              </a:r>
              <a:r>
                <a:rPr lang="en-US" sz="2400" b="1" dirty="0" smtClean="0">
                  <a:latin typeface="+mj-lt"/>
                  <a:cs typeface="Arial" pitchFamily="34" charset="0"/>
                  <a:sym typeface="Mathematica1"/>
                </a:rPr>
                <a:t>since  </a:t>
              </a:r>
              <a:r>
                <a:rPr lang="en-US" sz="2400" b="1" dirty="0" smtClean="0">
                  <a:latin typeface="+mj-lt"/>
                  <a:ea typeface="Gill Sans" charset="0"/>
                  <a:cs typeface="Gill Sans" charset="0"/>
                  <a:sym typeface="Gill Sans" charset="0"/>
                </a:rPr>
                <a:t>nuclear spin does not participate in collisions (except via Fermi statistics)</a:t>
              </a:r>
              <a:endParaRPr lang="en-US" sz="2400" b="1" dirty="0">
                <a:latin typeface="+mj-lt"/>
              </a:endParaRPr>
            </a:p>
          </p:txBody>
        </p:sp>
      </p:grpSp>
      <p:sp>
        <p:nvSpPr>
          <p:cNvPr id="36" name="TextBox 35"/>
          <p:cNvSpPr txBox="1"/>
          <p:nvPr/>
        </p:nvSpPr>
        <p:spPr>
          <a:xfrm>
            <a:off x="710885" y="6525423"/>
            <a:ext cx="4772025" cy="400050"/>
          </a:xfrm>
          <a:prstGeom prst="rect">
            <a:avLst/>
          </a:prstGeom>
          <a:noFill/>
        </p:spPr>
        <p:txBody>
          <a:bodyPr>
            <a:spAutoFit/>
          </a:bodyPr>
          <a:lstStyle/>
          <a:p>
            <a:pPr>
              <a:defRPr/>
            </a:pPr>
            <a:r>
              <a:rPr lang="en-US" b="1" dirty="0" smtClean="0">
                <a:latin typeface="+mj-lt"/>
              </a:rPr>
              <a:t>A. </a:t>
            </a:r>
            <a:r>
              <a:rPr lang="en-US" b="1" dirty="0" err="1" smtClean="0">
                <a:latin typeface="+mj-lt"/>
              </a:rPr>
              <a:t>Gorshkov</a:t>
            </a:r>
            <a:r>
              <a:rPr lang="en-US" b="1" dirty="0" smtClean="0">
                <a:latin typeface="+mj-lt"/>
              </a:rPr>
              <a:t> </a:t>
            </a:r>
            <a:r>
              <a:rPr lang="en-US" b="1" i="1" dirty="0" smtClean="0">
                <a:latin typeface="+mj-lt"/>
              </a:rPr>
              <a:t>et al </a:t>
            </a:r>
            <a:r>
              <a:rPr lang="en-US" b="1" dirty="0" smtClean="0">
                <a:latin typeface="+mj-lt"/>
              </a:rPr>
              <a:t>, </a:t>
            </a:r>
            <a:r>
              <a:rPr lang="en-US" b="1" dirty="0" err="1" smtClean="0">
                <a:latin typeface="+mj-lt"/>
              </a:rPr>
              <a:t>arxiv</a:t>
            </a:r>
            <a:r>
              <a:rPr lang="en-US" b="1" dirty="0">
                <a:latin typeface="+mj-lt"/>
              </a:rPr>
              <a:t>: 09052610</a:t>
            </a:r>
            <a:endParaRPr lang="en-US" b="1" dirty="0">
              <a:solidFill>
                <a:srgbClr val="FF0000"/>
              </a:solidFill>
              <a:latin typeface="+mj-lt"/>
            </a:endParaRPr>
          </a:p>
        </p:txBody>
      </p:sp>
      <p:grpSp>
        <p:nvGrpSpPr>
          <p:cNvPr id="37" name="Group 36"/>
          <p:cNvGrpSpPr/>
          <p:nvPr/>
        </p:nvGrpSpPr>
        <p:grpSpPr>
          <a:xfrm>
            <a:off x="567240" y="4831315"/>
            <a:ext cx="3545309" cy="2110870"/>
            <a:chOff x="4970041" y="4271820"/>
            <a:chExt cx="3545309" cy="2110870"/>
          </a:xfrm>
        </p:grpSpPr>
        <p:pic>
          <p:nvPicPr>
            <p:cNvPr id="38" name="Picture 4"/>
            <p:cNvPicPr>
              <a:picLocks noChangeAspect="1" noChangeArrowheads="1"/>
            </p:cNvPicPr>
            <p:nvPr/>
          </p:nvPicPr>
          <p:blipFill>
            <a:blip r:embed="rId3" cstate="print"/>
            <a:srcRect/>
            <a:stretch>
              <a:fillRect/>
            </a:stretch>
          </p:blipFill>
          <p:spPr bwMode="auto">
            <a:xfrm>
              <a:off x="4970041" y="5019985"/>
              <a:ext cx="1517308" cy="1039126"/>
            </a:xfrm>
            <a:prstGeom prst="rect">
              <a:avLst/>
            </a:prstGeom>
            <a:noFill/>
            <a:ln w="9525">
              <a:noFill/>
              <a:miter lim="800000"/>
              <a:headEnd/>
              <a:tailEnd/>
            </a:ln>
          </p:spPr>
        </p:pic>
        <p:sp>
          <p:nvSpPr>
            <p:cNvPr id="39" name="TextBox 38"/>
            <p:cNvSpPr txBox="1"/>
            <p:nvPr/>
          </p:nvSpPr>
          <p:spPr>
            <a:xfrm rot="5400000">
              <a:off x="7058488" y="5558091"/>
              <a:ext cx="1187532" cy="461665"/>
            </a:xfrm>
            <a:prstGeom prst="rect">
              <a:avLst/>
            </a:prstGeom>
            <a:noFill/>
          </p:spPr>
          <p:txBody>
            <a:bodyPr wrap="square" rtlCol="0">
              <a:spAutoFit/>
            </a:bodyPr>
            <a:lstStyle/>
            <a:p>
              <a:r>
                <a:rPr lang="en-US" sz="2400" b="1" dirty="0" smtClean="0">
                  <a:latin typeface="+mn-lt"/>
                  <a:sym typeface="Mathematica1"/>
                </a:rPr>
                <a:t></a:t>
              </a:r>
              <a:endParaRPr lang="en-US" sz="2400" b="1" dirty="0" smtClean="0">
                <a:latin typeface="+mn-lt"/>
              </a:endParaRPr>
            </a:p>
          </p:txBody>
        </p:sp>
        <p:grpSp>
          <p:nvGrpSpPr>
            <p:cNvPr id="40" name="Group 43"/>
            <p:cNvGrpSpPr/>
            <p:nvPr/>
          </p:nvGrpSpPr>
          <p:grpSpPr>
            <a:xfrm>
              <a:off x="7232940" y="5452892"/>
              <a:ext cx="486018" cy="331032"/>
              <a:chOff x="5340137" y="5565500"/>
              <a:chExt cx="486018" cy="331032"/>
            </a:xfrm>
          </p:grpSpPr>
          <p:sp>
            <p:nvSpPr>
              <p:cNvPr id="50" name="Oval 49"/>
              <p:cNvSpPr/>
              <p:nvPr/>
            </p:nvSpPr>
            <p:spPr bwMode="auto">
              <a:xfrm>
                <a:off x="5340137" y="5565500"/>
                <a:ext cx="219259" cy="198712"/>
              </a:xfrm>
              <a:prstGeom prst="ellipse">
                <a:avLst/>
              </a:prstGeom>
              <a:solidFill>
                <a:srgbClr val="FFC000"/>
              </a:solidFill>
              <a:ln>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51" name="Oval 50"/>
              <p:cNvSpPr/>
              <p:nvPr/>
            </p:nvSpPr>
            <p:spPr bwMode="auto">
              <a:xfrm>
                <a:off x="5606896" y="5577375"/>
                <a:ext cx="219259" cy="198712"/>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cxnSp>
            <p:nvCxnSpPr>
              <p:cNvPr id="52" name="Straight Arrow Connector 30"/>
              <p:cNvCxnSpPr>
                <a:cxnSpLocks noChangeShapeType="1"/>
              </p:cNvCxnSpPr>
              <p:nvPr/>
            </p:nvCxnSpPr>
            <p:spPr bwMode="auto">
              <a:xfrm>
                <a:off x="5462808" y="5577375"/>
                <a:ext cx="1588" cy="319157"/>
              </a:xfrm>
              <a:prstGeom prst="straightConnector1">
                <a:avLst/>
              </a:prstGeom>
              <a:noFill/>
              <a:ln w="28575" algn="ctr">
                <a:solidFill>
                  <a:schemeClr val="tx1"/>
                </a:solidFill>
                <a:round/>
                <a:headEnd/>
                <a:tailEnd type="arrow" w="med" len="med"/>
              </a:ln>
            </p:spPr>
          </p:cxnSp>
        </p:grpSp>
        <p:grpSp>
          <p:nvGrpSpPr>
            <p:cNvPr id="41" name="Group 45"/>
            <p:cNvGrpSpPr/>
            <p:nvPr/>
          </p:nvGrpSpPr>
          <p:grpSpPr>
            <a:xfrm>
              <a:off x="5339265" y="5341668"/>
              <a:ext cx="486018" cy="528912"/>
              <a:chOff x="5340137" y="5367620"/>
              <a:chExt cx="486018" cy="528912"/>
            </a:xfrm>
          </p:grpSpPr>
          <p:sp>
            <p:nvSpPr>
              <p:cNvPr id="46" name="Oval 45"/>
              <p:cNvSpPr/>
              <p:nvPr/>
            </p:nvSpPr>
            <p:spPr bwMode="auto">
              <a:xfrm>
                <a:off x="5340137" y="5565500"/>
                <a:ext cx="219259" cy="198712"/>
              </a:xfrm>
              <a:prstGeom prst="ellipse">
                <a:avLst/>
              </a:prstGeom>
              <a:solidFill>
                <a:srgbClr val="FFC000"/>
              </a:solidFill>
              <a:ln>
                <a:solidFill>
                  <a:srgbClr val="FFC000"/>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sp>
            <p:nvSpPr>
              <p:cNvPr id="47" name="Oval 46"/>
              <p:cNvSpPr/>
              <p:nvPr/>
            </p:nvSpPr>
            <p:spPr bwMode="auto">
              <a:xfrm>
                <a:off x="5606896" y="5577375"/>
                <a:ext cx="219259" cy="198712"/>
              </a:xfrm>
              <a:prstGeom prst="ellipse">
                <a:avLst/>
              </a:prstGeom>
              <a:solidFill>
                <a:srgbClr val="007A37"/>
              </a:solidFill>
              <a:ln>
                <a:solidFill>
                  <a:srgbClr val="009644"/>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cxnSp>
            <p:nvCxnSpPr>
              <p:cNvPr id="48" name="Straight Arrow Connector 30"/>
              <p:cNvCxnSpPr>
                <a:cxnSpLocks noChangeShapeType="1"/>
              </p:cNvCxnSpPr>
              <p:nvPr/>
            </p:nvCxnSpPr>
            <p:spPr bwMode="auto">
              <a:xfrm flipV="1">
                <a:off x="5729567" y="5367620"/>
                <a:ext cx="1588" cy="319157"/>
              </a:xfrm>
              <a:prstGeom prst="straightConnector1">
                <a:avLst/>
              </a:prstGeom>
              <a:noFill/>
              <a:ln w="28575" algn="ctr">
                <a:solidFill>
                  <a:schemeClr val="tx1"/>
                </a:solidFill>
                <a:round/>
                <a:headEnd/>
                <a:tailEnd type="arrow" w="med" len="med"/>
              </a:ln>
            </p:spPr>
          </p:cxnSp>
          <p:cxnSp>
            <p:nvCxnSpPr>
              <p:cNvPr id="49" name="Straight Arrow Connector 30"/>
              <p:cNvCxnSpPr>
                <a:cxnSpLocks noChangeShapeType="1"/>
              </p:cNvCxnSpPr>
              <p:nvPr/>
            </p:nvCxnSpPr>
            <p:spPr bwMode="auto">
              <a:xfrm>
                <a:off x="5462808" y="5577375"/>
                <a:ext cx="1588" cy="319157"/>
              </a:xfrm>
              <a:prstGeom prst="straightConnector1">
                <a:avLst/>
              </a:prstGeom>
              <a:noFill/>
              <a:ln w="28575" algn="ctr">
                <a:solidFill>
                  <a:schemeClr val="tx1"/>
                </a:solidFill>
                <a:round/>
                <a:headEnd/>
                <a:tailEnd type="arrow" w="med" len="med"/>
              </a:ln>
            </p:spPr>
          </p:cxnSp>
        </p:grpSp>
        <p:sp>
          <p:nvSpPr>
            <p:cNvPr id="42" name="Right Arrow 41"/>
            <p:cNvSpPr/>
            <p:nvPr/>
          </p:nvSpPr>
          <p:spPr bwMode="auto">
            <a:xfrm>
              <a:off x="6555179" y="5551423"/>
              <a:ext cx="403761" cy="186837"/>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cxnSp>
          <p:nvCxnSpPr>
            <p:cNvPr id="43" name="Straight Connector 42"/>
            <p:cNvCxnSpPr/>
            <p:nvPr/>
          </p:nvCxnSpPr>
          <p:spPr bwMode="auto">
            <a:xfrm flipH="1" flipV="1">
              <a:off x="7097140" y="5281069"/>
              <a:ext cx="785947" cy="55535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rot="5400000" flipH="1" flipV="1">
              <a:off x="7003385" y="5223610"/>
              <a:ext cx="836072" cy="64856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TextBox 44"/>
            <p:cNvSpPr txBox="1"/>
            <p:nvPr/>
          </p:nvSpPr>
          <p:spPr>
            <a:xfrm>
              <a:off x="4971566" y="4271820"/>
              <a:ext cx="3543784" cy="584775"/>
            </a:xfrm>
            <a:prstGeom prst="rect">
              <a:avLst/>
            </a:prstGeom>
            <a:noFill/>
          </p:spPr>
          <p:txBody>
            <a:bodyPr wrap="square" rtlCol="0">
              <a:spAutoFit/>
            </a:bodyPr>
            <a:lstStyle/>
            <a:p>
              <a:r>
                <a:rPr lang="en-US" sz="2400" dirty="0" smtClean="0">
                  <a:latin typeface="+mj-lt"/>
                  <a:cs typeface="Arial"/>
                </a:rPr>
                <a:t>e.g.   N=4</a:t>
              </a:r>
              <a:r>
                <a:rPr lang="en-US" sz="3200" b="1" dirty="0" smtClean="0">
                  <a:latin typeface="Arial"/>
                  <a:cs typeface="Arial"/>
                </a:rPr>
                <a:t> ↑,↓,</a:t>
              </a:r>
              <a:r>
                <a:rPr lang="en-US" sz="3200" b="1" dirty="0" smtClean="0">
                  <a:latin typeface="Arial"/>
                  <a:cs typeface="Arial"/>
                  <a:sym typeface="Mathematica1"/>
                </a:rPr>
                <a:t>,</a:t>
              </a:r>
              <a:endParaRPr lang="en-US" sz="3200" b="1" dirty="0" smtClean="0">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lide(fromTo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18977" y="176213"/>
            <a:ext cx="7847124" cy="611187"/>
          </a:xfrm>
        </p:spPr>
        <p:txBody>
          <a:bodyPr>
            <a:normAutofit fontScale="90000"/>
          </a:bodyPr>
          <a:lstStyle/>
          <a:p>
            <a:pPr fontAlgn="auto">
              <a:spcAft>
                <a:spcPts val="0"/>
              </a:spcAft>
              <a:defRPr/>
            </a:pPr>
            <a:r>
              <a:rPr lang="en-US" dirty="0" smtClean="0">
                <a:ln>
                  <a:solidFill>
                    <a:srgbClr val="FF0000"/>
                  </a:solidFill>
                </a:ln>
                <a:latin typeface="Berlin Sans FB" pitchFamily="34" charset="0"/>
              </a:rPr>
              <a:t>Quantum simulations with AEA</a:t>
            </a:r>
            <a:endParaRPr lang="en-US" dirty="0">
              <a:ln>
                <a:solidFill>
                  <a:srgbClr val="FF0000"/>
                </a:solidFill>
              </a:ln>
              <a:latin typeface="Berlin Sans FB" pitchFamily="34" charset="0"/>
            </a:endParaRPr>
          </a:p>
        </p:txBody>
      </p:sp>
      <p:sp>
        <p:nvSpPr>
          <p:cNvPr id="5" name="TextBox 4"/>
          <p:cNvSpPr txBox="1"/>
          <p:nvPr/>
        </p:nvSpPr>
        <p:spPr>
          <a:xfrm>
            <a:off x="425302" y="1116419"/>
            <a:ext cx="8718698" cy="4401205"/>
          </a:xfrm>
          <a:prstGeom prst="rect">
            <a:avLst/>
          </a:prstGeom>
          <a:noFill/>
          <a:scene3d>
            <a:camera prst="orthographicFront"/>
            <a:lightRig rig="threePt" dir="t"/>
          </a:scene3d>
          <a:sp3d>
            <a:bevelT/>
          </a:sp3d>
        </p:spPr>
        <p:txBody>
          <a:bodyPr wrap="square" rtlCol="0">
            <a:spAutoFit/>
          </a:bodyPr>
          <a:lstStyle/>
          <a:p>
            <a:pPr>
              <a:buFont typeface="Arial" pitchFamily="34" charset="0"/>
              <a:buChar char="•"/>
            </a:pPr>
            <a:r>
              <a:rPr lang="en-US" b="1" dirty="0" smtClean="0">
                <a:solidFill>
                  <a:schemeClr val="tx2"/>
                </a:solidFill>
                <a:latin typeface="+mn-lt"/>
              </a:rPr>
              <a:t> CM </a:t>
            </a:r>
            <a:r>
              <a:rPr lang="en-US" b="1" dirty="0" err="1" smtClean="0">
                <a:solidFill>
                  <a:schemeClr val="tx2"/>
                </a:solidFill>
                <a:latin typeface="+mn-lt"/>
              </a:rPr>
              <a:t>Hamiltonias</a:t>
            </a:r>
            <a:r>
              <a:rPr lang="en-US" b="1" dirty="0" smtClean="0">
                <a:solidFill>
                  <a:schemeClr val="tx2"/>
                </a:solidFill>
                <a:latin typeface="+mn-lt"/>
              </a:rPr>
              <a:t> beyond the one band </a:t>
            </a:r>
            <a:r>
              <a:rPr lang="en-US" b="1" dirty="0" smtClean="0">
                <a:solidFill>
                  <a:schemeClr val="tx2"/>
                </a:solidFill>
                <a:latin typeface="+mn-lt"/>
              </a:rPr>
              <a:t>Hubbard</a:t>
            </a:r>
            <a:r>
              <a:rPr lang="en-US" b="1" dirty="0" smtClean="0">
                <a:solidFill>
                  <a:schemeClr val="tx2"/>
                </a:solidFill>
                <a:latin typeface="Arial"/>
                <a:cs typeface="Arial"/>
              </a:rPr>
              <a:t>→</a:t>
            </a:r>
            <a:r>
              <a:rPr lang="en-US" b="1" dirty="0" smtClean="0">
                <a:solidFill>
                  <a:schemeClr val="tx2"/>
                </a:solidFill>
                <a:latin typeface="+mn-lt"/>
              </a:rPr>
              <a:t>   </a:t>
            </a:r>
            <a:r>
              <a:rPr lang="en-US" b="1" dirty="0" smtClean="0">
                <a:solidFill>
                  <a:srgbClr val="FF0000"/>
                </a:solidFill>
                <a:latin typeface="+mn-lt"/>
              </a:rPr>
              <a:t>Charge</a:t>
            </a:r>
          </a:p>
          <a:p>
            <a:r>
              <a:rPr lang="en-US" b="1" dirty="0" smtClean="0">
                <a:solidFill>
                  <a:srgbClr val="FF0000"/>
                </a:solidFill>
                <a:latin typeface="+mn-lt"/>
              </a:rPr>
              <a:t>                                                                                           Spin </a:t>
            </a:r>
          </a:p>
          <a:p>
            <a:r>
              <a:rPr lang="en-US" b="1" dirty="0" smtClean="0">
                <a:solidFill>
                  <a:srgbClr val="FF0000"/>
                </a:solidFill>
                <a:latin typeface="+mn-lt"/>
              </a:rPr>
              <a:t>                                                                                           Orbital </a:t>
            </a:r>
            <a:endParaRPr lang="en-US" b="1" dirty="0" smtClean="0">
              <a:solidFill>
                <a:srgbClr val="FF0000"/>
              </a:solidFill>
              <a:latin typeface="+mn-lt"/>
            </a:endParaRPr>
          </a:p>
          <a:p>
            <a:pPr>
              <a:buFont typeface="Arial" pitchFamily="34" charset="0"/>
              <a:buChar char="•"/>
            </a:pPr>
            <a:endParaRPr lang="en-US" b="1" dirty="0" smtClean="0">
              <a:solidFill>
                <a:schemeClr val="tx2"/>
              </a:solidFill>
              <a:latin typeface="+mn-lt"/>
            </a:endParaRPr>
          </a:p>
          <a:p>
            <a:pPr>
              <a:buFont typeface="Arial" pitchFamily="34" charset="0"/>
              <a:buChar char="•"/>
            </a:pPr>
            <a:r>
              <a:rPr lang="en-US" b="1" dirty="0" smtClean="0">
                <a:latin typeface="+mn-lt"/>
              </a:rPr>
              <a:t>   Transition </a:t>
            </a:r>
            <a:r>
              <a:rPr lang="en-US" b="1" dirty="0" smtClean="0">
                <a:latin typeface="+mn-lt"/>
              </a:rPr>
              <a:t>metal </a:t>
            </a:r>
            <a:r>
              <a:rPr lang="en-US" b="1" dirty="0" smtClean="0">
                <a:latin typeface="+mn-lt"/>
              </a:rPr>
              <a:t>oxides ,         </a:t>
            </a:r>
            <a:r>
              <a:rPr lang="en-US" b="1" dirty="0" smtClean="0">
                <a:solidFill>
                  <a:srgbClr val="FF0000"/>
                </a:solidFill>
                <a:latin typeface="Times New Roman"/>
              </a:rPr>
              <a:t>H</a:t>
            </a:r>
            <a:r>
              <a:rPr lang="en-US" b="1" dirty="0" smtClean="0">
                <a:solidFill>
                  <a:srgbClr val="FF0000"/>
                </a:solidFill>
                <a:latin typeface="Times New Roman"/>
              </a:rPr>
              <a:t>igh-</a:t>
            </a:r>
            <a:r>
              <a:rPr lang="en-US" b="1" dirty="0" err="1" smtClean="0">
                <a:solidFill>
                  <a:srgbClr val="FF0000"/>
                </a:solidFill>
                <a:latin typeface="Times New Roman"/>
              </a:rPr>
              <a:t>Tc</a:t>
            </a:r>
            <a:r>
              <a:rPr lang="en-US" b="1" dirty="0" smtClean="0">
                <a:solidFill>
                  <a:srgbClr val="FF0000"/>
                </a:solidFill>
                <a:latin typeface="Times New Roman"/>
              </a:rPr>
              <a:t>  </a:t>
            </a:r>
            <a:r>
              <a:rPr lang="en-US" b="1" dirty="0" smtClean="0">
                <a:solidFill>
                  <a:srgbClr val="FF0000"/>
                </a:solidFill>
                <a:latin typeface="Times New Roman"/>
              </a:rPr>
              <a:t>superconductivity</a:t>
            </a:r>
            <a:endParaRPr lang="en-US" b="1" dirty="0" smtClean="0">
              <a:solidFill>
                <a:srgbClr val="FF0000"/>
              </a:solidFill>
              <a:latin typeface="+mn-lt"/>
            </a:endParaRPr>
          </a:p>
          <a:p>
            <a:r>
              <a:rPr lang="en-US" b="1" dirty="0" smtClean="0">
                <a:solidFill>
                  <a:srgbClr val="FF0000"/>
                </a:solidFill>
                <a:latin typeface="+mn-lt"/>
              </a:rPr>
              <a:t> </a:t>
            </a:r>
            <a:r>
              <a:rPr lang="en-US" b="1" dirty="0" smtClean="0">
                <a:solidFill>
                  <a:srgbClr val="FF0000"/>
                </a:solidFill>
                <a:latin typeface="+mn-lt"/>
              </a:rPr>
              <a:t>    </a:t>
            </a:r>
            <a:r>
              <a:rPr lang="en-US" b="1" dirty="0" smtClean="0">
                <a:latin typeface="+mn-lt"/>
              </a:rPr>
              <a:t>H</a:t>
            </a:r>
            <a:r>
              <a:rPr lang="en-US" b="1" dirty="0" smtClean="0">
                <a:latin typeface="+mn-lt"/>
              </a:rPr>
              <a:t>eavy </a:t>
            </a:r>
            <a:r>
              <a:rPr lang="en-US" b="1" dirty="0" err="1" smtClean="0">
                <a:latin typeface="+mn-lt"/>
              </a:rPr>
              <a:t>fermion</a:t>
            </a:r>
            <a:r>
              <a:rPr lang="en-US" b="1" dirty="0" smtClean="0">
                <a:latin typeface="+mn-lt"/>
              </a:rPr>
              <a:t> materials </a:t>
            </a:r>
            <a:r>
              <a:rPr lang="en-US" b="1" dirty="0" smtClean="0">
                <a:latin typeface="Arial"/>
                <a:cs typeface="Arial"/>
              </a:rPr>
              <a:t>→</a:t>
            </a:r>
            <a:r>
              <a:rPr lang="en-US" b="1" dirty="0" smtClean="0">
                <a:latin typeface="+mn-lt"/>
              </a:rPr>
              <a:t> </a:t>
            </a:r>
            <a:r>
              <a:rPr lang="en-US" b="1" dirty="0" smtClean="0">
                <a:solidFill>
                  <a:srgbClr val="FF0000"/>
                </a:solidFill>
                <a:latin typeface="+mn-lt"/>
              </a:rPr>
              <a:t> C</a:t>
            </a:r>
            <a:r>
              <a:rPr lang="en-US" b="1" dirty="0" smtClean="0">
                <a:solidFill>
                  <a:srgbClr val="FF0000"/>
                </a:solidFill>
                <a:latin typeface="+mn-lt"/>
              </a:rPr>
              <a:t>olossal magneto-resistance</a:t>
            </a:r>
          </a:p>
          <a:p>
            <a:r>
              <a:rPr lang="en-US" b="1" dirty="0" smtClean="0">
                <a:solidFill>
                  <a:srgbClr val="FF0000"/>
                </a:solidFill>
                <a:latin typeface="+mn-lt"/>
              </a:rPr>
              <a:t> </a:t>
            </a:r>
            <a:r>
              <a:rPr lang="en-US" b="1" dirty="0" smtClean="0">
                <a:solidFill>
                  <a:srgbClr val="FF0000"/>
                </a:solidFill>
                <a:latin typeface="+mn-lt"/>
              </a:rPr>
              <a:t>                                                      </a:t>
            </a:r>
            <a:r>
              <a:rPr lang="en-US" b="1" dirty="0" smtClean="0">
                <a:solidFill>
                  <a:srgbClr val="FF0000"/>
                </a:solidFill>
                <a:latin typeface="+mn-lt"/>
              </a:rPr>
              <a:t>Quantum criticality                                                                			            Spin </a:t>
            </a:r>
            <a:r>
              <a:rPr lang="en-US" b="1" dirty="0" smtClean="0">
                <a:solidFill>
                  <a:srgbClr val="FF0000"/>
                </a:solidFill>
                <a:latin typeface="+mn-lt"/>
              </a:rPr>
              <a:t>liquid </a:t>
            </a:r>
            <a:r>
              <a:rPr lang="en-US" b="1" dirty="0" smtClean="0">
                <a:solidFill>
                  <a:srgbClr val="FF0000"/>
                </a:solidFill>
                <a:latin typeface="+mn-lt"/>
              </a:rPr>
              <a:t>phases</a:t>
            </a:r>
            <a:endParaRPr lang="en-US" b="1" dirty="0" smtClean="0">
              <a:solidFill>
                <a:schemeClr val="tx2"/>
              </a:solidFill>
              <a:latin typeface="+mn-lt"/>
            </a:endParaRPr>
          </a:p>
          <a:p>
            <a:endParaRPr lang="en-US" b="1" dirty="0" smtClean="0">
              <a:solidFill>
                <a:schemeClr val="tx2"/>
              </a:solidFill>
              <a:latin typeface="+mn-lt"/>
            </a:endParaRPr>
          </a:p>
          <a:p>
            <a:pPr>
              <a:buFont typeface="Arial" pitchFamily="34" charset="0"/>
              <a:buChar char="•"/>
            </a:pPr>
            <a:r>
              <a:rPr lang="en-US" b="1" dirty="0" smtClean="0">
                <a:solidFill>
                  <a:schemeClr val="tx2"/>
                </a:solidFill>
                <a:latin typeface="+mn-lt"/>
              </a:rPr>
              <a:t> </a:t>
            </a:r>
            <a:r>
              <a:rPr lang="en-US" b="1" dirty="0" smtClean="0">
                <a:solidFill>
                  <a:schemeClr val="tx2"/>
                </a:solidFill>
                <a:latin typeface="+mn-lt"/>
              </a:rPr>
              <a:t>Enhanced SU(N</a:t>
            </a:r>
            <a:r>
              <a:rPr lang="en-US" b="1" dirty="0" smtClean="0">
                <a:solidFill>
                  <a:schemeClr val="tx2"/>
                </a:solidFill>
                <a:latin typeface="+mn-lt"/>
              </a:rPr>
              <a:t>)  symmetry </a:t>
            </a:r>
            <a:r>
              <a:rPr lang="en-US" b="1" dirty="0" smtClean="0">
                <a:solidFill>
                  <a:schemeClr val="tx2"/>
                </a:solidFill>
                <a:latin typeface="Arial"/>
                <a:cs typeface="Arial"/>
              </a:rPr>
              <a:t>→ </a:t>
            </a:r>
            <a:r>
              <a:rPr lang="en-US" b="1" dirty="0" smtClean="0">
                <a:solidFill>
                  <a:srgbClr val="FF0000"/>
                </a:solidFill>
                <a:latin typeface="Arial"/>
                <a:cs typeface="Arial"/>
              </a:rPr>
              <a:t>N</a:t>
            </a:r>
            <a:r>
              <a:rPr lang="en-US" b="1" dirty="0" smtClean="0">
                <a:solidFill>
                  <a:srgbClr val="FF0000"/>
                </a:solidFill>
                <a:latin typeface="+mn-lt"/>
              </a:rPr>
              <a:t>o </a:t>
            </a:r>
            <a:r>
              <a:rPr lang="en-US" b="1" dirty="0" smtClean="0">
                <a:solidFill>
                  <a:srgbClr val="FF0000"/>
                </a:solidFill>
                <a:latin typeface="+mn-lt"/>
              </a:rPr>
              <a:t>solid state </a:t>
            </a:r>
            <a:r>
              <a:rPr lang="en-US" b="1" dirty="0" smtClean="0">
                <a:solidFill>
                  <a:srgbClr val="FF0000"/>
                </a:solidFill>
                <a:latin typeface="+mn-lt"/>
              </a:rPr>
              <a:t>analog</a:t>
            </a:r>
            <a:endParaRPr lang="en-US" b="1" dirty="0" smtClean="0">
              <a:solidFill>
                <a:schemeClr val="tx2"/>
              </a:solidFill>
              <a:latin typeface="+mn-lt"/>
            </a:endParaRPr>
          </a:p>
          <a:p>
            <a:pPr>
              <a:buFont typeface="Arial" pitchFamily="34" charset="0"/>
              <a:buChar char="•"/>
            </a:pPr>
            <a:endParaRPr lang="en-US" b="1" dirty="0" smtClean="0">
              <a:solidFill>
                <a:schemeClr val="tx2"/>
              </a:solidFill>
              <a:latin typeface="+mn-lt"/>
            </a:endParaRPr>
          </a:p>
          <a:p>
            <a:pPr>
              <a:buFont typeface="Arial" pitchFamily="34" charset="0"/>
              <a:buChar char="•"/>
            </a:pPr>
            <a:r>
              <a:rPr lang="en-US" b="1" dirty="0" smtClean="0">
                <a:latin typeface="+mn-lt"/>
              </a:rPr>
              <a:t> </a:t>
            </a:r>
            <a:r>
              <a:rPr lang="en-US" b="1" dirty="0" smtClean="0">
                <a:solidFill>
                  <a:srgbClr val="FF0000"/>
                </a:solidFill>
                <a:latin typeface="+mn-lt"/>
              </a:rPr>
              <a:t> </a:t>
            </a:r>
            <a:r>
              <a:rPr lang="en-US" b="1" dirty="0" smtClean="0">
                <a:latin typeface="+mn-lt"/>
              </a:rPr>
              <a:t>E</a:t>
            </a:r>
            <a:r>
              <a:rPr lang="en-US" b="1" dirty="0" smtClean="0">
                <a:latin typeface="+mn-lt"/>
              </a:rPr>
              <a:t>xperimental </a:t>
            </a:r>
            <a:r>
              <a:rPr lang="en-US" b="1" dirty="0" smtClean="0">
                <a:latin typeface="+mn-lt"/>
              </a:rPr>
              <a:t>technologies </a:t>
            </a:r>
            <a:r>
              <a:rPr lang="en-US" b="1" dirty="0" smtClean="0">
                <a:solidFill>
                  <a:schemeClr val="tx2"/>
                </a:solidFill>
                <a:latin typeface="Arial"/>
                <a:cs typeface="Arial"/>
              </a:rPr>
              <a:t>→</a:t>
            </a:r>
            <a:r>
              <a:rPr lang="en-US" b="1" dirty="0" smtClean="0">
                <a:solidFill>
                  <a:schemeClr val="tx2"/>
                </a:solidFill>
                <a:latin typeface="+mn-lt"/>
              </a:rPr>
              <a:t> </a:t>
            </a:r>
            <a:r>
              <a:rPr lang="en-US" b="1" dirty="0" smtClean="0">
                <a:solidFill>
                  <a:srgbClr val="FF0000"/>
                </a:solidFill>
                <a:latin typeface="+mn-lt"/>
              </a:rPr>
              <a:t>Independently</a:t>
            </a:r>
            <a:r>
              <a:rPr lang="en-US" b="1" dirty="0" smtClean="0">
                <a:solidFill>
                  <a:schemeClr val="tx2"/>
                </a:solidFill>
                <a:latin typeface="+mn-lt"/>
              </a:rPr>
              <a:t> </a:t>
            </a:r>
            <a:r>
              <a:rPr lang="en-US" b="1" dirty="0" smtClean="0">
                <a:solidFill>
                  <a:schemeClr val="tx2"/>
                </a:solidFill>
                <a:latin typeface="+mn-lt"/>
              </a:rPr>
              <a:t>manipulate electronic and </a:t>
            </a:r>
            <a:r>
              <a:rPr lang="en-US" b="1" dirty="0" smtClean="0">
                <a:solidFill>
                  <a:schemeClr val="tx2"/>
                </a:solidFill>
                <a:latin typeface="+mn-lt"/>
              </a:rPr>
              <a:t>		                                        nuclear </a:t>
            </a:r>
            <a:r>
              <a:rPr lang="en-US" b="1" dirty="0" smtClean="0">
                <a:solidFill>
                  <a:schemeClr val="tx2"/>
                </a:solidFill>
                <a:latin typeface="+mn-lt"/>
              </a:rPr>
              <a:t>degrees of freedom</a:t>
            </a:r>
          </a:p>
          <a:p>
            <a:r>
              <a:rPr lang="en-US" b="1" dirty="0" smtClean="0">
                <a:solidFill>
                  <a:schemeClr val="tx2"/>
                </a:solidFill>
                <a:latin typeface="+mn-lt"/>
              </a:rPr>
              <a:t>                                                      (</a:t>
            </a:r>
            <a:r>
              <a:rPr lang="en-US" b="1" dirty="0" smtClean="0">
                <a:solidFill>
                  <a:schemeClr val="tx2"/>
                </a:solidFill>
                <a:latin typeface="+mn-lt"/>
              </a:rPr>
              <a:t>Not possible with alkaline atoms).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1000"/>
                                        <p:tgtEl>
                                          <p:spTgt spid="5">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1000"/>
                                        <p:tgtEl>
                                          <p:spTgt spid="5">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fade">
                                      <p:cBhvr>
                                        <p:cTn id="38" dur="1000"/>
                                        <p:tgtEl>
                                          <p:spTgt spid="5">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Effect transition="in" filter="fade">
                                      <p:cBhvr>
                                        <p:cTn id="41" dur="10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8639" y="-117451"/>
            <a:ext cx="8411626" cy="769441"/>
          </a:xfrm>
          <a:prstGeom prst="rect">
            <a:avLst/>
          </a:prstGeom>
        </p:spPr>
        <p:txBody>
          <a:bodyPr wrap="square">
            <a:spAutoFit/>
          </a:bodyPr>
          <a:lstStyle/>
          <a:p>
            <a:pPr>
              <a:defRPr/>
            </a:pPr>
            <a:r>
              <a:rPr lang="en-US" sz="4400" b="1" dirty="0" smtClean="0">
                <a:ln w="12700">
                  <a:solidFill>
                    <a:schemeClr val="tx1"/>
                  </a:solidFill>
                  <a:prstDash val="solid"/>
                </a:ln>
                <a:solidFill>
                  <a:srgbClr val="C00000"/>
                </a:solidFill>
                <a:effectLst>
                  <a:outerShdw blurRad="41275" dist="20320" dir="1800000" algn="tl" rotWithShape="0">
                    <a:srgbClr val="000000">
                      <a:alpha val="40000"/>
                    </a:srgbClr>
                  </a:outerShdw>
                </a:effectLst>
                <a:cs typeface="Arial" pitchFamily="34" charset="0"/>
              </a:rPr>
              <a:t>Spin + orbital  Hamiltonian</a:t>
            </a:r>
            <a:endParaRPr lang="en-US" sz="4400" dirty="0">
              <a:cs typeface="Arial" pitchFamily="34" charset="0"/>
            </a:endParaRPr>
          </a:p>
        </p:txBody>
      </p:sp>
      <p:sp>
        <p:nvSpPr>
          <p:cNvPr id="5" name="TextBox 4"/>
          <p:cNvSpPr txBox="1"/>
          <p:nvPr/>
        </p:nvSpPr>
        <p:spPr>
          <a:xfrm>
            <a:off x="265436" y="628650"/>
            <a:ext cx="8661008" cy="1200329"/>
          </a:xfrm>
          <a:prstGeom prst="rect">
            <a:avLst/>
          </a:prstGeom>
          <a:solidFill>
            <a:srgbClr val="FFFFCC"/>
          </a:solidFill>
        </p:spPr>
        <p:txBody>
          <a:bodyPr wrap="square">
            <a:spAutoFit/>
          </a:bodyPr>
          <a:lstStyle/>
          <a:p>
            <a:pPr>
              <a:buFont typeface="Wingdings" pitchFamily="2" charset="2"/>
              <a:buChar char="§"/>
              <a:defRPr/>
            </a:pPr>
            <a:r>
              <a:rPr lang="en-US" dirty="0" smtClean="0">
                <a:solidFill>
                  <a:srgbClr val="000000"/>
                </a:solidFill>
                <a:latin typeface="Times New Roman"/>
                <a:cs typeface="Arial" pitchFamily="34" charset="0"/>
                <a:sym typeface="Mathematica1"/>
              </a:rPr>
              <a:t>  </a:t>
            </a:r>
            <a:r>
              <a:rPr lang="en-US" sz="2400" dirty="0" smtClean="0">
                <a:solidFill>
                  <a:srgbClr val="000000"/>
                </a:solidFill>
                <a:latin typeface="Times New Roman"/>
                <a:cs typeface="Arial" pitchFamily="34" charset="0"/>
                <a:sym typeface="Mathematica1"/>
              </a:rPr>
              <a:t>Use</a:t>
            </a:r>
            <a:r>
              <a:rPr lang="en-US" sz="2400" baseline="30000" dirty="0" smtClean="0">
                <a:solidFill>
                  <a:srgbClr val="000000"/>
                </a:solidFill>
                <a:latin typeface="Times New Roman"/>
                <a:cs typeface="Arial" pitchFamily="34" charset="0"/>
                <a:sym typeface="Mathematica1"/>
              </a:rPr>
              <a:t> 1</a:t>
            </a:r>
            <a:r>
              <a:rPr lang="en-US" sz="2400" dirty="0" smtClean="0">
                <a:solidFill>
                  <a:srgbClr val="000000"/>
                </a:solidFill>
                <a:latin typeface="Times New Roman"/>
                <a:cs typeface="Arial" pitchFamily="34" charset="0"/>
                <a:sym typeface="Mathematica1"/>
              </a:rPr>
              <a:t>S</a:t>
            </a:r>
            <a:r>
              <a:rPr lang="en-US" sz="2400" baseline="-25000" dirty="0" smtClean="0">
                <a:solidFill>
                  <a:srgbClr val="000000"/>
                </a:solidFill>
                <a:latin typeface="Times New Roman"/>
                <a:cs typeface="Arial" pitchFamily="34" charset="0"/>
                <a:sym typeface="Mathematica1"/>
              </a:rPr>
              <a:t>0</a:t>
            </a:r>
            <a:r>
              <a:rPr lang="en-US" sz="2400" dirty="0" smtClean="0">
                <a:solidFill>
                  <a:srgbClr val="000000"/>
                </a:solidFill>
                <a:latin typeface="Times New Roman"/>
                <a:cs typeface="Arial" pitchFamily="34" charset="0"/>
                <a:sym typeface="Mathematica1"/>
              </a:rPr>
              <a:t> (g) </a:t>
            </a:r>
            <a:r>
              <a:rPr lang="en-US" sz="2400" dirty="0">
                <a:solidFill>
                  <a:srgbClr val="000000"/>
                </a:solidFill>
                <a:latin typeface="Times New Roman"/>
                <a:cs typeface="Arial" pitchFamily="34" charset="0"/>
                <a:sym typeface="Mathematica1"/>
              </a:rPr>
              <a:t>and  </a:t>
            </a:r>
            <a:r>
              <a:rPr lang="en-US" sz="2400" baseline="30000" dirty="0" smtClean="0">
                <a:solidFill>
                  <a:srgbClr val="000000"/>
                </a:solidFill>
                <a:latin typeface="Times New Roman"/>
                <a:cs typeface="Arial" pitchFamily="34" charset="0"/>
                <a:sym typeface="Mathematica1"/>
              </a:rPr>
              <a:t>3</a:t>
            </a:r>
            <a:r>
              <a:rPr lang="en-US" sz="2400" dirty="0" smtClean="0">
                <a:solidFill>
                  <a:srgbClr val="000000"/>
                </a:solidFill>
                <a:latin typeface="Times New Roman"/>
                <a:cs typeface="Arial" pitchFamily="34" charset="0"/>
                <a:sym typeface="Mathematica1"/>
              </a:rPr>
              <a:t>P</a:t>
            </a:r>
            <a:r>
              <a:rPr lang="en-US" sz="2400" baseline="-25000" dirty="0" smtClean="0">
                <a:solidFill>
                  <a:srgbClr val="000000"/>
                </a:solidFill>
                <a:latin typeface="Times New Roman"/>
                <a:cs typeface="Arial" pitchFamily="34" charset="0"/>
                <a:sym typeface="Mathematica1"/>
              </a:rPr>
              <a:t>0 </a:t>
            </a:r>
            <a:r>
              <a:rPr lang="en-US" sz="2400" dirty="0" smtClean="0">
                <a:solidFill>
                  <a:srgbClr val="000000"/>
                </a:solidFill>
                <a:latin typeface="Times New Roman"/>
                <a:cs typeface="Arial" pitchFamily="34" charset="0"/>
                <a:sym typeface="Mathematica1"/>
              </a:rPr>
              <a:t>(e) </a:t>
            </a:r>
            <a:r>
              <a:rPr lang="en-US" sz="2400" dirty="0">
                <a:solidFill>
                  <a:srgbClr val="000000"/>
                </a:solidFill>
                <a:latin typeface="Times New Roman"/>
                <a:cs typeface="Arial" pitchFamily="34" charset="0"/>
                <a:sym typeface="Mathematica1"/>
              </a:rPr>
              <a:t>states </a:t>
            </a:r>
            <a:r>
              <a:rPr lang="en-US" sz="2400" dirty="0" smtClean="0">
                <a:solidFill>
                  <a:srgbClr val="000000"/>
                </a:solidFill>
                <a:latin typeface="Times New Roman"/>
                <a:cs typeface="Arial" pitchFamily="34" charset="0"/>
                <a:sym typeface="Mathematica1"/>
              </a:rPr>
              <a:t>as the orbital degrees of freedom</a:t>
            </a:r>
          </a:p>
          <a:p>
            <a:pPr>
              <a:buFont typeface="Wingdings" pitchFamily="2" charset="2"/>
              <a:buChar char="§"/>
              <a:defRPr/>
            </a:pPr>
            <a:r>
              <a:rPr lang="en-US" sz="2400" dirty="0" smtClean="0">
                <a:solidFill>
                  <a:srgbClr val="000000"/>
                </a:solidFill>
                <a:latin typeface="Times New Roman"/>
                <a:cs typeface="Arial" pitchFamily="34" charset="0"/>
                <a:sym typeface="Mathematica1"/>
              </a:rPr>
              <a:t>  Use </a:t>
            </a:r>
            <a:r>
              <a:rPr lang="en-US" sz="2400" dirty="0" smtClean="0">
                <a:latin typeface="+mj-lt"/>
                <a:cs typeface="Arial" pitchFamily="34" charset="0"/>
                <a:sym typeface="Wingdings" pitchFamily="2" charset="2"/>
              </a:rPr>
              <a:t>nuclear </a:t>
            </a:r>
            <a:r>
              <a:rPr lang="en-US" sz="2400" dirty="0">
                <a:latin typeface="+mj-lt"/>
                <a:cs typeface="Arial" pitchFamily="34" charset="0"/>
                <a:sym typeface="Wingdings" pitchFamily="2" charset="2"/>
              </a:rPr>
              <a:t>spin I </a:t>
            </a:r>
            <a:r>
              <a:rPr lang="en-US" sz="2400" dirty="0" smtClean="0">
                <a:latin typeface="+mj-lt"/>
                <a:cs typeface="Arial" pitchFamily="34" charset="0"/>
                <a:sym typeface="Wingdings" pitchFamily="2" charset="2"/>
              </a:rPr>
              <a:t>as </a:t>
            </a:r>
            <a:r>
              <a:rPr lang="en-US" sz="2400" dirty="0">
                <a:latin typeface="+mj-lt"/>
                <a:cs typeface="Arial" pitchFamily="34" charset="0"/>
                <a:sym typeface="Wingdings" pitchFamily="2" charset="2"/>
              </a:rPr>
              <a:t>the </a:t>
            </a:r>
            <a:r>
              <a:rPr lang="en-US" sz="2400" dirty="0" smtClean="0">
                <a:latin typeface="+mj-lt"/>
                <a:cs typeface="Arial" pitchFamily="34" charset="0"/>
                <a:sym typeface="Wingdings" pitchFamily="2" charset="2"/>
              </a:rPr>
              <a:t>internal  degrees </a:t>
            </a:r>
            <a:r>
              <a:rPr lang="en-US" sz="2400" dirty="0">
                <a:latin typeface="+mj-lt"/>
                <a:cs typeface="Arial" pitchFamily="34" charset="0"/>
                <a:sym typeface="Wingdings" pitchFamily="2" charset="2"/>
              </a:rPr>
              <a:t>of </a:t>
            </a:r>
            <a:r>
              <a:rPr lang="en-US" sz="2400" dirty="0" smtClean="0">
                <a:latin typeface="+mj-lt"/>
                <a:cs typeface="Arial" pitchFamily="34" charset="0"/>
                <a:sym typeface="Wingdings" pitchFamily="2" charset="2"/>
              </a:rPr>
              <a:t>freedom</a:t>
            </a:r>
          </a:p>
          <a:p>
            <a:pPr>
              <a:buFont typeface="Wingdings" pitchFamily="2" charset="2"/>
              <a:buChar char="§"/>
              <a:defRPr/>
            </a:pPr>
            <a:r>
              <a:rPr lang="en-US" sz="2400" dirty="0" smtClean="0">
                <a:latin typeface="+mj-lt"/>
                <a:cs typeface="Arial" pitchFamily="34" charset="0"/>
                <a:sym typeface="Wingdings" pitchFamily="2" charset="2"/>
              </a:rPr>
              <a:t>  Load them in the lowest band of corresponding optical lattices</a:t>
            </a:r>
          </a:p>
        </p:txBody>
      </p:sp>
      <p:sp>
        <p:nvSpPr>
          <p:cNvPr id="6" name="Rectangle 5"/>
          <p:cNvSpPr>
            <a:spLocks noChangeArrowheads="1"/>
          </p:cNvSpPr>
          <p:nvPr/>
        </p:nvSpPr>
        <p:spPr bwMode="auto">
          <a:xfrm>
            <a:off x="514818" y="1828979"/>
            <a:ext cx="8411626" cy="461665"/>
          </a:xfrm>
          <a:prstGeom prst="rect">
            <a:avLst/>
          </a:prstGeom>
          <a:noFill/>
          <a:ln w="9525">
            <a:noFill/>
            <a:miter lim="800000"/>
            <a:headEnd/>
            <a:tailEnd/>
          </a:ln>
        </p:spPr>
        <p:txBody>
          <a:bodyPr wrap="square">
            <a:spAutoFit/>
          </a:bodyPr>
          <a:lstStyle/>
          <a:p>
            <a:r>
              <a:rPr lang="en-US" sz="2400" dirty="0">
                <a:solidFill>
                  <a:srgbClr val="000000"/>
                </a:solidFill>
                <a:latin typeface="Times New Roman" pitchFamily="18" charset="0"/>
                <a:sym typeface="Mathematica1" pitchFamily="2" charset="2"/>
              </a:rPr>
              <a:t>For </a:t>
            </a:r>
            <a:r>
              <a:rPr lang="en-US" sz="2400" dirty="0" smtClean="0">
                <a:solidFill>
                  <a:srgbClr val="000000"/>
                </a:solidFill>
                <a:latin typeface="Times New Roman" pitchFamily="18" charset="0"/>
                <a:sym typeface="Mathematica1" pitchFamily="2" charset="2"/>
              </a:rPr>
              <a:t>s-wave </a:t>
            </a:r>
            <a:r>
              <a:rPr lang="en-US" sz="2400" dirty="0">
                <a:solidFill>
                  <a:srgbClr val="000000"/>
                </a:solidFill>
                <a:latin typeface="Times New Roman" pitchFamily="18" charset="0"/>
                <a:sym typeface="Mathematica1" pitchFamily="2" charset="2"/>
              </a:rPr>
              <a:t>collisions there  are </a:t>
            </a:r>
            <a:r>
              <a:rPr lang="en-US" sz="2400" dirty="0" smtClean="0">
                <a:solidFill>
                  <a:srgbClr val="000000"/>
                </a:solidFill>
                <a:latin typeface="Times New Roman" pitchFamily="18" charset="0"/>
                <a:sym typeface="Mathematica1" pitchFamily="2" charset="2"/>
              </a:rPr>
              <a:t>only four </a:t>
            </a:r>
            <a:r>
              <a:rPr lang="en-US" sz="2400" dirty="0">
                <a:solidFill>
                  <a:srgbClr val="000000"/>
                </a:solidFill>
                <a:latin typeface="Times New Roman" pitchFamily="18" charset="0"/>
                <a:sym typeface="Mathematica1" pitchFamily="2" charset="2"/>
              </a:rPr>
              <a:t>interaction parameters</a:t>
            </a:r>
            <a:endParaRPr lang="en-US" sz="2400" dirty="0"/>
          </a:p>
        </p:txBody>
      </p:sp>
      <p:grpSp>
        <p:nvGrpSpPr>
          <p:cNvPr id="75" name="Group 74"/>
          <p:cNvGrpSpPr/>
          <p:nvPr/>
        </p:nvGrpSpPr>
        <p:grpSpPr>
          <a:xfrm>
            <a:off x="123654" y="2261899"/>
            <a:ext cx="10175844" cy="3015000"/>
            <a:chOff x="123654" y="2261899"/>
            <a:chExt cx="10175844" cy="3015000"/>
          </a:xfrm>
        </p:grpSpPr>
        <p:pic>
          <p:nvPicPr>
            <p:cNvPr id="74" name="Picture 2"/>
            <p:cNvPicPr>
              <a:picLocks noChangeAspect="1" noChangeArrowheads="1"/>
            </p:cNvPicPr>
            <p:nvPr/>
          </p:nvPicPr>
          <p:blipFill>
            <a:blip r:embed="rId4" cstate="print"/>
            <a:srcRect/>
            <a:stretch>
              <a:fillRect/>
            </a:stretch>
          </p:blipFill>
          <p:spPr bwMode="auto">
            <a:xfrm>
              <a:off x="6936909" y="2827515"/>
              <a:ext cx="1562100" cy="2114550"/>
            </a:xfrm>
            <a:prstGeom prst="rect">
              <a:avLst/>
            </a:prstGeom>
            <a:noFill/>
            <a:ln w="9525">
              <a:noFill/>
              <a:miter lim="800000"/>
              <a:headEnd/>
              <a:tailEnd/>
            </a:ln>
            <a:effectLst/>
          </p:spPr>
        </p:pic>
        <p:pic>
          <p:nvPicPr>
            <p:cNvPr id="73" name="Picture 2"/>
            <p:cNvPicPr>
              <a:picLocks noChangeAspect="1" noChangeArrowheads="1"/>
            </p:cNvPicPr>
            <p:nvPr/>
          </p:nvPicPr>
          <p:blipFill>
            <a:blip r:embed="rId4" cstate="print"/>
            <a:srcRect/>
            <a:stretch>
              <a:fillRect/>
            </a:stretch>
          </p:blipFill>
          <p:spPr bwMode="auto">
            <a:xfrm>
              <a:off x="4636576" y="2723564"/>
              <a:ext cx="1562100" cy="2114550"/>
            </a:xfrm>
            <a:prstGeom prst="rect">
              <a:avLst/>
            </a:prstGeom>
            <a:noFill/>
            <a:ln w="9525">
              <a:noFill/>
              <a:miter lim="800000"/>
              <a:headEnd/>
              <a:tailEnd/>
            </a:ln>
            <a:effectLst/>
          </p:spPr>
        </p:pic>
        <p:pic>
          <p:nvPicPr>
            <p:cNvPr id="72" name="Picture 2"/>
            <p:cNvPicPr>
              <a:picLocks noChangeAspect="1" noChangeArrowheads="1"/>
            </p:cNvPicPr>
            <p:nvPr/>
          </p:nvPicPr>
          <p:blipFill>
            <a:blip r:embed="rId4" cstate="print"/>
            <a:srcRect/>
            <a:stretch>
              <a:fillRect/>
            </a:stretch>
          </p:blipFill>
          <p:spPr bwMode="auto">
            <a:xfrm>
              <a:off x="2240144" y="2664773"/>
              <a:ext cx="1562100" cy="2114550"/>
            </a:xfrm>
            <a:prstGeom prst="rect">
              <a:avLst/>
            </a:prstGeom>
            <a:noFill/>
            <a:ln w="9525">
              <a:noFill/>
              <a:miter lim="800000"/>
              <a:headEnd/>
              <a:tailEnd/>
            </a:ln>
            <a:effectLst/>
          </p:spPr>
        </p:pic>
        <p:pic>
          <p:nvPicPr>
            <p:cNvPr id="71" name="Picture 2"/>
            <p:cNvPicPr>
              <a:picLocks noChangeAspect="1" noChangeArrowheads="1"/>
            </p:cNvPicPr>
            <p:nvPr/>
          </p:nvPicPr>
          <p:blipFill>
            <a:blip r:embed="rId4" cstate="print"/>
            <a:srcRect/>
            <a:stretch>
              <a:fillRect/>
            </a:stretch>
          </p:blipFill>
          <p:spPr bwMode="auto">
            <a:xfrm>
              <a:off x="123654" y="2664773"/>
              <a:ext cx="1562100" cy="2114550"/>
            </a:xfrm>
            <a:prstGeom prst="rect">
              <a:avLst/>
            </a:prstGeom>
            <a:noFill/>
            <a:ln w="9525">
              <a:noFill/>
              <a:miter lim="800000"/>
              <a:headEnd/>
              <a:tailEnd/>
            </a:ln>
            <a:effectLst/>
          </p:spPr>
        </p:pic>
        <p:sp>
          <p:nvSpPr>
            <p:cNvPr id="25" name="Oval 24"/>
            <p:cNvSpPr/>
            <p:nvPr/>
          </p:nvSpPr>
          <p:spPr bwMode="auto">
            <a:xfrm>
              <a:off x="472376" y="3538116"/>
              <a:ext cx="914400" cy="914400"/>
            </a:xfrm>
            <a:prstGeom prst="ellipse">
              <a:avLst/>
            </a:prstGeom>
            <a:gradFill flip="none" rotWithShape="1">
              <a:gsLst>
                <a:gs pos="35000">
                  <a:schemeClr val="bg1">
                    <a:lumMod val="85000"/>
                    <a:shade val="30000"/>
                    <a:satMod val="115000"/>
                    <a:alpha val="10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24" name="Group 23"/>
            <p:cNvGrpSpPr/>
            <p:nvPr/>
          </p:nvGrpSpPr>
          <p:grpSpPr>
            <a:xfrm>
              <a:off x="576426" y="3629556"/>
              <a:ext cx="274320" cy="483116"/>
              <a:chOff x="4044906" y="5263237"/>
              <a:chExt cx="274320" cy="483116"/>
            </a:xfrm>
          </p:grpSpPr>
          <p:sp>
            <p:nvSpPr>
              <p:cNvPr id="19" name="Oval 18"/>
              <p:cNvSpPr/>
              <p:nvPr/>
            </p:nvSpPr>
            <p:spPr>
              <a:xfrm>
                <a:off x="4044906" y="5472033"/>
                <a:ext cx="274320" cy="274320"/>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5"/>
              <p:cNvCxnSpPr>
                <a:cxnSpLocks noChangeShapeType="1"/>
              </p:cNvCxnSpPr>
              <p:nvPr/>
            </p:nvCxnSpPr>
            <p:spPr bwMode="auto">
              <a:xfrm flipV="1">
                <a:off x="4188388" y="5263237"/>
                <a:ext cx="1588" cy="365760"/>
              </a:xfrm>
              <a:prstGeom prst="straightConnector1">
                <a:avLst/>
              </a:prstGeom>
              <a:noFill/>
              <a:ln w="28575" algn="ctr">
                <a:solidFill>
                  <a:schemeClr val="tx1"/>
                </a:solidFill>
                <a:round/>
                <a:headEnd/>
                <a:tailEnd type="arrow" w="med" len="med"/>
              </a:ln>
            </p:spPr>
          </p:cxnSp>
        </p:grpSp>
        <p:grpSp>
          <p:nvGrpSpPr>
            <p:cNvPr id="23" name="Group 22"/>
            <p:cNvGrpSpPr/>
            <p:nvPr/>
          </p:nvGrpSpPr>
          <p:grpSpPr>
            <a:xfrm>
              <a:off x="929576" y="3838352"/>
              <a:ext cx="274320" cy="460355"/>
              <a:chOff x="5486400" y="5593953"/>
              <a:chExt cx="274320" cy="460355"/>
            </a:xfrm>
          </p:grpSpPr>
          <p:sp>
            <p:nvSpPr>
              <p:cNvPr id="20" name="Oval 19"/>
              <p:cNvSpPr/>
              <p:nvPr/>
            </p:nvSpPr>
            <p:spPr>
              <a:xfrm>
                <a:off x="5486400" y="5593953"/>
                <a:ext cx="274320" cy="274320"/>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31"/>
              <p:cNvCxnSpPr>
                <a:cxnSpLocks noChangeShapeType="1"/>
              </p:cNvCxnSpPr>
              <p:nvPr/>
            </p:nvCxnSpPr>
            <p:spPr bwMode="auto">
              <a:xfrm>
                <a:off x="5617238" y="5688548"/>
                <a:ext cx="1588" cy="365760"/>
              </a:xfrm>
              <a:prstGeom prst="straightConnector1">
                <a:avLst/>
              </a:prstGeom>
              <a:noFill/>
              <a:ln w="28575" algn="ctr">
                <a:solidFill>
                  <a:schemeClr val="tx1"/>
                </a:solidFill>
                <a:round/>
                <a:headEnd/>
                <a:tailEnd type="arrow" w="med" len="med"/>
              </a:ln>
            </p:spPr>
          </p:cxnSp>
        </p:grpSp>
        <p:sp>
          <p:nvSpPr>
            <p:cNvPr id="27" name="Oval 26"/>
            <p:cNvSpPr/>
            <p:nvPr/>
          </p:nvSpPr>
          <p:spPr bwMode="auto">
            <a:xfrm>
              <a:off x="2642824" y="3722048"/>
              <a:ext cx="914400" cy="914400"/>
            </a:xfrm>
            <a:prstGeom prst="ellipse">
              <a:avLst/>
            </a:prstGeom>
            <a:gradFill flip="none" rotWithShape="1">
              <a:gsLst>
                <a:gs pos="35000">
                  <a:schemeClr val="bg1">
                    <a:lumMod val="85000"/>
                    <a:shade val="30000"/>
                    <a:satMod val="115000"/>
                    <a:alpha val="10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28" name="Group 27"/>
            <p:cNvGrpSpPr/>
            <p:nvPr/>
          </p:nvGrpSpPr>
          <p:grpSpPr>
            <a:xfrm>
              <a:off x="2746874" y="3813488"/>
              <a:ext cx="274320" cy="483116"/>
              <a:chOff x="4044906" y="5263237"/>
              <a:chExt cx="274320" cy="483116"/>
            </a:xfrm>
            <a:solidFill>
              <a:srgbClr val="92D050"/>
            </a:solidFill>
          </p:grpSpPr>
          <p:sp>
            <p:nvSpPr>
              <p:cNvPr id="29" name="Oval 28"/>
              <p:cNvSpPr/>
              <p:nvPr/>
            </p:nvSpPr>
            <p:spPr>
              <a:xfrm>
                <a:off x="4044906" y="547203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5"/>
              <p:cNvCxnSpPr>
                <a:cxnSpLocks noChangeShapeType="1"/>
              </p:cNvCxnSpPr>
              <p:nvPr/>
            </p:nvCxnSpPr>
            <p:spPr bwMode="auto">
              <a:xfrm flipV="1">
                <a:off x="4188388" y="5263237"/>
                <a:ext cx="1588" cy="365760"/>
              </a:xfrm>
              <a:prstGeom prst="straightConnector1">
                <a:avLst/>
              </a:prstGeom>
              <a:grpFill/>
              <a:ln w="28575" algn="ctr">
                <a:solidFill>
                  <a:schemeClr val="tx1"/>
                </a:solidFill>
                <a:round/>
                <a:headEnd/>
                <a:tailEnd type="arrow" w="med" len="med"/>
              </a:ln>
            </p:spPr>
          </p:cxnSp>
        </p:grpSp>
        <p:grpSp>
          <p:nvGrpSpPr>
            <p:cNvPr id="31" name="Group 30"/>
            <p:cNvGrpSpPr/>
            <p:nvPr/>
          </p:nvGrpSpPr>
          <p:grpSpPr>
            <a:xfrm>
              <a:off x="3084258" y="4012134"/>
              <a:ext cx="274320" cy="460355"/>
              <a:chOff x="5486400" y="5593953"/>
              <a:chExt cx="274320" cy="460355"/>
            </a:xfrm>
            <a:solidFill>
              <a:srgbClr val="92D050"/>
            </a:solidFill>
          </p:grpSpPr>
          <p:sp>
            <p:nvSpPr>
              <p:cNvPr id="32" name="Oval 31"/>
              <p:cNvSpPr/>
              <p:nvPr/>
            </p:nvSpPr>
            <p:spPr>
              <a:xfrm>
                <a:off x="5486400" y="559395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1"/>
              <p:cNvCxnSpPr>
                <a:cxnSpLocks noChangeShapeType="1"/>
              </p:cNvCxnSpPr>
              <p:nvPr/>
            </p:nvCxnSpPr>
            <p:spPr bwMode="auto">
              <a:xfrm>
                <a:off x="5617238" y="5688548"/>
                <a:ext cx="1588" cy="365760"/>
              </a:xfrm>
              <a:prstGeom prst="straightConnector1">
                <a:avLst/>
              </a:prstGeom>
              <a:grpFill/>
              <a:ln w="28575" algn="ctr">
                <a:solidFill>
                  <a:schemeClr val="tx1"/>
                </a:solidFill>
                <a:round/>
                <a:headEnd/>
                <a:tailEnd type="arrow" w="med" len="med"/>
              </a:ln>
            </p:spPr>
          </p:cxnSp>
        </p:grpSp>
        <p:sp>
          <p:nvSpPr>
            <p:cNvPr id="35" name="Oval 34"/>
            <p:cNvSpPr/>
            <p:nvPr/>
          </p:nvSpPr>
          <p:spPr bwMode="auto">
            <a:xfrm>
              <a:off x="5007724" y="3785112"/>
              <a:ext cx="914400" cy="914400"/>
            </a:xfrm>
            <a:prstGeom prst="ellipse">
              <a:avLst/>
            </a:prstGeom>
            <a:gradFill flip="none" rotWithShape="1">
              <a:gsLst>
                <a:gs pos="35000">
                  <a:schemeClr val="bg1">
                    <a:lumMod val="85000"/>
                    <a:shade val="30000"/>
                    <a:satMod val="115000"/>
                    <a:alpha val="10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a:softEdge rad="127000"/>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grpSp>
          <p:nvGrpSpPr>
            <p:cNvPr id="36" name="Group 35"/>
            <p:cNvGrpSpPr/>
            <p:nvPr/>
          </p:nvGrpSpPr>
          <p:grpSpPr>
            <a:xfrm>
              <a:off x="5143306" y="3876552"/>
              <a:ext cx="274320" cy="483116"/>
              <a:chOff x="4044906" y="5263237"/>
              <a:chExt cx="274320" cy="483116"/>
            </a:xfrm>
          </p:grpSpPr>
          <p:sp>
            <p:nvSpPr>
              <p:cNvPr id="37" name="Oval 36"/>
              <p:cNvSpPr/>
              <p:nvPr/>
            </p:nvSpPr>
            <p:spPr>
              <a:xfrm>
                <a:off x="4044906" y="5472033"/>
                <a:ext cx="274320" cy="274320"/>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25"/>
              <p:cNvCxnSpPr>
                <a:cxnSpLocks noChangeShapeType="1"/>
              </p:cNvCxnSpPr>
              <p:nvPr/>
            </p:nvCxnSpPr>
            <p:spPr bwMode="auto">
              <a:xfrm flipV="1">
                <a:off x="4188388" y="5263237"/>
                <a:ext cx="1588" cy="365760"/>
              </a:xfrm>
              <a:prstGeom prst="straightConnector1">
                <a:avLst/>
              </a:prstGeom>
              <a:noFill/>
              <a:ln w="28575" algn="ctr">
                <a:solidFill>
                  <a:schemeClr val="tx1"/>
                </a:solidFill>
                <a:round/>
                <a:headEnd/>
                <a:tailEnd type="arrow" w="med" len="med"/>
              </a:ln>
            </p:spPr>
          </p:cxnSp>
        </p:grpSp>
        <p:grpSp>
          <p:nvGrpSpPr>
            <p:cNvPr id="39" name="Group 38"/>
            <p:cNvGrpSpPr/>
            <p:nvPr/>
          </p:nvGrpSpPr>
          <p:grpSpPr>
            <a:xfrm>
              <a:off x="5496456" y="4085348"/>
              <a:ext cx="274320" cy="460355"/>
              <a:chOff x="5486400" y="5593953"/>
              <a:chExt cx="274320" cy="460355"/>
            </a:xfrm>
            <a:solidFill>
              <a:srgbClr val="92D050"/>
            </a:solidFill>
          </p:grpSpPr>
          <p:sp>
            <p:nvSpPr>
              <p:cNvPr id="40" name="Oval 39"/>
              <p:cNvSpPr/>
              <p:nvPr/>
            </p:nvSpPr>
            <p:spPr>
              <a:xfrm>
                <a:off x="5486400" y="559395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31"/>
              <p:cNvCxnSpPr>
                <a:cxnSpLocks noChangeShapeType="1"/>
              </p:cNvCxnSpPr>
              <p:nvPr/>
            </p:nvCxnSpPr>
            <p:spPr bwMode="auto">
              <a:xfrm>
                <a:off x="5617238" y="5688548"/>
                <a:ext cx="1588" cy="365760"/>
              </a:xfrm>
              <a:prstGeom prst="straightConnector1">
                <a:avLst/>
              </a:prstGeom>
              <a:grpFill/>
              <a:ln w="28575" algn="ctr">
                <a:solidFill>
                  <a:schemeClr val="tx1"/>
                </a:solidFill>
                <a:round/>
                <a:headEnd/>
                <a:tailEnd type="arrow" w="med" len="med"/>
              </a:ln>
            </p:spPr>
          </p:cxnSp>
        </p:grpSp>
        <p:grpSp>
          <p:nvGrpSpPr>
            <p:cNvPr id="46" name="Group 45"/>
            <p:cNvGrpSpPr/>
            <p:nvPr/>
          </p:nvGrpSpPr>
          <p:grpSpPr>
            <a:xfrm>
              <a:off x="7443639" y="3884790"/>
              <a:ext cx="274320" cy="483116"/>
              <a:chOff x="4044906" y="5263237"/>
              <a:chExt cx="274320" cy="483116"/>
            </a:xfrm>
          </p:grpSpPr>
          <p:sp>
            <p:nvSpPr>
              <p:cNvPr id="47" name="Oval 46"/>
              <p:cNvSpPr/>
              <p:nvPr/>
            </p:nvSpPr>
            <p:spPr>
              <a:xfrm>
                <a:off x="4044906" y="5472033"/>
                <a:ext cx="274320" cy="274320"/>
              </a:xfrm>
              <a:prstGeom prst="ellipse">
                <a:avLst/>
              </a:prstGeom>
              <a:solidFill>
                <a:srgbClr val="7030A0"/>
              </a:solidFill>
              <a:ln>
                <a:solidFill>
                  <a:srgbClr val="7030A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25"/>
              <p:cNvCxnSpPr>
                <a:cxnSpLocks noChangeShapeType="1"/>
              </p:cNvCxnSpPr>
              <p:nvPr/>
            </p:nvCxnSpPr>
            <p:spPr bwMode="auto">
              <a:xfrm flipV="1">
                <a:off x="4188388" y="5263237"/>
                <a:ext cx="1588" cy="365760"/>
              </a:xfrm>
              <a:prstGeom prst="straightConnector1">
                <a:avLst/>
              </a:prstGeom>
              <a:noFill/>
              <a:ln w="28575" algn="ctr">
                <a:solidFill>
                  <a:schemeClr val="tx1"/>
                </a:solidFill>
                <a:round/>
                <a:headEnd/>
                <a:tailEnd type="arrow" w="med" len="med"/>
              </a:ln>
            </p:spPr>
          </p:cxnSp>
        </p:grpSp>
        <p:grpSp>
          <p:nvGrpSpPr>
            <p:cNvPr id="49" name="Group 48"/>
            <p:cNvGrpSpPr/>
            <p:nvPr/>
          </p:nvGrpSpPr>
          <p:grpSpPr>
            <a:xfrm>
              <a:off x="7796789" y="3904393"/>
              <a:ext cx="274320" cy="463513"/>
              <a:chOff x="5486400" y="5404760"/>
              <a:chExt cx="274320" cy="463513"/>
            </a:xfrm>
          </p:grpSpPr>
          <p:sp>
            <p:nvSpPr>
              <p:cNvPr id="50" name="Oval 49"/>
              <p:cNvSpPr/>
              <p:nvPr/>
            </p:nvSpPr>
            <p:spPr>
              <a:xfrm>
                <a:off x="5486400" y="5593953"/>
                <a:ext cx="274320" cy="274320"/>
              </a:xfrm>
              <a:prstGeom prst="ellipse">
                <a:avLst/>
              </a:prstGeom>
              <a:solidFill>
                <a:srgbClr val="FF0000"/>
              </a:solidFill>
              <a:ln>
                <a:solidFill>
                  <a:srgbClr val="FF0000"/>
                </a:solidFill>
              </a:ln>
              <a:scene3d>
                <a:camera prst="orthographicFront"/>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31"/>
              <p:cNvCxnSpPr>
                <a:cxnSpLocks noChangeShapeType="1"/>
              </p:cNvCxnSpPr>
              <p:nvPr/>
            </p:nvCxnSpPr>
            <p:spPr bwMode="auto">
              <a:xfrm flipV="1">
                <a:off x="5617238" y="5404760"/>
                <a:ext cx="1588" cy="365760"/>
              </a:xfrm>
              <a:prstGeom prst="straightConnector1">
                <a:avLst/>
              </a:prstGeom>
              <a:noFill/>
              <a:ln w="28575" algn="ctr">
                <a:solidFill>
                  <a:schemeClr val="tx1"/>
                </a:solidFill>
                <a:round/>
                <a:headEnd/>
                <a:tailEnd type="arrow" w="med" len="med"/>
              </a:ln>
            </p:spPr>
          </p:cxnSp>
        </p:grpSp>
        <p:sp>
          <p:nvSpPr>
            <p:cNvPr id="52" name="TextBox 51"/>
            <p:cNvSpPr txBox="1"/>
            <p:nvPr/>
          </p:nvSpPr>
          <p:spPr>
            <a:xfrm>
              <a:off x="123654" y="2261899"/>
              <a:ext cx="2953990" cy="400110"/>
            </a:xfrm>
            <a:prstGeom prst="rect">
              <a:avLst/>
            </a:prstGeom>
            <a:noFill/>
          </p:spPr>
          <p:txBody>
            <a:bodyPr wrap="square" rtlCol="0">
              <a:spAutoFit/>
            </a:bodyPr>
            <a:lstStyle/>
            <a:p>
              <a:r>
                <a:rPr lang="en-US" b="1" dirty="0" err="1" smtClean="0">
                  <a:latin typeface="+mn-lt"/>
                </a:rPr>
                <a:t>U</a:t>
              </a:r>
              <a:r>
                <a:rPr lang="en-US" b="1" baseline="-25000" dirty="0" err="1" smtClean="0">
                  <a:latin typeface="+mn-lt"/>
                </a:rPr>
                <a:t>ee</a:t>
              </a:r>
              <a:r>
                <a:rPr lang="en-US" b="1" dirty="0" smtClean="0">
                  <a:latin typeface="+mn-lt"/>
                </a:rPr>
                <a:t>=|</a:t>
              </a:r>
              <a:r>
                <a:rPr lang="en-US" b="1" dirty="0" err="1" smtClean="0">
                  <a:latin typeface="+mn-lt"/>
                </a:rPr>
                <a:t>ee</a:t>
              </a:r>
              <a:r>
                <a:rPr lang="en-US" b="1" dirty="0" smtClean="0">
                  <a:latin typeface="+mn-lt"/>
                  <a:sym typeface="Mathematica1Mono"/>
                </a:rPr>
                <a:t>|s</a:t>
              </a:r>
              <a:endParaRPr lang="en-US" b="1" dirty="0" smtClean="0">
                <a:latin typeface="+mn-lt"/>
              </a:endParaRPr>
            </a:p>
          </p:txBody>
        </p:sp>
        <p:sp>
          <p:nvSpPr>
            <p:cNvPr id="53" name="TextBox 52"/>
            <p:cNvSpPr txBox="1"/>
            <p:nvPr/>
          </p:nvSpPr>
          <p:spPr>
            <a:xfrm>
              <a:off x="2374795" y="2295301"/>
              <a:ext cx="2953990" cy="400110"/>
            </a:xfrm>
            <a:prstGeom prst="rect">
              <a:avLst/>
            </a:prstGeom>
            <a:noFill/>
          </p:spPr>
          <p:txBody>
            <a:bodyPr wrap="square" rtlCol="0">
              <a:spAutoFit/>
            </a:bodyPr>
            <a:lstStyle/>
            <a:p>
              <a:r>
                <a:rPr lang="en-US" b="1" dirty="0" err="1" smtClean="0">
                  <a:latin typeface="+mn-lt"/>
                </a:rPr>
                <a:t>U</a:t>
              </a:r>
              <a:r>
                <a:rPr lang="en-US" b="1" baseline="-25000" dirty="0" err="1" smtClean="0">
                  <a:latin typeface="+mn-lt"/>
                </a:rPr>
                <a:t>gg</a:t>
              </a:r>
              <a:r>
                <a:rPr lang="en-US" b="1" dirty="0" smtClean="0">
                  <a:latin typeface="+mn-lt"/>
                </a:rPr>
                <a:t>=|</a:t>
              </a:r>
              <a:r>
                <a:rPr lang="en-US" b="1" dirty="0" err="1" smtClean="0">
                  <a:latin typeface="+mn-lt"/>
                </a:rPr>
                <a:t>gg</a:t>
              </a:r>
              <a:r>
                <a:rPr lang="en-US" b="1" dirty="0" smtClean="0">
                  <a:latin typeface="+mn-lt"/>
                  <a:sym typeface="Mathematica1Mono"/>
                </a:rPr>
                <a:t>|s</a:t>
              </a:r>
              <a:endParaRPr lang="en-US" b="1" dirty="0" smtClean="0">
                <a:latin typeface="+mn-lt"/>
              </a:endParaRPr>
            </a:p>
          </p:txBody>
        </p:sp>
        <p:sp>
          <p:nvSpPr>
            <p:cNvPr id="54" name="TextBox 53"/>
            <p:cNvSpPr txBox="1"/>
            <p:nvPr/>
          </p:nvSpPr>
          <p:spPr>
            <a:xfrm>
              <a:off x="4355370" y="2323454"/>
              <a:ext cx="3362589" cy="400110"/>
            </a:xfrm>
            <a:prstGeom prst="rect">
              <a:avLst/>
            </a:prstGeom>
            <a:noFill/>
          </p:spPr>
          <p:txBody>
            <a:bodyPr wrap="square" rtlCol="0">
              <a:spAutoFit/>
            </a:bodyPr>
            <a:lstStyle/>
            <a:p>
              <a:r>
                <a:rPr lang="en-US" b="1" dirty="0" err="1" smtClean="0">
                  <a:latin typeface="+mn-lt"/>
                </a:rPr>
                <a:t>U</a:t>
              </a:r>
              <a:r>
                <a:rPr lang="en-US" b="1" baseline="-25000" dirty="0" err="1" smtClean="0">
                  <a:latin typeface="+mn-lt"/>
                </a:rPr>
                <a:t>eg</a:t>
              </a:r>
              <a:r>
                <a:rPr lang="en-US" b="1" baseline="-25000" dirty="0" smtClean="0">
                  <a:latin typeface="+mn-lt"/>
                </a:rPr>
                <a:t> </a:t>
              </a:r>
              <a:r>
                <a:rPr lang="en-US" b="1" baseline="30000" dirty="0" smtClean="0">
                  <a:latin typeface="+mn-lt"/>
                </a:rPr>
                <a:t>+</a:t>
              </a:r>
              <a:r>
                <a:rPr lang="en-US" b="1" dirty="0" smtClean="0">
                  <a:latin typeface="+mn-lt"/>
                </a:rPr>
                <a:t>=(|</a:t>
              </a:r>
              <a:r>
                <a:rPr lang="en-US" b="1" dirty="0" err="1" smtClean="0">
                  <a:latin typeface="+mn-lt"/>
                </a:rPr>
                <a:t>eg</a:t>
              </a:r>
              <a:r>
                <a:rPr lang="en-US" b="1" dirty="0" smtClean="0">
                  <a:latin typeface="+mn-lt"/>
                  <a:sym typeface="Mathematica1Mono"/>
                </a:rPr>
                <a:t>+</a:t>
              </a:r>
              <a:r>
                <a:rPr lang="en-US" b="1" dirty="0" smtClean="0">
                  <a:solidFill>
                    <a:srgbClr val="000000"/>
                  </a:solidFill>
                  <a:latin typeface="Times New Roman"/>
                </a:rPr>
                <a:t> |</a:t>
              </a:r>
              <a:r>
                <a:rPr lang="en-US" b="1" dirty="0" err="1" smtClean="0">
                  <a:solidFill>
                    <a:srgbClr val="000000"/>
                  </a:solidFill>
                  <a:latin typeface="Times New Roman"/>
                </a:rPr>
                <a:t>eg</a:t>
              </a:r>
              <a:r>
                <a:rPr lang="en-US" b="1" dirty="0" smtClean="0">
                  <a:solidFill>
                    <a:srgbClr val="000000"/>
                  </a:solidFill>
                  <a:latin typeface="Times New Roman"/>
                  <a:sym typeface="Mathematica1Mono"/>
                </a:rPr>
                <a:t>)</a:t>
              </a:r>
              <a:r>
                <a:rPr lang="en-US" b="1" dirty="0" smtClean="0">
                  <a:latin typeface="+mn-lt"/>
                  <a:sym typeface="Mathematica1Mono"/>
                </a:rPr>
                <a:t>|s</a:t>
              </a:r>
              <a:endParaRPr lang="en-US" b="1" dirty="0" smtClean="0">
                <a:latin typeface="+mn-lt"/>
              </a:endParaRPr>
            </a:p>
          </p:txBody>
        </p:sp>
        <p:sp>
          <p:nvSpPr>
            <p:cNvPr id="55" name="TextBox 54"/>
            <p:cNvSpPr txBox="1"/>
            <p:nvPr/>
          </p:nvSpPr>
          <p:spPr>
            <a:xfrm>
              <a:off x="6936909" y="2261899"/>
              <a:ext cx="3362589" cy="400110"/>
            </a:xfrm>
            <a:prstGeom prst="rect">
              <a:avLst/>
            </a:prstGeom>
            <a:noFill/>
          </p:spPr>
          <p:txBody>
            <a:bodyPr wrap="square" rtlCol="0">
              <a:spAutoFit/>
            </a:bodyPr>
            <a:lstStyle/>
            <a:p>
              <a:r>
                <a:rPr lang="en-US" b="1" dirty="0" err="1" smtClean="0">
                  <a:latin typeface="+mn-lt"/>
                </a:rPr>
                <a:t>U</a:t>
              </a:r>
              <a:r>
                <a:rPr lang="en-US" b="1" baseline="-25000" dirty="0" err="1" smtClean="0">
                  <a:latin typeface="+mn-lt"/>
                </a:rPr>
                <a:t>eg</a:t>
              </a:r>
              <a:r>
                <a:rPr lang="en-US" sz="2800" b="1" baseline="30000" dirty="0" smtClean="0">
                  <a:latin typeface="+mn-lt"/>
                </a:rPr>
                <a:t>-</a:t>
              </a:r>
              <a:r>
                <a:rPr lang="en-US" b="1" dirty="0" smtClean="0">
                  <a:latin typeface="+mn-lt"/>
                </a:rPr>
                <a:t>=(|</a:t>
              </a:r>
              <a:r>
                <a:rPr lang="en-US" b="1" dirty="0" err="1" smtClean="0">
                  <a:latin typeface="+mn-lt"/>
                </a:rPr>
                <a:t>eg</a:t>
              </a:r>
              <a:r>
                <a:rPr lang="en-US" b="1" dirty="0" smtClean="0">
                  <a:latin typeface="+mn-lt"/>
                  <a:sym typeface="Mathematica1Mono"/>
                </a:rPr>
                <a:t>-</a:t>
              </a:r>
              <a:r>
                <a:rPr lang="en-US" b="1" dirty="0" smtClean="0">
                  <a:solidFill>
                    <a:srgbClr val="000000"/>
                  </a:solidFill>
                  <a:latin typeface="Times New Roman"/>
                </a:rPr>
                <a:t> |</a:t>
              </a:r>
              <a:r>
                <a:rPr lang="en-US" b="1" dirty="0" err="1" smtClean="0">
                  <a:solidFill>
                    <a:srgbClr val="000000"/>
                  </a:solidFill>
                  <a:latin typeface="Times New Roman"/>
                </a:rPr>
                <a:t>eg</a:t>
              </a:r>
              <a:r>
                <a:rPr lang="en-US" b="1" dirty="0" smtClean="0">
                  <a:solidFill>
                    <a:srgbClr val="000000"/>
                  </a:solidFill>
                  <a:latin typeface="Times New Roman"/>
                  <a:sym typeface="Mathematica1Mono"/>
                </a:rPr>
                <a:t>)</a:t>
              </a:r>
              <a:r>
                <a:rPr lang="en-US" b="1" dirty="0" smtClean="0">
                  <a:latin typeface="+mn-lt"/>
                  <a:sym typeface="Mathematica1Mono"/>
                </a:rPr>
                <a:t>|t</a:t>
              </a:r>
              <a:endParaRPr lang="en-US" b="1" dirty="0" smtClean="0">
                <a:latin typeface="+mn-lt"/>
              </a:endParaRPr>
            </a:p>
          </p:txBody>
        </p:sp>
        <p:sp>
          <p:nvSpPr>
            <p:cNvPr id="7" name="Rectangle 6"/>
            <p:cNvSpPr>
              <a:spLocks noChangeArrowheads="1"/>
            </p:cNvSpPr>
            <p:nvPr/>
          </p:nvSpPr>
          <p:spPr bwMode="auto">
            <a:xfrm>
              <a:off x="1691763" y="4876789"/>
              <a:ext cx="7451725" cy="400110"/>
            </a:xfrm>
            <a:prstGeom prst="rect">
              <a:avLst/>
            </a:prstGeom>
            <a:noFill/>
            <a:ln w="9525">
              <a:noFill/>
              <a:miter lim="800000"/>
              <a:headEnd/>
              <a:tailEnd/>
            </a:ln>
          </p:spPr>
          <p:txBody>
            <a:bodyPr>
              <a:spAutoFit/>
            </a:bodyPr>
            <a:lstStyle/>
            <a:p>
              <a:r>
                <a:rPr lang="en-US" dirty="0">
                  <a:solidFill>
                    <a:srgbClr val="000000"/>
                  </a:solidFill>
                  <a:latin typeface="Times New Roman" pitchFamily="18" charset="0"/>
                  <a:sym typeface="Wingdings" pitchFamily="2" charset="2"/>
                </a:rPr>
                <a:t>|s</a:t>
              </a:r>
              <a:r>
                <a:rPr lang="en-US" dirty="0">
                  <a:solidFill>
                    <a:srgbClr val="000000"/>
                  </a:solidFill>
                  <a:latin typeface="Times New Roman" pitchFamily="18" charset="0"/>
                  <a:sym typeface="Mathematica1" pitchFamily="2" charset="2"/>
                </a:rPr>
                <a:t></a:t>
              </a:r>
              <a:r>
                <a:rPr lang="en-US" dirty="0">
                  <a:solidFill>
                    <a:srgbClr val="000000"/>
                  </a:solidFill>
                  <a:latin typeface="Times New Roman" pitchFamily="18" charset="0"/>
                  <a:sym typeface="Wingdings" pitchFamily="2" charset="2"/>
                </a:rPr>
                <a:t> :  |m</a:t>
              </a:r>
              <a:r>
                <a:rPr lang="en-US" baseline="-25000" dirty="0">
                  <a:solidFill>
                    <a:srgbClr val="000000"/>
                  </a:solidFill>
                  <a:latin typeface="Times New Roman" pitchFamily="18" charset="0"/>
                  <a:sym typeface="Wingdings" pitchFamily="2" charset="2"/>
                </a:rPr>
                <a:t>1</a:t>
              </a:r>
              <a:r>
                <a:rPr lang="en-US" dirty="0">
                  <a:solidFill>
                    <a:srgbClr val="000000"/>
                  </a:solidFill>
                  <a:latin typeface="Times New Roman" pitchFamily="18" charset="0"/>
                  <a:sym typeface="Wingdings" pitchFamily="2" charset="2"/>
                </a:rPr>
                <a:t>m</a:t>
              </a:r>
              <a:r>
                <a:rPr lang="en-US" baseline="-25000" dirty="0">
                  <a:solidFill>
                    <a:srgbClr val="000000"/>
                  </a:solidFill>
                  <a:latin typeface="Times New Roman" pitchFamily="18" charset="0"/>
                  <a:sym typeface="Wingdings" pitchFamily="2" charset="2"/>
                </a:rPr>
                <a:t>2</a:t>
              </a:r>
              <a:r>
                <a:rPr lang="en-US" dirty="0">
                  <a:solidFill>
                    <a:srgbClr val="000000"/>
                  </a:solidFill>
                  <a:latin typeface="Times New Roman" pitchFamily="18" charset="0"/>
                  <a:sym typeface="Mathematica1" pitchFamily="2" charset="2"/>
                </a:rPr>
                <a:t>-</a:t>
              </a:r>
              <a:r>
                <a:rPr lang="en-US" dirty="0">
                  <a:solidFill>
                    <a:srgbClr val="000000"/>
                  </a:solidFill>
                  <a:latin typeface="Times New Roman" pitchFamily="18" charset="0"/>
                  <a:sym typeface="Wingdings" pitchFamily="2" charset="2"/>
                </a:rPr>
                <a:t> |m</a:t>
              </a:r>
              <a:r>
                <a:rPr lang="en-US" baseline="-25000" dirty="0">
                  <a:solidFill>
                    <a:srgbClr val="000000"/>
                  </a:solidFill>
                  <a:latin typeface="Times New Roman" pitchFamily="18" charset="0"/>
                  <a:sym typeface="Wingdings" pitchFamily="2" charset="2"/>
                </a:rPr>
                <a:t>1</a:t>
              </a:r>
              <a:r>
                <a:rPr lang="en-US" dirty="0">
                  <a:solidFill>
                    <a:srgbClr val="000000"/>
                  </a:solidFill>
                  <a:latin typeface="Times New Roman" pitchFamily="18" charset="0"/>
                  <a:sym typeface="Wingdings" pitchFamily="2" charset="2"/>
                </a:rPr>
                <a:t>m</a:t>
              </a:r>
              <a:r>
                <a:rPr lang="en-US" baseline="-25000" dirty="0">
                  <a:solidFill>
                    <a:srgbClr val="000000"/>
                  </a:solidFill>
                  <a:latin typeface="Times New Roman" pitchFamily="18" charset="0"/>
                  <a:sym typeface="Wingdings" pitchFamily="2" charset="2"/>
                </a:rPr>
                <a:t>2</a:t>
              </a:r>
              <a:r>
                <a:rPr lang="en-US" dirty="0">
                  <a:solidFill>
                    <a:srgbClr val="000000"/>
                  </a:solidFill>
                  <a:latin typeface="Times New Roman" pitchFamily="18" charset="0"/>
                  <a:sym typeface="Mathematica1" pitchFamily="2" charset="2"/>
                </a:rPr>
                <a:t></a:t>
              </a:r>
              <a:r>
                <a:rPr lang="en-US" dirty="0">
                  <a:solidFill>
                    <a:srgbClr val="000000"/>
                  </a:solidFill>
                  <a:latin typeface="Times New Roman" pitchFamily="18" charset="0"/>
                  <a:sym typeface="Wingdings" pitchFamily="2" charset="2"/>
                </a:rPr>
                <a:t>   </a:t>
              </a:r>
              <a:r>
                <a:rPr lang="en-US" dirty="0" smtClean="0">
                  <a:solidFill>
                    <a:srgbClr val="000000"/>
                  </a:solidFill>
                  <a:latin typeface="Times New Roman" pitchFamily="18" charset="0"/>
                  <a:sym typeface="Wingdings" pitchFamily="2" charset="2"/>
                </a:rPr>
                <a:t>|</a:t>
              </a:r>
              <a:r>
                <a:rPr lang="en-US" dirty="0">
                  <a:solidFill>
                    <a:srgbClr val="000000"/>
                  </a:solidFill>
                  <a:latin typeface="Times New Roman" pitchFamily="18" charset="0"/>
                  <a:sym typeface="Wingdings" pitchFamily="2" charset="2"/>
                </a:rPr>
                <a:t>t</a:t>
              </a:r>
              <a:r>
                <a:rPr lang="en-US" dirty="0">
                  <a:solidFill>
                    <a:srgbClr val="000000"/>
                  </a:solidFill>
                  <a:latin typeface="Times New Roman" pitchFamily="18" charset="0"/>
                  <a:sym typeface="Mathematica1" pitchFamily="2" charset="2"/>
                </a:rPr>
                <a:t> </a:t>
              </a:r>
              <a:r>
                <a:rPr lang="en-US" dirty="0">
                  <a:solidFill>
                    <a:srgbClr val="000000"/>
                  </a:solidFill>
                  <a:latin typeface="Times New Roman" pitchFamily="18" charset="0"/>
                  <a:sym typeface="Wingdings" pitchFamily="2" charset="2"/>
                </a:rPr>
                <a:t>:  |m</a:t>
              </a:r>
              <a:r>
                <a:rPr lang="en-US" baseline="-25000" dirty="0">
                  <a:solidFill>
                    <a:srgbClr val="000000"/>
                  </a:solidFill>
                  <a:latin typeface="Times New Roman" pitchFamily="18" charset="0"/>
                  <a:sym typeface="Wingdings" pitchFamily="2" charset="2"/>
                </a:rPr>
                <a:t>1</a:t>
              </a:r>
              <a:r>
                <a:rPr lang="en-US" dirty="0">
                  <a:solidFill>
                    <a:srgbClr val="000000"/>
                  </a:solidFill>
                  <a:latin typeface="Times New Roman" pitchFamily="18" charset="0"/>
                  <a:sym typeface="Wingdings" pitchFamily="2" charset="2"/>
                </a:rPr>
                <a:t>m</a:t>
              </a:r>
              <a:r>
                <a:rPr lang="en-US" baseline="-25000" dirty="0">
                  <a:solidFill>
                    <a:srgbClr val="000000"/>
                  </a:solidFill>
                  <a:latin typeface="Times New Roman" pitchFamily="18" charset="0"/>
                  <a:sym typeface="Wingdings" pitchFamily="2" charset="2"/>
                </a:rPr>
                <a:t>2</a:t>
              </a:r>
              <a:r>
                <a:rPr lang="en-US" dirty="0">
                  <a:solidFill>
                    <a:srgbClr val="000000"/>
                  </a:solidFill>
                  <a:latin typeface="Times New Roman" pitchFamily="18" charset="0"/>
                  <a:sym typeface="Mathematica1" pitchFamily="2" charset="2"/>
                </a:rPr>
                <a:t>+</a:t>
              </a:r>
              <a:r>
                <a:rPr lang="en-US" dirty="0">
                  <a:solidFill>
                    <a:srgbClr val="000000"/>
                  </a:solidFill>
                  <a:latin typeface="Times New Roman" pitchFamily="18" charset="0"/>
                  <a:sym typeface="Wingdings" pitchFamily="2" charset="2"/>
                </a:rPr>
                <a:t> |m</a:t>
              </a:r>
              <a:r>
                <a:rPr lang="en-US" baseline="-25000" dirty="0">
                  <a:solidFill>
                    <a:srgbClr val="000000"/>
                  </a:solidFill>
                  <a:latin typeface="Times New Roman" pitchFamily="18" charset="0"/>
                  <a:sym typeface="Wingdings" pitchFamily="2" charset="2"/>
                </a:rPr>
                <a:t>1</a:t>
              </a:r>
              <a:r>
                <a:rPr lang="en-US" dirty="0">
                  <a:solidFill>
                    <a:srgbClr val="000000"/>
                  </a:solidFill>
                  <a:latin typeface="Times New Roman" pitchFamily="18" charset="0"/>
                  <a:sym typeface="Wingdings" pitchFamily="2" charset="2"/>
                </a:rPr>
                <a:t>m</a:t>
              </a:r>
              <a:r>
                <a:rPr lang="en-US" baseline="-25000" dirty="0">
                  <a:solidFill>
                    <a:srgbClr val="000000"/>
                  </a:solidFill>
                  <a:latin typeface="Times New Roman" pitchFamily="18" charset="0"/>
                  <a:sym typeface="Wingdings" pitchFamily="2" charset="2"/>
                </a:rPr>
                <a:t>2</a:t>
              </a:r>
              <a:r>
                <a:rPr lang="en-US" dirty="0">
                  <a:solidFill>
                    <a:srgbClr val="000000"/>
                  </a:solidFill>
                  <a:latin typeface="Times New Roman" pitchFamily="18" charset="0"/>
                  <a:sym typeface="Mathematica1" pitchFamily="2" charset="2"/>
                </a:rPr>
                <a:t></a:t>
              </a:r>
              <a:endParaRPr lang="en-US" dirty="0"/>
            </a:p>
          </p:txBody>
        </p:sp>
      </p:grpSp>
      <p:graphicFrame>
        <p:nvGraphicFramePr>
          <p:cNvPr id="84" name="Object 61"/>
          <p:cNvGraphicFramePr>
            <a:graphicFrameLocks noChangeAspect="1"/>
          </p:cNvGraphicFramePr>
          <p:nvPr/>
        </p:nvGraphicFramePr>
        <p:xfrm>
          <a:off x="123654" y="5686425"/>
          <a:ext cx="4789488" cy="687388"/>
        </p:xfrm>
        <a:graphic>
          <a:graphicData uri="http://schemas.openxmlformats.org/presentationml/2006/ole">
            <p:oleObj spid="_x0000_s113666" name="Equation" r:id="rId5" imgW="2654280" imgH="444240" progId="Equation.3">
              <p:embed/>
            </p:oleObj>
          </a:graphicData>
        </a:graphic>
      </p:graphicFrame>
      <p:grpSp>
        <p:nvGrpSpPr>
          <p:cNvPr id="60" name="Group 37"/>
          <p:cNvGrpSpPr>
            <a:grpSpLocks/>
          </p:cNvGrpSpPr>
          <p:nvPr/>
        </p:nvGrpSpPr>
        <p:grpSpPr bwMode="auto">
          <a:xfrm>
            <a:off x="4781811" y="5686425"/>
            <a:ext cx="1916112" cy="990600"/>
            <a:chOff x="794" y="2269"/>
            <a:chExt cx="1658" cy="625"/>
          </a:xfrm>
        </p:grpSpPr>
        <p:sp>
          <p:nvSpPr>
            <p:cNvPr id="61" name="Freeform 40"/>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28575">
              <a:solidFill>
                <a:srgbClr val="7030A0"/>
              </a:solidFill>
              <a:round/>
              <a:headEnd/>
              <a:tailEnd/>
            </a:ln>
          </p:spPr>
          <p:txBody>
            <a:bodyPr/>
            <a:lstStyle/>
            <a:p>
              <a:endParaRPr lang="en-US"/>
            </a:p>
          </p:txBody>
        </p:sp>
        <p:sp>
          <p:nvSpPr>
            <p:cNvPr id="62" name="Freeform 41"/>
            <p:cNvSpPr>
              <a:spLocks/>
            </p:cNvSpPr>
            <p:nvPr/>
          </p:nvSpPr>
          <p:spPr bwMode="auto">
            <a:xfrm>
              <a:off x="1262"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28575">
              <a:solidFill>
                <a:srgbClr val="7030A0"/>
              </a:solidFill>
              <a:round/>
              <a:headEnd/>
              <a:tailEnd/>
            </a:ln>
          </p:spPr>
          <p:txBody>
            <a:bodyPr/>
            <a:lstStyle/>
            <a:p>
              <a:endParaRPr lang="en-US"/>
            </a:p>
          </p:txBody>
        </p:sp>
        <p:sp>
          <p:nvSpPr>
            <p:cNvPr id="63" name="Freeform 42"/>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28575">
              <a:solidFill>
                <a:srgbClr val="7030A0"/>
              </a:solidFill>
              <a:round/>
              <a:headEnd/>
              <a:tailEnd/>
            </a:ln>
          </p:spPr>
          <p:txBody>
            <a:bodyPr/>
            <a:lstStyle/>
            <a:p>
              <a:endParaRPr lang="en-US"/>
            </a:p>
          </p:txBody>
        </p:sp>
        <p:sp>
          <p:nvSpPr>
            <p:cNvPr id="64" name="Freeform 43"/>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28575">
              <a:solidFill>
                <a:srgbClr val="7030A0"/>
              </a:solidFill>
              <a:round/>
              <a:headEnd/>
              <a:tailEnd/>
            </a:ln>
          </p:spPr>
          <p:txBody>
            <a:bodyPr/>
            <a:lstStyle/>
            <a:p>
              <a:endParaRPr lang="en-US"/>
            </a:p>
          </p:txBody>
        </p:sp>
      </p:grpSp>
      <p:grpSp>
        <p:nvGrpSpPr>
          <p:cNvPr id="65" name="Group 37"/>
          <p:cNvGrpSpPr>
            <a:grpSpLocks/>
          </p:cNvGrpSpPr>
          <p:nvPr/>
        </p:nvGrpSpPr>
        <p:grpSpPr bwMode="auto">
          <a:xfrm>
            <a:off x="4781811" y="6011862"/>
            <a:ext cx="1916112" cy="665163"/>
            <a:chOff x="794" y="2269"/>
            <a:chExt cx="1658" cy="625"/>
          </a:xfrm>
        </p:grpSpPr>
        <p:sp>
          <p:nvSpPr>
            <p:cNvPr id="66" name="Freeform 40"/>
            <p:cNvSpPr>
              <a:spLocks/>
            </p:cNvSpPr>
            <p:nvPr/>
          </p:nvSpPr>
          <p:spPr bwMode="auto">
            <a:xfrm>
              <a:off x="794" y="2269"/>
              <a:ext cx="468" cy="625"/>
            </a:xfrm>
            <a:custGeom>
              <a:avLst/>
              <a:gdLst>
                <a:gd name="T0" fmla="*/ 0 w 468"/>
                <a:gd name="T1" fmla="*/ 93 h 625"/>
                <a:gd name="T2" fmla="*/ 21 w 468"/>
                <a:gd name="T3" fmla="*/ 67 h 625"/>
                <a:gd name="T4" fmla="*/ 35 w 468"/>
                <a:gd name="T5" fmla="*/ 41 h 625"/>
                <a:gd name="T6" fmla="*/ 42 w 468"/>
                <a:gd name="T7" fmla="*/ 30 h 625"/>
                <a:gd name="T8" fmla="*/ 50 w 468"/>
                <a:gd name="T9" fmla="*/ 19 h 625"/>
                <a:gd name="T10" fmla="*/ 64 w 468"/>
                <a:gd name="T11" fmla="*/ 11 h 625"/>
                <a:gd name="T12" fmla="*/ 71 w 468"/>
                <a:gd name="T13" fmla="*/ 7 h 625"/>
                <a:gd name="T14" fmla="*/ 71 w 468"/>
                <a:gd name="T15" fmla="*/ 4 h 625"/>
                <a:gd name="T16" fmla="*/ 78 w 468"/>
                <a:gd name="T17" fmla="*/ 4 h 625"/>
                <a:gd name="T18" fmla="*/ 85 w 468"/>
                <a:gd name="T19" fmla="*/ 0 h 625"/>
                <a:gd name="T20" fmla="*/ 85 w 468"/>
                <a:gd name="T21" fmla="*/ 0 h 625"/>
                <a:gd name="T22" fmla="*/ 85 w 468"/>
                <a:gd name="T23" fmla="*/ 0 h 625"/>
                <a:gd name="T24" fmla="*/ 92 w 468"/>
                <a:gd name="T25" fmla="*/ 0 h 625"/>
                <a:gd name="T26" fmla="*/ 92 w 468"/>
                <a:gd name="T27" fmla="*/ 0 h 625"/>
                <a:gd name="T28" fmla="*/ 92 w 468"/>
                <a:gd name="T29" fmla="*/ 0 h 625"/>
                <a:gd name="T30" fmla="*/ 92 w 468"/>
                <a:gd name="T31" fmla="*/ 0 h 625"/>
                <a:gd name="T32" fmla="*/ 99 w 468"/>
                <a:gd name="T33" fmla="*/ 0 h 625"/>
                <a:gd name="T34" fmla="*/ 99 w 468"/>
                <a:gd name="T35" fmla="*/ 0 h 625"/>
                <a:gd name="T36" fmla="*/ 99 w 468"/>
                <a:gd name="T37" fmla="*/ 0 h 625"/>
                <a:gd name="T38" fmla="*/ 99 w 468"/>
                <a:gd name="T39" fmla="*/ 0 h 625"/>
                <a:gd name="T40" fmla="*/ 99 w 468"/>
                <a:gd name="T41" fmla="*/ 0 h 625"/>
                <a:gd name="T42" fmla="*/ 106 w 468"/>
                <a:gd name="T43" fmla="*/ 0 h 625"/>
                <a:gd name="T44" fmla="*/ 106 w 468"/>
                <a:gd name="T45" fmla="*/ 0 h 625"/>
                <a:gd name="T46" fmla="*/ 106 w 468"/>
                <a:gd name="T47" fmla="*/ 0 h 625"/>
                <a:gd name="T48" fmla="*/ 113 w 468"/>
                <a:gd name="T49" fmla="*/ 4 h 625"/>
                <a:gd name="T50" fmla="*/ 113 w 468"/>
                <a:gd name="T51" fmla="*/ 4 h 625"/>
                <a:gd name="T52" fmla="*/ 127 w 468"/>
                <a:gd name="T53" fmla="*/ 7 h 625"/>
                <a:gd name="T54" fmla="*/ 135 w 468"/>
                <a:gd name="T55" fmla="*/ 15 h 625"/>
                <a:gd name="T56" fmla="*/ 142 w 468"/>
                <a:gd name="T57" fmla="*/ 22 h 625"/>
                <a:gd name="T58" fmla="*/ 163 w 468"/>
                <a:gd name="T59" fmla="*/ 45 h 625"/>
                <a:gd name="T60" fmla="*/ 177 w 468"/>
                <a:gd name="T61" fmla="*/ 71 h 625"/>
                <a:gd name="T62" fmla="*/ 213 w 468"/>
                <a:gd name="T63" fmla="*/ 141 h 625"/>
                <a:gd name="T64" fmla="*/ 283 w 468"/>
                <a:gd name="T65" fmla="*/ 316 h 625"/>
                <a:gd name="T66" fmla="*/ 347 w 468"/>
                <a:gd name="T67" fmla="*/ 480 h 625"/>
                <a:gd name="T68" fmla="*/ 383 w 468"/>
                <a:gd name="T69" fmla="*/ 551 h 625"/>
                <a:gd name="T70" fmla="*/ 397 w 468"/>
                <a:gd name="T71" fmla="*/ 581 h 625"/>
                <a:gd name="T72" fmla="*/ 418 w 468"/>
                <a:gd name="T73" fmla="*/ 599 h 625"/>
                <a:gd name="T74" fmla="*/ 425 w 468"/>
                <a:gd name="T75" fmla="*/ 610 h 625"/>
                <a:gd name="T76" fmla="*/ 432 w 468"/>
                <a:gd name="T77" fmla="*/ 614 h 625"/>
                <a:gd name="T78" fmla="*/ 439 w 468"/>
                <a:gd name="T79" fmla="*/ 618 h 625"/>
                <a:gd name="T80" fmla="*/ 439 w 468"/>
                <a:gd name="T81" fmla="*/ 622 h 625"/>
                <a:gd name="T82" fmla="*/ 446 w 468"/>
                <a:gd name="T83" fmla="*/ 622 h 625"/>
                <a:gd name="T84" fmla="*/ 446 w 468"/>
                <a:gd name="T85" fmla="*/ 625 h 625"/>
                <a:gd name="T86" fmla="*/ 453 w 468"/>
                <a:gd name="T87" fmla="*/ 625 h 625"/>
                <a:gd name="T88" fmla="*/ 453 w 468"/>
                <a:gd name="T89" fmla="*/ 625 h 625"/>
                <a:gd name="T90" fmla="*/ 461 w 468"/>
                <a:gd name="T91" fmla="*/ 625 h 625"/>
                <a:gd name="T92" fmla="*/ 461 w 468"/>
                <a:gd name="T93" fmla="*/ 625 h 625"/>
                <a:gd name="T94" fmla="*/ 461 w 468"/>
                <a:gd name="T95" fmla="*/ 625 h 625"/>
                <a:gd name="T96" fmla="*/ 468 w 468"/>
                <a:gd name="T97" fmla="*/ 625 h 625"/>
                <a:gd name="T98" fmla="*/ 468 w 468"/>
                <a:gd name="T99" fmla="*/ 625 h 6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625"/>
                <a:gd name="T152" fmla="*/ 468 w 468"/>
                <a:gd name="T153" fmla="*/ 625 h 6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625">
                  <a:moveTo>
                    <a:pt x="0" y="93"/>
                  </a:moveTo>
                  <a:lnTo>
                    <a:pt x="21" y="67"/>
                  </a:lnTo>
                  <a:lnTo>
                    <a:pt x="35" y="41"/>
                  </a:lnTo>
                  <a:lnTo>
                    <a:pt x="42" y="30"/>
                  </a:lnTo>
                  <a:lnTo>
                    <a:pt x="50" y="19"/>
                  </a:lnTo>
                  <a:lnTo>
                    <a:pt x="64" y="11"/>
                  </a:lnTo>
                  <a:lnTo>
                    <a:pt x="71" y="7"/>
                  </a:lnTo>
                  <a:lnTo>
                    <a:pt x="71" y="4"/>
                  </a:lnTo>
                  <a:lnTo>
                    <a:pt x="78" y="4"/>
                  </a:lnTo>
                  <a:lnTo>
                    <a:pt x="85" y="0"/>
                  </a:lnTo>
                  <a:lnTo>
                    <a:pt x="92" y="0"/>
                  </a:lnTo>
                  <a:lnTo>
                    <a:pt x="99" y="0"/>
                  </a:lnTo>
                  <a:lnTo>
                    <a:pt x="106" y="0"/>
                  </a:lnTo>
                  <a:lnTo>
                    <a:pt x="113" y="4"/>
                  </a:lnTo>
                  <a:lnTo>
                    <a:pt x="127" y="7"/>
                  </a:lnTo>
                  <a:lnTo>
                    <a:pt x="135" y="15"/>
                  </a:lnTo>
                  <a:lnTo>
                    <a:pt x="142" y="22"/>
                  </a:lnTo>
                  <a:lnTo>
                    <a:pt x="163" y="45"/>
                  </a:lnTo>
                  <a:lnTo>
                    <a:pt x="177" y="71"/>
                  </a:lnTo>
                  <a:lnTo>
                    <a:pt x="213" y="141"/>
                  </a:lnTo>
                  <a:lnTo>
                    <a:pt x="283" y="316"/>
                  </a:lnTo>
                  <a:lnTo>
                    <a:pt x="347" y="480"/>
                  </a:lnTo>
                  <a:lnTo>
                    <a:pt x="383" y="551"/>
                  </a:lnTo>
                  <a:lnTo>
                    <a:pt x="397" y="581"/>
                  </a:lnTo>
                  <a:lnTo>
                    <a:pt x="418" y="599"/>
                  </a:lnTo>
                  <a:lnTo>
                    <a:pt x="425" y="610"/>
                  </a:lnTo>
                  <a:lnTo>
                    <a:pt x="432" y="614"/>
                  </a:lnTo>
                  <a:lnTo>
                    <a:pt x="439" y="618"/>
                  </a:lnTo>
                  <a:lnTo>
                    <a:pt x="439" y="622"/>
                  </a:lnTo>
                  <a:lnTo>
                    <a:pt x="446" y="622"/>
                  </a:lnTo>
                  <a:lnTo>
                    <a:pt x="446" y="625"/>
                  </a:lnTo>
                  <a:lnTo>
                    <a:pt x="453" y="625"/>
                  </a:lnTo>
                  <a:lnTo>
                    <a:pt x="461" y="625"/>
                  </a:lnTo>
                  <a:lnTo>
                    <a:pt x="468" y="625"/>
                  </a:lnTo>
                </a:path>
              </a:pathLst>
            </a:custGeom>
            <a:noFill/>
            <a:ln w="28575">
              <a:solidFill>
                <a:srgbClr val="FF0000"/>
              </a:solidFill>
              <a:round/>
              <a:headEnd/>
              <a:tailEnd/>
            </a:ln>
          </p:spPr>
          <p:txBody>
            <a:bodyPr/>
            <a:lstStyle/>
            <a:p>
              <a:endParaRPr lang="en-US"/>
            </a:p>
          </p:txBody>
        </p:sp>
        <p:sp>
          <p:nvSpPr>
            <p:cNvPr id="67" name="Freeform 41"/>
            <p:cNvSpPr>
              <a:spLocks/>
            </p:cNvSpPr>
            <p:nvPr/>
          </p:nvSpPr>
          <p:spPr bwMode="auto">
            <a:xfrm>
              <a:off x="1267" y="2269"/>
              <a:ext cx="666" cy="625"/>
            </a:xfrm>
            <a:custGeom>
              <a:avLst/>
              <a:gdLst>
                <a:gd name="T0" fmla="*/ 0 w 666"/>
                <a:gd name="T1" fmla="*/ 625 h 625"/>
                <a:gd name="T2" fmla="*/ 0 w 666"/>
                <a:gd name="T3" fmla="*/ 625 h 625"/>
                <a:gd name="T4" fmla="*/ 0 w 666"/>
                <a:gd name="T5" fmla="*/ 625 h 625"/>
                <a:gd name="T6" fmla="*/ 7 w 666"/>
                <a:gd name="T7" fmla="*/ 625 h 625"/>
                <a:gd name="T8" fmla="*/ 7 w 666"/>
                <a:gd name="T9" fmla="*/ 625 h 625"/>
                <a:gd name="T10" fmla="*/ 7 w 666"/>
                <a:gd name="T11" fmla="*/ 625 h 625"/>
                <a:gd name="T12" fmla="*/ 14 w 666"/>
                <a:gd name="T13" fmla="*/ 622 h 625"/>
                <a:gd name="T14" fmla="*/ 21 w 666"/>
                <a:gd name="T15" fmla="*/ 622 h 625"/>
                <a:gd name="T16" fmla="*/ 28 w 666"/>
                <a:gd name="T17" fmla="*/ 614 h 625"/>
                <a:gd name="T18" fmla="*/ 35 w 666"/>
                <a:gd name="T19" fmla="*/ 610 h 625"/>
                <a:gd name="T20" fmla="*/ 49 w 666"/>
                <a:gd name="T21" fmla="*/ 592 h 625"/>
                <a:gd name="T22" fmla="*/ 71 w 666"/>
                <a:gd name="T23" fmla="*/ 566 h 625"/>
                <a:gd name="T24" fmla="*/ 92 w 666"/>
                <a:gd name="T25" fmla="*/ 532 h 625"/>
                <a:gd name="T26" fmla="*/ 163 w 666"/>
                <a:gd name="T27" fmla="*/ 361 h 625"/>
                <a:gd name="T28" fmla="*/ 234 w 666"/>
                <a:gd name="T29" fmla="*/ 179 h 625"/>
                <a:gd name="T30" fmla="*/ 262 w 666"/>
                <a:gd name="T31" fmla="*/ 108 h 625"/>
                <a:gd name="T32" fmla="*/ 283 w 666"/>
                <a:gd name="T33" fmla="*/ 74 h 625"/>
                <a:gd name="T34" fmla="*/ 297 w 666"/>
                <a:gd name="T35" fmla="*/ 48 h 625"/>
                <a:gd name="T36" fmla="*/ 311 w 666"/>
                <a:gd name="T37" fmla="*/ 26 h 625"/>
                <a:gd name="T38" fmla="*/ 326 w 666"/>
                <a:gd name="T39" fmla="*/ 19 h 625"/>
                <a:gd name="T40" fmla="*/ 333 w 666"/>
                <a:gd name="T41" fmla="*/ 11 h 625"/>
                <a:gd name="T42" fmla="*/ 340 w 666"/>
                <a:gd name="T43" fmla="*/ 4 h 625"/>
                <a:gd name="T44" fmla="*/ 347 w 666"/>
                <a:gd name="T45" fmla="*/ 4 h 625"/>
                <a:gd name="T46" fmla="*/ 347 w 666"/>
                <a:gd name="T47" fmla="*/ 0 h 625"/>
                <a:gd name="T48" fmla="*/ 354 w 666"/>
                <a:gd name="T49" fmla="*/ 0 h 625"/>
                <a:gd name="T50" fmla="*/ 354 w 666"/>
                <a:gd name="T51" fmla="*/ 0 h 625"/>
                <a:gd name="T52" fmla="*/ 354 w 666"/>
                <a:gd name="T53" fmla="*/ 0 h 625"/>
                <a:gd name="T54" fmla="*/ 354 w 666"/>
                <a:gd name="T55" fmla="*/ 0 h 625"/>
                <a:gd name="T56" fmla="*/ 361 w 666"/>
                <a:gd name="T57" fmla="*/ 0 h 625"/>
                <a:gd name="T58" fmla="*/ 361 w 666"/>
                <a:gd name="T59" fmla="*/ 0 h 625"/>
                <a:gd name="T60" fmla="*/ 361 w 666"/>
                <a:gd name="T61" fmla="*/ 0 h 625"/>
                <a:gd name="T62" fmla="*/ 368 w 666"/>
                <a:gd name="T63" fmla="*/ 0 h 625"/>
                <a:gd name="T64" fmla="*/ 368 w 666"/>
                <a:gd name="T65" fmla="*/ 0 h 625"/>
                <a:gd name="T66" fmla="*/ 368 w 666"/>
                <a:gd name="T67" fmla="*/ 0 h 625"/>
                <a:gd name="T68" fmla="*/ 368 w 666"/>
                <a:gd name="T69" fmla="*/ 0 h 625"/>
                <a:gd name="T70" fmla="*/ 375 w 666"/>
                <a:gd name="T71" fmla="*/ 0 h 625"/>
                <a:gd name="T72" fmla="*/ 375 w 666"/>
                <a:gd name="T73" fmla="*/ 0 h 625"/>
                <a:gd name="T74" fmla="*/ 375 w 666"/>
                <a:gd name="T75" fmla="*/ 0 h 625"/>
                <a:gd name="T76" fmla="*/ 389 w 666"/>
                <a:gd name="T77" fmla="*/ 4 h 625"/>
                <a:gd name="T78" fmla="*/ 389 w 666"/>
                <a:gd name="T79" fmla="*/ 7 h 625"/>
                <a:gd name="T80" fmla="*/ 396 w 666"/>
                <a:gd name="T81" fmla="*/ 11 h 625"/>
                <a:gd name="T82" fmla="*/ 404 w 666"/>
                <a:gd name="T83" fmla="*/ 19 h 625"/>
                <a:gd name="T84" fmla="*/ 425 w 666"/>
                <a:gd name="T85" fmla="*/ 37 h 625"/>
                <a:gd name="T86" fmla="*/ 439 w 666"/>
                <a:gd name="T87" fmla="*/ 63 h 625"/>
                <a:gd name="T88" fmla="*/ 474 w 666"/>
                <a:gd name="T89" fmla="*/ 130 h 625"/>
                <a:gd name="T90" fmla="*/ 510 w 666"/>
                <a:gd name="T91" fmla="*/ 205 h 625"/>
                <a:gd name="T92" fmla="*/ 574 w 666"/>
                <a:gd name="T93" fmla="*/ 383 h 625"/>
                <a:gd name="T94" fmla="*/ 609 w 666"/>
                <a:gd name="T95" fmla="*/ 469 h 625"/>
                <a:gd name="T96" fmla="*/ 630 w 666"/>
                <a:gd name="T97" fmla="*/ 510 h 625"/>
                <a:gd name="T98" fmla="*/ 645 w 666"/>
                <a:gd name="T99" fmla="*/ 547 h 625"/>
                <a:gd name="T100" fmla="*/ 666 w 666"/>
                <a:gd name="T101" fmla="*/ 577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66"/>
                <a:gd name="T154" fmla="*/ 0 h 625"/>
                <a:gd name="T155" fmla="*/ 666 w 666"/>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66" h="625">
                  <a:moveTo>
                    <a:pt x="0" y="625"/>
                  </a:moveTo>
                  <a:lnTo>
                    <a:pt x="0" y="625"/>
                  </a:lnTo>
                  <a:lnTo>
                    <a:pt x="7" y="625"/>
                  </a:lnTo>
                  <a:lnTo>
                    <a:pt x="14" y="622"/>
                  </a:lnTo>
                  <a:lnTo>
                    <a:pt x="21" y="622"/>
                  </a:lnTo>
                  <a:lnTo>
                    <a:pt x="28" y="614"/>
                  </a:lnTo>
                  <a:lnTo>
                    <a:pt x="35" y="610"/>
                  </a:lnTo>
                  <a:lnTo>
                    <a:pt x="49" y="592"/>
                  </a:lnTo>
                  <a:lnTo>
                    <a:pt x="71" y="566"/>
                  </a:lnTo>
                  <a:lnTo>
                    <a:pt x="92" y="532"/>
                  </a:lnTo>
                  <a:lnTo>
                    <a:pt x="163" y="361"/>
                  </a:lnTo>
                  <a:lnTo>
                    <a:pt x="234" y="179"/>
                  </a:lnTo>
                  <a:lnTo>
                    <a:pt x="262" y="108"/>
                  </a:lnTo>
                  <a:lnTo>
                    <a:pt x="283" y="74"/>
                  </a:lnTo>
                  <a:lnTo>
                    <a:pt x="297" y="48"/>
                  </a:lnTo>
                  <a:lnTo>
                    <a:pt x="311" y="26"/>
                  </a:lnTo>
                  <a:lnTo>
                    <a:pt x="326" y="19"/>
                  </a:lnTo>
                  <a:lnTo>
                    <a:pt x="333" y="11"/>
                  </a:lnTo>
                  <a:lnTo>
                    <a:pt x="340" y="4"/>
                  </a:lnTo>
                  <a:lnTo>
                    <a:pt x="347" y="4"/>
                  </a:lnTo>
                  <a:lnTo>
                    <a:pt x="347" y="0"/>
                  </a:lnTo>
                  <a:lnTo>
                    <a:pt x="354" y="0"/>
                  </a:lnTo>
                  <a:lnTo>
                    <a:pt x="361" y="0"/>
                  </a:lnTo>
                  <a:lnTo>
                    <a:pt x="368" y="0"/>
                  </a:lnTo>
                  <a:lnTo>
                    <a:pt x="375" y="0"/>
                  </a:lnTo>
                  <a:lnTo>
                    <a:pt x="389" y="4"/>
                  </a:lnTo>
                  <a:lnTo>
                    <a:pt x="389" y="7"/>
                  </a:lnTo>
                  <a:lnTo>
                    <a:pt x="396" y="11"/>
                  </a:lnTo>
                  <a:lnTo>
                    <a:pt x="404" y="19"/>
                  </a:lnTo>
                  <a:lnTo>
                    <a:pt x="425" y="37"/>
                  </a:lnTo>
                  <a:lnTo>
                    <a:pt x="439" y="63"/>
                  </a:lnTo>
                  <a:lnTo>
                    <a:pt x="474" y="130"/>
                  </a:lnTo>
                  <a:lnTo>
                    <a:pt x="510" y="205"/>
                  </a:lnTo>
                  <a:lnTo>
                    <a:pt x="574" y="383"/>
                  </a:lnTo>
                  <a:lnTo>
                    <a:pt x="609" y="469"/>
                  </a:lnTo>
                  <a:lnTo>
                    <a:pt x="630" y="510"/>
                  </a:lnTo>
                  <a:lnTo>
                    <a:pt x="645" y="547"/>
                  </a:lnTo>
                  <a:lnTo>
                    <a:pt x="666" y="577"/>
                  </a:lnTo>
                </a:path>
              </a:pathLst>
            </a:custGeom>
            <a:noFill/>
            <a:ln w="28575">
              <a:solidFill>
                <a:srgbClr val="FF0000"/>
              </a:solidFill>
              <a:round/>
              <a:headEnd/>
              <a:tailEnd/>
            </a:ln>
          </p:spPr>
          <p:txBody>
            <a:bodyPr/>
            <a:lstStyle/>
            <a:p>
              <a:endParaRPr lang="en-US"/>
            </a:p>
          </p:txBody>
        </p:sp>
        <p:sp>
          <p:nvSpPr>
            <p:cNvPr id="68" name="Freeform 42"/>
            <p:cNvSpPr>
              <a:spLocks/>
            </p:cNvSpPr>
            <p:nvPr/>
          </p:nvSpPr>
          <p:spPr bwMode="auto">
            <a:xfrm>
              <a:off x="1928" y="2269"/>
              <a:ext cx="439" cy="625"/>
            </a:xfrm>
            <a:custGeom>
              <a:avLst/>
              <a:gdLst>
                <a:gd name="T0" fmla="*/ 0 w 439"/>
                <a:gd name="T1" fmla="*/ 577 h 625"/>
                <a:gd name="T2" fmla="*/ 7 w 439"/>
                <a:gd name="T3" fmla="*/ 588 h 625"/>
                <a:gd name="T4" fmla="*/ 14 w 439"/>
                <a:gd name="T5" fmla="*/ 599 h 625"/>
                <a:gd name="T6" fmla="*/ 28 w 439"/>
                <a:gd name="T7" fmla="*/ 610 h 625"/>
                <a:gd name="T8" fmla="*/ 35 w 439"/>
                <a:gd name="T9" fmla="*/ 614 h 625"/>
                <a:gd name="T10" fmla="*/ 35 w 439"/>
                <a:gd name="T11" fmla="*/ 618 h 625"/>
                <a:gd name="T12" fmla="*/ 42 w 439"/>
                <a:gd name="T13" fmla="*/ 622 h 625"/>
                <a:gd name="T14" fmla="*/ 49 w 439"/>
                <a:gd name="T15" fmla="*/ 622 h 625"/>
                <a:gd name="T16" fmla="*/ 49 w 439"/>
                <a:gd name="T17" fmla="*/ 625 h 625"/>
                <a:gd name="T18" fmla="*/ 56 w 439"/>
                <a:gd name="T19" fmla="*/ 625 h 625"/>
                <a:gd name="T20" fmla="*/ 56 w 439"/>
                <a:gd name="T21" fmla="*/ 625 h 625"/>
                <a:gd name="T22" fmla="*/ 56 w 439"/>
                <a:gd name="T23" fmla="*/ 625 h 625"/>
                <a:gd name="T24" fmla="*/ 56 w 439"/>
                <a:gd name="T25" fmla="*/ 625 h 625"/>
                <a:gd name="T26" fmla="*/ 64 w 439"/>
                <a:gd name="T27" fmla="*/ 625 h 625"/>
                <a:gd name="T28" fmla="*/ 64 w 439"/>
                <a:gd name="T29" fmla="*/ 625 h 625"/>
                <a:gd name="T30" fmla="*/ 64 w 439"/>
                <a:gd name="T31" fmla="*/ 625 h 625"/>
                <a:gd name="T32" fmla="*/ 64 w 439"/>
                <a:gd name="T33" fmla="*/ 625 h 625"/>
                <a:gd name="T34" fmla="*/ 71 w 439"/>
                <a:gd name="T35" fmla="*/ 625 h 625"/>
                <a:gd name="T36" fmla="*/ 71 w 439"/>
                <a:gd name="T37" fmla="*/ 625 h 625"/>
                <a:gd name="T38" fmla="*/ 71 w 439"/>
                <a:gd name="T39" fmla="*/ 625 h 625"/>
                <a:gd name="T40" fmla="*/ 71 w 439"/>
                <a:gd name="T41" fmla="*/ 625 h 625"/>
                <a:gd name="T42" fmla="*/ 78 w 439"/>
                <a:gd name="T43" fmla="*/ 625 h 625"/>
                <a:gd name="T44" fmla="*/ 78 w 439"/>
                <a:gd name="T45" fmla="*/ 625 h 625"/>
                <a:gd name="T46" fmla="*/ 85 w 439"/>
                <a:gd name="T47" fmla="*/ 622 h 625"/>
                <a:gd name="T48" fmla="*/ 92 w 439"/>
                <a:gd name="T49" fmla="*/ 618 h 625"/>
                <a:gd name="T50" fmla="*/ 99 w 439"/>
                <a:gd name="T51" fmla="*/ 610 h 625"/>
                <a:gd name="T52" fmla="*/ 120 w 439"/>
                <a:gd name="T53" fmla="*/ 592 h 625"/>
                <a:gd name="T54" fmla="*/ 142 w 439"/>
                <a:gd name="T55" fmla="*/ 566 h 625"/>
                <a:gd name="T56" fmla="*/ 156 w 439"/>
                <a:gd name="T57" fmla="*/ 540 h 625"/>
                <a:gd name="T58" fmla="*/ 191 w 439"/>
                <a:gd name="T59" fmla="*/ 465 h 625"/>
                <a:gd name="T60" fmla="*/ 255 w 439"/>
                <a:gd name="T61" fmla="*/ 287 h 625"/>
                <a:gd name="T62" fmla="*/ 290 w 439"/>
                <a:gd name="T63" fmla="*/ 197 h 625"/>
                <a:gd name="T64" fmla="*/ 333 w 439"/>
                <a:gd name="T65" fmla="*/ 112 h 625"/>
                <a:gd name="T66" fmla="*/ 347 w 439"/>
                <a:gd name="T67" fmla="*/ 78 h 625"/>
                <a:gd name="T68" fmla="*/ 368 w 439"/>
                <a:gd name="T69" fmla="*/ 48 h 625"/>
                <a:gd name="T70" fmla="*/ 382 w 439"/>
                <a:gd name="T71" fmla="*/ 26 h 625"/>
                <a:gd name="T72" fmla="*/ 390 w 439"/>
                <a:gd name="T73" fmla="*/ 19 h 625"/>
                <a:gd name="T74" fmla="*/ 397 w 439"/>
                <a:gd name="T75" fmla="*/ 11 h 625"/>
                <a:gd name="T76" fmla="*/ 404 w 439"/>
                <a:gd name="T77" fmla="*/ 7 h 625"/>
                <a:gd name="T78" fmla="*/ 411 w 439"/>
                <a:gd name="T79" fmla="*/ 4 h 625"/>
                <a:gd name="T80" fmla="*/ 411 w 439"/>
                <a:gd name="T81" fmla="*/ 4 h 625"/>
                <a:gd name="T82" fmla="*/ 418 w 439"/>
                <a:gd name="T83" fmla="*/ 0 h 625"/>
                <a:gd name="T84" fmla="*/ 418 w 439"/>
                <a:gd name="T85" fmla="*/ 0 h 625"/>
                <a:gd name="T86" fmla="*/ 425 w 439"/>
                <a:gd name="T87" fmla="*/ 0 h 625"/>
                <a:gd name="T88" fmla="*/ 425 w 439"/>
                <a:gd name="T89" fmla="*/ 0 h 625"/>
                <a:gd name="T90" fmla="*/ 425 w 439"/>
                <a:gd name="T91" fmla="*/ 0 h 625"/>
                <a:gd name="T92" fmla="*/ 425 w 439"/>
                <a:gd name="T93" fmla="*/ 0 h 625"/>
                <a:gd name="T94" fmla="*/ 432 w 439"/>
                <a:gd name="T95" fmla="*/ 0 h 625"/>
                <a:gd name="T96" fmla="*/ 432 w 439"/>
                <a:gd name="T97" fmla="*/ 0 h 625"/>
                <a:gd name="T98" fmla="*/ 432 w 439"/>
                <a:gd name="T99" fmla="*/ 0 h 625"/>
                <a:gd name="T100" fmla="*/ 439 w 439"/>
                <a:gd name="T101" fmla="*/ 0 h 6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9"/>
                <a:gd name="T154" fmla="*/ 0 h 625"/>
                <a:gd name="T155" fmla="*/ 439 w 439"/>
                <a:gd name="T156" fmla="*/ 625 h 6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9" h="625">
                  <a:moveTo>
                    <a:pt x="0" y="577"/>
                  </a:moveTo>
                  <a:lnTo>
                    <a:pt x="7" y="588"/>
                  </a:lnTo>
                  <a:lnTo>
                    <a:pt x="14" y="599"/>
                  </a:lnTo>
                  <a:lnTo>
                    <a:pt x="28" y="610"/>
                  </a:lnTo>
                  <a:lnTo>
                    <a:pt x="35" y="614"/>
                  </a:lnTo>
                  <a:lnTo>
                    <a:pt x="35" y="618"/>
                  </a:lnTo>
                  <a:lnTo>
                    <a:pt x="42" y="622"/>
                  </a:lnTo>
                  <a:lnTo>
                    <a:pt x="49" y="622"/>
                  </a:lnTo>
                  <a:lnTo>
                    <a:pt x="49" y="625"/>
                  </a:lnTo>
                  <a:lnTo>
                    <a:pt x="56" y="625"/>
                  </a:lnTo>
                  <a:lnTo>
                    <a:pt x="64" y="625"/>
                  </a:lnTo>
                  <a:lnTo>
                    <a:pt x="71" y="625"/>
                  </a:lnTo>
                  <a:lnTo>
                    <a:pt x="78" y="625"/>
                  </a:lnTo>
                  <a:lnTo>
                    <a:pt x="85" y="622"/>
                  </a:lnTo>
                  <a:lnTo>
                    <a:pt x="92" y="618"/>
                  </a:lnTo>
                  <a:lnTo>
                    <a:pt x="99" y="610"/>
                  </a:lnTo>
                  <a:lnTo>
                    <a:pt x="120" y="592"/>
                  </a:lnTo>
                  <a:lnTo>
                    <a:pt x="142" y="566"/>
                  </a:lnTo>
                  <a:lnTo>
                    <a:pt x="156" y="540"/>
                  </a:lnTo>
                  <a:lnTo>
                    <a:pt x="191" y="465"/>
                  </a:lnTo>
                  <a:lnTo>
                    <a:pt x="255" y="287"/>
                  </a:lnTo>
                  <a:lnTo>
                    <a:pt x="290" y="197"/>
                  </a:lnTo>
                  <a:lnTo>
                    <a:pt x="333" y="112"/>
                  </a:lnTo>
                  <a:lnTo>
                    <a:pt x="347" y="78"/>
                  </a:lnTo>
                  <a:lnTo>
                    <a:pt x="368" y="48"/>
                  </a:lnTo>
                  <a:lnTo>
                    <a:pt x="382" y="26"/>
                  </a:lnTo>
                  <a:lnTo>
                    <a:pt x="390" y="19"/>
                  </a:lnTo>
                  <a:lnTo>
                    <a:pt x="397" y="11"/>
                  </a:lnTo>
                  <a:lnTo>
                    <a:pt x="404" y="7"/>
                  </a:lnTo>
                  <a:lnTo>
                    <a:pt x="411" y="4"/>
                  </a:lnTo>
                  <a:lnTo>
                    <a:pt x="418" y="0"/>
                  </a:lnTo>
                  <a:lnTo>
                    <a:pt x="425" y="0"/>
                  </a:lnTo>
                  <a:lnTo>
                    <a:pt x="432" y="0"/>
                  </a:lnTo>
                  <a:lnTo>
                    <a:pt x="439" y="0"/>
                  </a:lnTo>
                </a:path>
              </a:pathLst>
            </a:custGeom>
            <a:noFill/>
            <a:ln w="28575">
              <a:solidFill>
                <a:srgbClr val="FF0000"/>
              </a:solidFill>
              <a:round/>
              <a:headEnd/>
              <a:tailEnd/>
            </a:ln>
          </p:spPr>
          <p:txBody>
            <a:bodyPr/>
            <a:lstStyle/>
            <a:p>
              <a:endParaRPr lang="en-US"/>
            </a:p>
          </p:txBody>
        </p:sp>
        <p:sp>
          <p:nvSpPr>
            <p:cNvPr id="69" name="Freeform 43"/>
            <p:cNvSpPr>
              <a:spLocks/>
            </p:cNvSpPr>
            <p:nvPr/>
          </p:nvSpPr>
          <p:spPr bwMode="auto">
            <a:xfrm>
              <a:off x="2367" y="2269"/>
              <a:ext cx="85" cy="93"/>
            </a:xfrm>
            <a:custGeom>
              <a:avLst/>
              <a:gdLst>
                <a:gd name="T0" fmla="*/ 0 w 85"/>
                <a:gd name="T1" fmla="*/ 0 h 93"/>
                <a:gd name="T2" fmla="*/ 0 w 85"/>
                <a:gd name="T3" fmla="*/ 0 h 93"/>
                <a:gd name="T4" fmla="*/ 0 w 85"/>
                <a:gd name="T5" fmla="*/ 0 h 93"/>
                <a:gd name="T6" fmla="*/ 0 w 85"/>
                <a:gd name="T7" fmla="*/ 0 h 93"/>
                <a:gd name="T8" fmla="*/ 7 w 85"/>
                <a:gd name="T9" fmla="*/ 0 h 93"/>
                <a:gd name="T10" fmla="*/ 7 w 85"/>
                <a:gd name="T11" fmla="*/ 0 h 93"/>
                <a:gd name="T12" fmla="*/ 14 w 85"/>
                <a:gd name="T13" fmla="*/ 4 h 93"/>
                <a:gd name="T14" fmla="*/ 14 w 85"/>
                <a:gd name="T15" fmla="*/ 4 h 93"/>
                <a:gd name="T16" fmla="*/ 21 w 85"/>
                <a:gd name="T17" fmla="*/ 7 h 93"/>
                <a:gd name="T18" fmla="*/ 29 w 85"/>
                <a:gd name="T19" fmla="*/ 15 h 93"/>
                <a:gd name="T20" fmla="*/ 43 w 85"/>
                <a:gd name="T21" fmla="*/ 30 h 93"/>
                <a:gd name="T22" fmla="*/ 57 w 85"/>
                <a:gd name="T23" fmla="*/ 48 h 93"/>
                <a:gd name="T24" fmla="*/ 85 w 85"/>
                <a:gd name="T25" fmla="*/ 93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
                <a:gd name="T40" fmla="*/ 0 h 93"/>
                <a:gd name="T41" fmla="*/ 85 w 85"/>
                <a:gd name="T42" fmla="*/ 93 h 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 h="93">
                  <a:moveTo>
                    <a:pt x="0" y="0"/>
                  </a:moveTo>
                  <a:lnTo>
                    <a:pt x="0" y="0"/>
                  </a:lnTo>
                  <a:lnTo>
                    <a:pt x="7" y="0"/>
                  </a:lnTo>
                  <a:lnTo>
                    <a:pt x="14" y="4"/>
                  </a:lnTo>
                  <a:lnTo>
                    <a:pt x="21" y="7"/>
                  </a:lnTo>
                  <a:lnTo>
                    <a:pt x="29" y="15"/>
                  </a:lnTo>
                  <a:lnTo>
                    <a:pt x="43" y="30"/>
                  </a:lnTo>
                  <a:lnTo>
                    <a:pt x="57" y="48"/>
                  </a:lnTo>
                  <a:lnTo>
                    <a:pt x="85" y="93"/>
                  </a:lnTo>
                </a:path>
              </a:pathLst>
            </a:custGeom>
            <a:noFill/>
            <a:ln w="28575">
              <a:solidFill>
                <a:srgbClr val="FF0000"/>
              </a:solidFill>
              <a:round/>
              <a:headEnd/>
              <a:tailEnd/>
            </a:ln>
          </p:spPr>
          <p:txBody>
            <a:bodyPr/>
            <a:lstStyle/>
            <a:p>
              <a:endParaRPr lang="en-US"/>
            </a:p>
          </p:txBody>
        </p:sp>
      </p:grpSp>
      <p:sp>
        <p:nvSpPr>
          <p:cNvPr id="70" name="TextBox 69"/>
          <p:cNvSpPr txBox="1"/>
          <p:nvPr/>
        </p:nvSpPr>
        <p:spPr>
          <a:xfrm>
            <a:off x="7083695" y="5227032"/>
            <a:ext cx="1966574" cy="1569660"/>
          </a:xfrm>
          <a:prstGeom prst="rect">
            <a:avLst/>
          </a:prstGeom>
          <a:noFill/>
        </p:spPr>
        <p:txBody>
          <a:bodyPr wrap="square">
            <a:spAutoFit/>
          </a:bodyPr>
          <a:lstStyle/>
          <a:p>
            <a:pPr>
              <a:defRPr/>
            </a:pPr>
            <a:r>
              <a:rPr lang="en-US" sz="2400" dirty="0" err="1" smtClean="0">
                <a:latin typeface="+mn-lt"/>
              </a:rPr>
              <a:t>U</a:t>
            </a:r>
            <a:r>
              <a:rPr lang="en-US" sz="2400" baseline="-25000" dirty="0" err="1" smtClean="0">
                <a:latin typeface="+mn-lt"/>
              </a:rPr>
              <a:t>eg</a:t>
            </a:r>
            <a:r>
              <a:rPr lang="en-US" sz="2400" baseline="30000" dirty="0" smtClean="0">
                <a:latin typeface="+mn-lt"/>
              </a:rPr>
              <a:t>+</a:t>
            </a:r>
            <a:r>
              <a:rPr lang="en-US" sz="2400" dirty="0" smtClean="0">
                <a:latin typeface="+mn-lt"/>
              </a:rPr>
              <a:t> and </a:t>
            </a:r>
            <a:r>
              <a:rPr lang="en-US" sz="2400" dirty="0" err="1" smtClean="0">
                <a:latin typeface="+mn-lt"/>
              </a:rPr>
              <a:t>U</a:t>
            </a:r>
            <a:r>
              <a:rPr lang="en-US" sz="2400" baseline="-25000" dirty="0" err="1" smtClean="0">
                <a:latin typeface="+mn-lt"/>
              </a:rPr>
              <a:t>eg</a:t>
            </a:r>
            <a:r>
              <a:rPr lang="en-US" sz="2400" baseline="30000" dirty="0" smtClean="0">
                <a:latin typeface="+mn-lt"/>
              </a:rPr>
              <a:t>-</a:t>
            </a:r>
            <a:r>
              <a:rPr lang="en-US" sz="2400" dirty="0" smtClean="0">
                <a:latin typeface="+mn-lt"/>
              </a:rPr>
              <a:t> are tunable </a:t>
            </a:r>
            <a:r>
              <a:rPr lang="en-US" sz="2400" dirty="0">
                <a:latin typeface="+mn-lt"/>
              </a:rPr>
              <a:t>by displacing the lattices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nodeType="clickEffect">
                                  <p:stCondLst>
                                    <p:cond delay="0"/>
                                  </p:stCondLst>
                                  <p:childTnLst>
                                    <p:animMotion origin="layout" path="M -4.16667E-6 1.11111E-6 L 0.04636 1.11111E-6 " pathEditMode="relative" rAng="0" ptsTypes="AA">
                                      <p:cBhvr>
                                        <p:cTn id="28" dur="2000" fill="hold"/>
                                        <p:tgtEl>
                                          <p:spTgt spid="60"/>
                                        </p:tgtEl>
                                        <p:attrNameLst>
                                          <p:attrName>ppt_x</p:attrName>
                                          <p:attrName>ppt_y</p:attrName>
                                        </p:attrNameLst>
                                      </p:cBhvr>
                                      <p:rCtr x="23" y="0"/>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11.3|17.3"/>
</p:tagLst>
</file>

<file path=ppt/theme/theme1.xml><?xml version="1.0" encoding="utf-8"?>
<a:theme xmlns:a="http://schemas.openxmlformats.org/drawingml/2006/main" name="Presentación en blanco">
  <a:themeElements>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ción en blanc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txDef>
      <a:spPr>
        <a:noFill/>
      </a:spPr>
      <a:bodyPr wrap="square" rtlCol="0">
        <a:spAutoFit/>
      </a:bodyPr>
      <a:lstStyle>
        <a:defPPr>
          <a:defRPr dirty="0" err="1" smtClean="0">
            <a:latin typeface="+mn-lt"/>
          </a:defRPr>
        </a:defPPr>
      </a:lstStyle>
    </a:txDef>
  </a:objectDefaults>
  <a:extraClrSchemeLst>
    <a:extraClrScheme>
      <a:clrScheme name="Presentación en blanc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ción en blanc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ción en blanc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ción en blanc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ción en blanc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ción en blanc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ción en blanc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48259</TotalTime>
  <Words>3124</Words>
  <Application>Microsoft Office PowerPoint</Application>
  <PresentationFormat>On-screen Show (4:3)</PresentationFormat>
  <Paragraphs>432</Paragraphs>
  <Slides>32</Slides>
  <Notes>25</Notes>
  <HiddenSlides>0</HiddenSlides>
  <MMClips>0</MMClips>
  <ScaleCrop>false</ScaleCrop>
  <HeadingPairs>
    <vt:vector size="10" baseType="variant">
      <vt:variant>
        <vt:lpstr>Fonts Used</vt:lpstr>
      </vt:variant>
      <vt:variant>
        <vt:i4>19</vt:i4>
      </vt:variant>
      <vt:variant>
        <vt:lpstr>Theme</vt:lpstr>
      </vt:variant>
      <vt:variant>
        <vt:i4>1</vt:i4>
      </vt:variant>
      <vt:variant>
        <vt:lpstr>Embedded OLE Servers</vt:lpstr>
      </vt:variant>
      <vt:variant>
        <vt:i4>3</vt:i4>
      </vt:variant>
      <vt:variant>
        <vt:lpstr>Slide Titles</vt:lpstr>
      </vt:variant>
      <vt:variant>
        <vt:i4>32</vt:i4>
      </vt:variant>
      <vt:variant>
        <vt:lpstr>Custom Shows</vt:lpstr>
      </vt:variant>
      <vt:variant>
        <vt:i4>1</vt:i4>
      </vt:variant>
    </vt:vector>
  </HeadingPairs>
  <TitlesOfParts>
    <vt:vector size="56" baseType="lpstr">
      <vt:lpstr>Arial</vt:lpstr>
      <vt:lpstr>Trebuchet MS</vt:lpstr>
      <vt:lpstr>Comic Sans MS</vt:lpstr>
      <vt:lpstr>Times New Roman</vt:lpstr>
      <vt:lpstr>ＭＳ Ｐゴシック</vt:lpstr>
      <vt:lpstr>Arial Rounded MT Bold</vt:lpstr>
      <vt:lpstr>Berlin Sans FB</vt:lpstr>
      <vt:lpstr>Symbol</vt:lpstr>
      <vt:lpstr>Mathematica1</vt:lpstr>
      <vt:lpstr>Wingdings</vt:lpstr>
      <vt:lpstr>Gill Sans</vt:lpstr>
      <vt:lpstr>Mathematica1Mono</vt:lpstr>
      <vt:lpstr>Lucida Grande</vt:lpstr>
      <vt:lpstr>Calibri</vt:lpstr>
      <vt:lpstr>Verdana</vt:lpstr>
      <vt:lpstr>Marker Felt</vt:lpstr>
      <vt:lpstr>Helvetica</vt:lpstr>
      <vt:lpstr>SimSun</vt:lpstr>
      <vt:lpstr>Tahoma</vt:lpstr>
      <vt:lpstr>Presentación en blanco</vt:lpstr>
      <vt:lpstr>Graph</vt:lpstr>
      <vt:lpstr>Equation</vt:lpstr>
      <vt:lpstr>Origin Graph</vt:lpstr>
      <vt:lpstr>Slide 1</vt:lpstr>
      <vt:lpstr>Slide 2</vt:lpstr>
      <vt:lpstr>Slide 3</vt:lpstr>
      <vt:lpstr>Why alkaline-earth (like)  atoms?</vt:lpstr>
      <vt:lpstr>Slide 5</vt:lpstr>
      <vt:lpstr>Why alkaline-earth (like)  atoms?</vt:lpstr>
      <vt:lpstr>Slide 7</vt:lpstr>
      <vt:lpstr>Quantum simulations with AEA</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Presentación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Bragg Spectroscopy of Ultracold Atoms in 1D Lattice</dc:title>
  <dc:creator>ana</dc:creator>
  <cp:lastModifiedBy>Anita</cp:lastModifiedBy>
  <cp:revision>1283</cp:revision>
  <cp:lastPrinted>2004-04-11T19:32:08Z</cp:lastPrinted>
  <dcterms:created xsi:type="dcterms:W3CDTF">2004-03-01T15:45:29Z</dcterms:created>
  <dcterms:modified xsi:type="dcterms:W3CDTF">2009-12-02T19:13:00Z</dcterms:modified>
</cp:coreProperties>
</file>