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73" r:id="rId1"/>
  </p:sldMasterIdLst>
  <p:notesMasterIdLst>
    <p:notesMasterId r:id="rId48"/>
  </p:notesMasterIdLst>
  <p:handoutMasterIdLst>
    <p:handoutMasterId r:id="rId49"/>
  </p:handoutMasterIdLst>
  <p:sldIdLst>
    <p:sldId id="847" r:id="rId2"/>
    <p:sldId id="848" r:id="rId3"/>
    <p:sldId id="766" r:id="rId4"/>
    <p:sldId id="775" r:id="rId5"/>
    <p:sldId id="776" r:id="rId6"/>
    <p:sldId id="777" r:id="rId7"/>
    <p:sldId id="778" r:id="rId8"/>
    <p:sldId id="779" r:id="rId9"/>
    <p:sldId id="780" r:id="rId10"/>
    <p:sldId id="814" r:id="rId11"/>
    <p:sldId id="815" r:id="rId12"/>
    <p:sldId id="816" r:id="rId13"/>
    <p:sldId id="827" r:id="rId14"/>
    <p:sldId id="781" r:id="rId15"/>
    <p:sldId id="842" r:id="rId16"/>
    <p:sldId id="818" r:id="rId17"/>
    <p:sldId id="819" r:id="rId18"/>
    <p:sldId id="824" r:id="rId19"/>
    <p:sldId id="849" r:id="rId20"/>
    <p:sldId id="850" r:id="rId21"/>
    <p:sldId id="851" r:id="rId22"/>
    <p:sldId id="829" r:id="rId23"/>
    <p:sldId id="831" r:id="rId24"/>
    <p:sldId id="832" r:id="rId25"/>
    <p:sldId id="841" r:id="rId26"/>
    <p:sldId id="840" r:id="rId27"/>
    <p:sldId id="852" r:id="rId28"/>
    <p:sldId id="782" r:id="rId29"/>
    <p:sldId id="783" r:id="rId30"/>
    <p:sldId id="784" r:id="rId31"/>
    <p:sldId id="785" r:id="rId32"/>
    <p:sldId id="786" r:id="rId33"/>
    <p:sldId id="853" r:id="rId34"/>
    <p:sldId id="854" r:id="rId35"/>
    <p:sldId id="791" r:id="rId36"/>
    <p:sldId id="792" r:id="rId37"/>
    <p:sldId id="793" r:id="rId38"/>
    <p:sldId id="795" r:id="rId39"/>
    <p:sldId id="796" r:id="rId40"/>
    <p:sldId id="797" r:id="rId41"/>
    <p:sldId id="798" r:id="rId42"/>
    <p:sldId id="806" r:id="rId43"/>
    <p:sldId id="800" r:id="rId44"/>
    <p:sldId id="846" r:id="rId45"/>
    <p:sldId id="807" r:id="rId46"/>
    <p:sldId id="773" r:id="rId47"/>
  </p:sldIdLst>
  <p:sldSz cx="9144000" cy="6858000" type="screen4x3"/>
  <p:notesSz cx="6997700" cy="9271000"/>
  <p:embeddedFontLst>
    <p:embeddedFont>
      <p:font typeface="Arial Narrow" pitchFamily="34" charset="0"/>
      <p:regular r:id="rId50"/>
      <p:bold r:id="rId51"/>
      <p:italic r:id="rId52"/>
      <p:boldItalic r:id="rId53"/>
    </p:embeddedFont>
    <p:embeddedFont>
      <p:font typeface="Times" pitchFamily="18" charset="0"/>
      <p:regular r:id="rId54"/>
      <p:bold r:id="rId55"/>
      <p:italic r:id="rId56"/>
      <p:boldItalic r:id="rId57"/>
    </p:embeddedFont>
    <p:embeddedFont>
      <p:font typeface="Arial Unicode MS" pitchFamily="34" charset="-128"/>
      <p:regular r:id="rId58"/>
    </p:embeddedFont>
    <p:embeddedFont>
      <p:font typeface="Mathematica1" pitchFamily="2" charset="2"/>
      <p:regular r:id="rId59"/>
      <p:bold r:id="rId60"/>
    </p:embeddedFont>
    <p:embeddedFont>
      <p:font typeface="Britannic Bold" pitchFamily="34" charset="0"/>
      <p:regular r:id="rId61"/>
    </p:embeddedFont>
    <p:embeddedFont>
      <p:font typeface="Mathematica1Mono" pitchFamily="18" charset="2"/>
      <p:regular r:id="rId62"/>
      <p:bold r:id="rId63"/>
    </p:embeddedFont>
    <p:embeddedFont>
      <p:font typeface="Arial Black" pitchFamily="34" charset="0"/>
      <p:bold r:id="rId64"/>
    </p:embeddedFont>
    <p:embeddedFont>
      <p:font typeface="MS PGothic" pitchFamily="34" charset="-128"/>
      <p:regular r:id="rId65"/>
    </p:embeddedFont>
    <p:embeddedFont>
      <p:font typeface="Berlin Sans FB" pitchFamily="34" charset="0"/>
      <p:regular r:id="rId66"/>
      <p:bold r:id="rId67"/>
    </p:embeddedFont>
    <p:embeddedFont>
      <p:font typeface="Freestyle Script" pitchFamily="66" charset="0"/>
      <p:regular r:id="rId68"/>
    </p:embeddedFont>
    <p:embeddedFont>
      <p:font typeface="Comic Sans MS" pitchFamily="66" charset="0"/>
      <p:regular r:id="rId69"/>
      <p:bold r:id="rId70"/>
    </p:embeddedFont>
    <p:embeddedFont>
      <p:font typeface="Verdana" pitchFamily="34" charset="0"/>
      <p:regular r:id="rId71"/>
      <p:bold r:id="rId72"/>
      <p:italic r:id="rId73"/>
      <p:boldItalic r:id="rId74"/>
    </p:embeddedFont>
    <p:embeddedFont>
      <p:font typeface="Calibri" pitchFamily="34" charset="0"/>
      <p:regular r:id="rId75"/>
      <p:bold r:id="rId76"/>
      <p:italic r:id="rId77"/>
      <p:boldItalic r:id="rId78"/>
    </p:embeddedFont>
    <p:embeddedFont>
      <p:font typeface="Arial Rounded MT Bold" pitchFamily="34" charset="0"/>
      <p:regular r:id="rId79"/>
    </p:embeddedFont>
    <p:embeddedFont>
      <p:font typeface="Aharoni" pitchFamily="2" charset="-79"/>
      <p:bold r:id="rId80"/>
    </p:embeddedFont>
    <p:embeddedFont>
      <p:font typeface="Wingdings 2" pitchFamily="18" charset="2"/>
      <p:regular r:id="rId81"/>
    </p:embeddedFont>
    <p:embeddedFont>
      <p:font typeface="Bodoni MT Black" pitchFamily="18" charset="0"/>
      <p:bold r:id="rId82"/>
      <p:boldItalic r:id="rId83"/>
    </p:embeddedFont>
  </p:embeddedFontLst>
  <p:custShowLst>
    <p:custShow name="Presentación 1" id="0">
      <p:sldLst/>
    </p:custShow>
  </p:custShowLst>
  <p:defaultTextStyle>
    <a:defPPr>
      <a:defRPr lang="en-US"/>
    </a:defPPr>
    <a:lvl1pPr algn="l" rtl="0" fontAlgn="base">
      <a:spcBef>
        <a:spcPct val="0"/>
      </a:spcBef>
      <a:spcAft>
        <a:spcPct val="0"/>
      </a:spcAft>
      <a:defRPr sz="2000" kern="1200">
        <a:solidFill>
          <a:schemeClr val="tx1"/>
        </a:solidFill>
        <a:latin typeface="Comic Sans MS" pitchFamily="66" charset="0"/>
        <a:ea typeface="+mn-ea"/>
        <a:cs typeface="Arial" pitchFamily="34" charset="0"/>
      </a:defRPr>
    </a:lvl1pPr>
    <a:lvl2pPr marL="457200" algn="l" rtl="0" fontAlgn="base">
      <a:spcBef>
        <a:spcPct val="0"/>
      </a:spcBef>
      <a:spcAft>
        <a:spcPct val="0"/>
      </a:spcAft>
      <a:defRPr sz="2000" kern="1200">
        <a:solidFill>
          <a:schemeClr val="tx1"/>
        </a:solidFill>
        <a:latin typeface="Comic Sans MS" pitchFamily="66" charset="0"/>
        <a:ea typeface="+mn-ea"/>
        <a:cs typeface="Arial" pitchFamily="34" charset="0"/>
      </a:defRPr>
    </a:lvl2pPr>
    <a:lvl3pPr marL="914400" algn="l" rtl="0" fontAlgn="base">
      <a:spcBef>
        <a:spcPct val="0"/>
      </a:spcBef>
      <a:spcAft>
        <a:spcPct val="0"/>
      </a:spcAft>
      <a:defRPr sz="2000" kern="1200">
        <a:solidFill>
          <a:schemeClr val="tx1"/>
        </a:solidFill>
        <a:latin typeface="Comic Sans MS" pitchFamily="66" charset="0"/>
        <a:ea typeface="+mn-ea"/>
        <a:cs typeface="Arial" pitchFamily="34" charset="0"/>
      </a:defRPr>
    </a:lvl3pPr>
    <a:lvl4pPr marL="1371600" algn="l" rtl="0" fontAlgn="base">
      <a:spcBef>
        <a:spcPct val="0"/>
      </a:spcBef>
      <a:spcAft>
        <a:spcPct val="0"/>
      </a:spcAft>
      <a:defRPr sz="2000" kern="1200">
        <a:solidFill>
          <a:schemeClr val="tx1"/>
        </a:solidFill>
        <a:latin typeface="Comic Sans MS" pitchFamily="66" charset="0"/>
        <a:ea typeface="+mn-ea"/>
        <a:cs typeface="Arial" pitchFamily="34" charset="0"/>
      </a:defRPr>
    </a:lvl4pPr>
    <a:lvl5pPr marL="1828800" algn="l" rtl="0" fontAlgn="base">
      <a:spcBef>
        <a:spcPct val="0"/>
      </a:spcBef>
      <a:spcAft>
        <a:spcPct val="0"/>
      </a:spcAft>
      <a:defRPr sz="2000" kern="1200">
        <a:solidFill>
          <a:schemeClr val="tx1"/>
        </a:solidFill>
        <a:latin typeface="Comic Sans MS" pitchFamily="66" charset="0"/>
        <a:ea typeface="+mn-ea"/>
        <a:cs typeface="Arial" pitchFamily="34" charset="0"/>
      </a:defRPr>
    </a:lvl5pPr>
    <a:lvl6pPr marL="2286000" algn="l" defTabSz="914400" rtl="0" eaLnBrk="1" latinLnBrk="0" hangingPunct="1">
      <a:defRPr sz="2000" kern="1200">
        <a:solidFill>
          <a:schemeClr val="tx1"/>
        </a:solidFill>
        <a:latin typeface="Comic Sans MS" pitchFamily="66" charset="0"/>
        <a:ea typeface="+mn-ea"/>
        <a:cs typeface="Arial" pitchFamily="34" charset="0"/>
      </a:defRPr>
    </a:lvl6pPr>
    <a:lvl7pPr marL="2743200" algn="l" defTabSz="914400" rtl="0" eaLnBrk="1" latinLnBrk="0" hangingPunct="1">
      <a:defRPr sz="2000" kern="1200">
        <a:solidFill>
          <a:schemeClr val="tx1"/>
        </a:solidFill>
        <a:latin typeface="Comic Sans MS" pitchFamily="66" charset="0"/>
        <a:ea typeface="+mn-ea"/>
        <a:cs typeface="Arial" pitchFamily="34" charset="0"/>
      </a:defRPr>
    </a:lvl7pPr>
    <a:lvl8pPr marL="3200400" algn="l" defTabSz="914400" rtl="0" eaLnBrk="1" latinLnBrk="0" hangingPunct="1">
      <a:defRPr sz="2000" kern="1200">
        <a:solidFill>
          <a:schemeClr val="tx1"/>
        </a:solidFill>
        <a:latin typeface="Comic Sans MS" pitchFamily="66" charset="0"/>
        <a:ea typeface="+mn-ea"/>
        <a:cs typeface="Arial" pitchFamily="34" charset="0"/>
      </a:defRPr>
    </a:lvl8pPr>
    <a:lvl9pPr marL="3657600" algn="l" defTabSz="914400" rtl="0" eaLnBrk="1" latinLnBrk="0" hangingPunct="1">
      <a:defRPr sz="2000" kern="1200">
        <a:solidFill>
          <a:schemeClr val="tx1"/>
        </a:solidFill>
        <a:latin typeface="Comic Sans MS" pitchFamily="66"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FFFF99"/>
    <a:srgbClr val="990033"/>
    <a:srgbClr val="CC0099"/>
    <a:srgbClr val="800080"/>
    <a:srgbClr val="71DAFF"/>
    <a:srgbClr val="007A37"/>
    <a:srgbClr val="0000FF"/>
    <a:srgbClr val="990099"/>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79005" autoAdjust="0"/>
  </p:normalViewPr>
  <p:slideViewPr>
    <p:cSldViewPr snapToObjects="1">
      <p:cViewPr>
        <p:scale>
          <a:sx n="100" d="100"/>
          <a:sy n="100" d="100"/>
        </p:scale>
        <p:origin x="-2154" y="-8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Objects="1">
      <p:cViewPr>
        <p:scale>
          <a:sx n="110" d="100"/>
          <a:sy n="110" d="100"/>
        </p:scale>
        <p:origin x="-3270" y="456"/>
      </p:cViewPr>
      <p:guideLst>
        <p:guide orient="horz" pos="2920"/>
        <p:guide pos="2204"/>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font" Target="fonts/font30.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0" hangingPunct="0">
              <a:spcBef>
                <a:spcPct val="0"/>
              </a:spcBef>
              <a:defRPr sz="1200">
                <a:latin typeface="Times New Roman" pitchFamily="18" charset="0"/>
                <a:cs typeface="+mn-cs"/>
              </a:defRPr>
            </a:lvl1pPr>
          </a:lstStyle>
          <a:p>
            <a:pPr>
              <a:defRPr/>
            </a:pPr>
            <a:endParaRPr lang="en-US"/>
          </a:p>
        </p:txBody>
      </p:sp>
      <p:sp>
        <p:nvSpPr>
          <p:cNvPr id="51203"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n-US"/>
          </a:p>
        </p:txBody>
      </p:sp>
      <p:sp>
        <p:nvSpPr>
          <p:cNvPr id="51204"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0" hangingPunct="0">
              <a:spcBef>
                <a:spcPct val="0"/>
              </a:spcBef>
              <a:defRPr sz="1200">
                <a:latin typeface="Times New Roman" pitchFamily="18" charset="0"/>
                <a:cs typeface="+mn-cs"/>
              </a:defRPr>
            </a:lvl1pPr>
          </a:lstStyle>
          <a:p>
            <a:pPr>
              <a:defRPr/>
            </a:pPr>
            <a:endParaRPr lang="en-US"/>
          </a:p>
        </p:txBody>
      </p:sp>
      <p:sp>
        <p:nvSpPr>
          <p:cNvPr id="51205"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AA3A3D09-4A87-4394-8EC3-0804BCC8F6CE}" type="slidenum">
              <a:rPr lang="en-US"/>
              <a:pPr>
                <a:defRPr/>
              </a:pPr>
              <a:t>‹#›</a:t>
            </a:fld>
            <a:endParaRPr lang="en-US"/>
          </a:p>
        </p:txBody>
      </p:sp>
    </p:spTree>
    <p:extLst>
      <p:ext uri="{BB962C8B-B14F-4D97-AF65-F5344CB8AC3E}">
        <p14:creationId xmlns:p14="http://schemas.microsoft.com/office/powerpoint/2010/main" val="2954035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Times New Roman" pitchFamily="18" charset="0"/>
                <a:cs typeface="+mn-cs"/>
              </a:defRPr>
            </a:lvl1pPr>
          </a:lstStyle>
          <a:p>
            <a:pPr>
              <a:defRPr/>
            </a:pPr>
            <a:endParaRPr lang="en-US"/>
          </a:p>
        </p:txBody>
      </p:sp>
      <p:sp>
        <p:nvSpPr>
          <p:cNvPr id="146435"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Times New Roman" pitchFamily="18" charset="0"/>
                <a:cs typeface="+mn-cs"/>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7"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6438"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Times New Roman" pitchFamily="18" charset="0"/>
                <a:cs typeface="+mn-cs"/>
              </a:defRPr>
            </a:lvl1pPr>
          </a:lstStyle>
          <a:p>
            <a:pPr>
              <a:defRPr/>
            </a:pPr>
            <a:endParaRPr lang="en-US"/>
          </a:p>
        </p:txBody>
      </p:sp>
      <p:sp>
        <p:nvSpPr>
          <p:cNvPr id="146439"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Times New Roman" pitchFamily="18" charset="0"/>
                <a:cs typeface="+mn-cs"/>
              </a:defRPr>
            </a:lvl1pPr>
          </a:lstStyle>
          <a:p>
            <a:pPr>
              <a:defRPr/>
            </a:pPr>
            <a:fld id="{D59453D5-4D9A-4212-A6B9-47F2AEFC8F3C}" type="slidenum">
              <a:rPr lang="en-US"/>
              <a:pPr>
                <a:defRPr/>
              </a:pPr>
              <a:t>‹#›</a:t>
            </a:fld>
            <a:endParaRPr lang="en-US"/>
          </a:p>
        </p:txBody>
      </p:sp>
    </p:spTree>
    <p:extLst>
      <p:ext uri="{BB962C8B-B14F-4D97-AF65-F5344CB8AC3E}">
        <p14:creationId xmlns:p14="http://schemas.microsoft.com/office/powerpoint/2010/main" val="6460504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10558"/>
            <a:ext cx="4635500" cy="3476625"/>
          </a:xfrm>
        </p:spPr>
      </p:sp>
      <p:sp>
        <p:nvSpPr>
          <p:cNvPr id="3" name="Notes Placeholder 2"/>
          <p:cNvSpPr>
            <a:spLocks noGrp="1"/>
          </p:cNvSpPr>
          <p:nvPr>
            <p:ph type="body" idx="1"/>
          </p:nvPr>
        </p:nvSpPr>
        <p:spPr/>
        <p:txBody>
          <a:bodyPr/>
          <a:lstStyle/>
          <a:p>
            <a:r>
              <a:rPr lang="en-US" dirty="0" smtClean="0"/>
              <a:t>Since the core of this talk is on alkaline earth atoms. Let me remind you what AEA are. AEA are those atoms with two outer electrons. Consequently they include those in the second column of the periodic table as well as those one with similar electronic structure such as </a:t>
            </a:r>
            <a:r>
              <a:rPr lang="en-US" dirty="0" err="1" smtClean="0"/>
              <a:t>Yb</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D59453D5-4D9A-4212-A6B9-47F2AEFC8F3C}" type="slidenum">
              <a:rPr lang="en-US" smtClean="0"/>
              <a:pPr>
                <a:defRPr/>
              </a:pPr>
              <a:t>3</a:t>
            </a:fld>
            <a:endParaRPr lang="en-US"/>
          </a:p>
        </p:txBody>
      </p:sp>
    </p:spTree>
    <p:extLst>
      <p:ext uri="{BB962C8B-B14F-4D97-AF65-F5344CB8AC3E}">
        <p14:creationId xmlns:p14="http://schemas.microsoft.com/office/powerpoint/2010/main" val="333141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only explored the carrier, </a:t>
            </a:r>
            <a:r>
              <a:rPr lang="en-US" dirty="0" err="1" smtClean="0"/>
              <a:t>i.e</a:t>
            </a:r>
            <a:r>
              <a:rPr lang="en-US" dirty="0"/>
              <a:t> </a:t>
            </a:r>
            <a:r>
              <a:rPr lang="en-US" dirty="0" smtClean="0"/>
              <a:t>small </a:t>
            </a:r>
            <a:r>
              <a:rPr lang="en-US" dirty="0" err="1" smtClean="0"/>
              <a:t>detunnings</a:t>
            </a:r>
            <a:r>
              <a:rPr lang="en-US" dirty="0" smtClean="0"/>
              <a:t> but the same simple model predicts further physics. In the strongly interacting regime if one increases the  </a:t>
            </a:r>
            <a:r>
              <a:rPr lang="en-US" dirty="0" err="1" smtClean="0"/>
              <a:t>detunning</a:t>
            </a:r>
            <a:r>
              <a:rPr lang="en-US" dirty="0" smtClean="0"/>
              <a:t> to a magnitude comparable to U, then once again one could make the singlet state resonant and thus one should see another resonance at these </a:t>
            </a:r>
            <a:r>
              <a:rPr lang="en-US" dirty="0" err="1" smtClean="0"/>
              <a:t>detunnings</a:t>
            </a:r>
            <a:r>
              <a:rPr lang="en-US" dirty="0" smtClean="0"/>
              <a:t>.</a:t>
            </a:r>
          </a:p>
          <a:p>
            <a:r>
              <a:rPr lang="en-US" dirty="0" smtClean="0"/>
              <a:t>This is actually what was seen in the experiment. When they went to the 2D geometry they  observed the presence of an interaction sideband.  At the micro K temperature in which they operate the sideband was resolvable but broad. Specially due to the different trapping frequency  experienced by the tubes due to the </a:t>
            </a:r>
            <a:r>
              <a:rPr lang="en-US" dirty="0" err="1" smtClean="0"/>
              <a:t>Gaussina</a:t>
            </a:r>
            <a:r>
              <a:rPr lang="en-US" dirty="0" smtClean="0"/>
              <a:t> beam profile.</a:t>
            </a:r>
          </a:p>
          <a:p>
            <a:r>
              <a:rPr lang="en-US" dirty="0" smtClean="0"/>
              <a:t>To resolved the ISB better we subtracted the right side of the </a:t>
            </a:r>
            <a:r>
              <a:rPr lang="en-US" dirty="0" err="1" smtClean="0"/>
              <a:t>lineshape</a:t>
            </a:r>
            <a:r>
              <a:rPr lang="en-US" dirty="0" smtClean="0"/>
              <a:t> which was free from interactions effect from the left side. Comparisons of different conditions to theory is shown in the plot.</a:t>
            </a:r>
          </a:p>
          <a:p>
            <a:r>
              <a:rPr lang="en-US" dirty="0" smtClean="0"/>
              <a:t>On the contrary in the 2D lattice no signature of ISB was observed.</a:t>
            </a:r>
            <a:endParaRPr lang="en-US" dirty="0"/>
          </a:p>
        </p:txBody>
      </p:sp>
      <p:sp>
        <p:nvSpPr>
          <p:cNvPr id="4" name="Slide Number Placeholder 3"/>
          <p:cNvSpPr>
            <a:spLocks noGrp="1"/>
          </p:cNvSpPr>
          <p:nvPr>
            <p:ph type="sldNum" sz="quarter" idx="10"/>
          </p:nvPr>
        </p:nvSpPr>
        <p:spPr/>
        <p:txBody>
          <a:bodyPr/>
          <a:lstStyle/>
          <a:p>
            <a:pPr>
              <a:defRPr/>
            </a:pPr>
            <a:fld id="{D59453D5-4D9A-4212-A6B9-47F2AEFC8F3C}" type="slidenum">
              <a:rPr lang="en-US" smtClean="0"/>
              <a:pPr>
                <a:defRPr/>
              </a:pPr>
              <a:t>34</a:t>
            </a:fld>
            <a:endParaRPr lang="en-US"/>
          </a:p>
        </p:txBody>
      </p:sp>
    </p:spTree>
    <p:extLst>
      <p:ext uri="{BB962C8B-B14F-4D97-AF65-F5344CB8AC3E}">
        <p14:creationId xmlns:p14="http://schemas.microsoft.com/office/powerpoint/2010/main" val="711339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Every thing was thought to be very clear at that time until I was asked by the Yb group to perform theory comparisons with their Ramsey data. Just a reminder, in Ramsey spectroscopy the atoms are firstly transfer from g to e with a short pulse, then they are allowed to evolve and finally the are rotated one more time and the total excited population is measured.  In  Ramsey the vary the excitation fraction by controlling the short pulse area. These are measurements  of the shift vs excitation fraction.</a:t>
            </a:r>
          </a:p>
          <a:p>
            <a:r>
              <a:rPr lang="en-US" smtClean="0"/>
              <a:t>The dashed line is the predictions from the s-wave model.</a:t>
            </a:r>
          </a:p>
          <a:p>
            <a:r>
              <a:rPr lang="en-US" smtClean="0"/>
              <a:t>What was going on?</a:t>
            </a:r>
          </a:p>
          <a:p>
            <a:r>
              <a:rPr lang="en-US" smtClean="0"/>
              <a:t>Initially we though that because Yb was at higher Temperature then tunneling in higher populated bands was the issue. However they changed the direction of interrogation from vertical to horizontal. One with gravity one without gravity and thus with substantial different tunneling properties and no drastic changes were observed.</a:t>
            </a:r>
          </a:p>
          <a:p>
            <a:r>
              <a:rPr lang="en-US" smtClean="0"/>
              <a:t>Also we though it could be mode changing collisions due to the fast pulses but no major differences where observed by substantially varying the pulse area.</a:t>
            </a:r>
          </a:p>
        </p:txBody>
      </p:sp>
      <p:sp>
        <p:nvSpPr>
          <p:cNvPr id="4" name="Slide Number Placeholder 3"/>
          <p:cNvSpPr>
            <a:spLocks noGrp="1"/>
          </p:cNvSpPr>
          <p:nvPr>
            <p:ph type="sldNum" sz="quarter" idx="5"/>
          </p:nvPr>
        </p:nvSpPr>
        <p:spPr/>
        <p:txBody>
          <a:bodyPr/>
          <a:lstStyle/>
          <a:p>
            <a:pPr>
              <a:defRPr/>
            </a:pPr>
            <a:fld id="{33C7B902-268D-48BE-AC5B-A01A099443BC}" type="slidenum">
              <a:rPr lang="en-US" smtClean="0"/>
              <a:pPr>
                <a:defRPr/>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We then decide to revisited the ratio  between p to s wave interactions done before. What we realized is that the quantity that needs to be compared is not the actual value of the interactions but the magnitudes of the shifts themselves. If this is done one immediately sees that since s-wave shifts only occur with excitation inhomogeneity their magnitude is suppressed by  a factor (\Delta \Omega/\Omega )^2 and for typical (\Delta \Omega/\Omega )~0.1  the  magnitude of the s-wave and p-wave contributions could be of the same order.</a:t>
            </a:r>
          </a:p>
          <a:p>
            <a:endParaRPr lang="en-US" smtClean="0"/>
          </a:p>
          <a:p>
            <a:r>
              <a:rPr lang="en-US" smtClean="0"/>
              <a:t>So we just generalized our toy two atom model to include p-wave interactions. There are in principle three different p-wave interaction parameters. Vee, Vgg and Veg. When one looks at the Eqs. one immediately sees that restricted to the triplet manifold these are exactly the equations for two bosonic atoms interacting via s-wave.  </a:t>
            </a:r>
          </a:p>
        </p:txBody>
      </p:sp>
      <p:sp>
        <p:nvSpPr>
          <p:cNvPr id="4" name="Slide Number Placeholder 3"/>
          <p:cNvSpPr>
            <a:spLocks noGrp="1"/>
          </p:cNvSpPr>
          <p:nvPr>
            <p:ph type="sldNum" sz="quarter" idx="5"/>
          </p:nvPr>
        </p:nvSpPr>
        <p:spPr/>
        <p:txBody>
          <a:bodyPr/>
          <a:lstStyle/>
          <a:p>
            <a:pPr>
              <a:defRPr/>
            </a:pPr>
            <a:fld id="{33A5E3EF-2BF5-48F4-8B15-F8C409715501}" type="slidenum">
              <a:rPr lang="en-US" smtClean="0"/>
              <a:pPr>
                <a:defRPr/>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We now used the p model to compare  with the experiment, and found that actually a pure p-wave model   well reproduced the experiment. Also we looked at  the lineshape and found indications of ISB. The origin of the ISB in the p-wave case has  different physical origin. The carrier is mainly due to  single occupied tubes and the sidebands originate from the shifted lineshapes of doubly occupied tubes.  P-wave theory is the solid curve.</a:t>
            </a:r>
          </a:p>
        </p:txBody>
      </p:sp>
      <p:sp>
        <p:nvSpPr>
          <p:cNvPr id="4" name="Slide Number Placeholder 3"/>
          <p:cNvSpPr>
            <a:spLocks noGrp="1"/>
          </p:cNvSpPr>
          <p:nvPr>
            <p:ph type="sldNum" sz="quarter" idx="5"/>
          </p:nvPr>
        </p:nvSpPr>
        <p:spPr/>
        <p:txBody>
          <a:bodyPr/>
          <a:lstStyle/>
          <a:p>
            <a:pPr>
              <a:defRPr/>
            </a:pPr>
            <a:fld id="{2A01BE54-C54C-4A4C-B357-1A762E2C67E7}" type="slidenum">
              <a:rPr lang="en-US" smtClean="0"/>
              <a:pPr>
                <a:defRPr/>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Finally in the time that I have left let me say a few words about Sr. Actually recent measurements have also found important p-wave losses. They found a decay rate coefficient between ee atoms of the order of 10^-11 cm^3/s at  micro K temperatures. Under current experimental uncertainties they on the other hand  have not found  important p-wave  losses due to g-e collisions.</a:t>
            </a:r>
          </a:p>
          <a:p>
            <a:r>
              <a:rPr lang="en-US" smtClean="0"/>
              <a:t>They have made significantly improvements in their laser stability and are now able to enhance their probing time from 80 ms to sec. This means that even in the 2D lattice they can now reach a regime where interactions are of the order of or larger than the mean rabi frequency.  Using our bosonic hamiltonian we have developed a mean field density matrix treatment of the dynamics which propertly accounts for the two body losses. The formalism reduces to the standard GPE if losses are set to zero.</a:t>
            </a:r>
          </a:p>
          <a:p>
            <a:r>
              <a:rPr lang="en-US" smtClean="0"/>
              <a:t>Using it  and accounting with just p-wave elastic and inelastic collisions we have been able to reproduced very well the measured lineshapes in the 1D lattice. The calculations revealed that actually p-wave intections completely dominate the line shape profile in the case of the 1D lattice with multiple atoms per pancake.</a:t>
            </a:r>
          </a:p>
        </p:txBody>
      </p:sp>
      <p:sp>
        <p:nvSpPr>
          <p:cNvPr id="4" name="Slide Number Placeholder 3"/>
          <p:cNvSpPr>
            <a:spLocks noGrp="1"/>
          </p:cNvSpPr>
          <p:nvPr>
            <p:ph type="sldNum" sz="quarter" idx="5"/>
          </p:nvPr>
        </p:nvSpPr>
        <p:spPr/>
        <p:txBody>
          <a:bodyPr/>
          <a:lstStyle/>
          <a:p>
            <a:pPr>
              <a:defRPr/>
            </a:pPr>
            <a:fld id="{D6E512D9-A4E0-4045-AF0C-61AC76A3333E}" type="slidenum">
              <a:rPr lang="en-US" smtClean="0"/>
              <a:pPr>
                <a:defRPr/>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5300" name="Slide Number Placeholder 3"/>
          <p:cNvSpPr>
            <a:spLocks noGrp="1"/>
          </p:cNvSpPr>
          <p:nvPr>
            <p:ph type="sldNum" sz="quarter" idx="5"/>
          </p:nvPr>
        </p:nvSpPr>
        <p:spPr/>
        <p:txBody>
          <a:bodyPr/>
          <a:lstStyle/>
          <a:p>
            <a:pPr>
              <a:defRPr/>
            </a:pPr>
            <a:fld id="{72D28B9B-8652-4766-903C-2DCF41CFE9A2}" type="slidenum">
              <a:rPr lang="en-US" smtClean="0"/>
              <a:pPr>
                <a:defRPr/>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7D78C00E-BE7C-437A-84E9-1461830F3EFA}" type="slidenum">
              <a:rPr lang="en-US">
                <a:solidFill>
                  <a:prstClr val="black"/>
                </a:solidFill>
              </a:rPr>
              <a:pPr>
                <a:defRPr/>
              </a:pPr>
              <a:t>8</a:t>
            </a:fld>
            <a:endParaRPr lang="en-US">
              <a:solidFill>
                <a:prstClr val="black"/>
              </a:solidFill>
            </a:endParaRPr>
          </a:p>
        </p:txBody>
      </p:sp>
      <p:sp>
        <p:nvSpPr>
          <p:cNvPr id="49155" name="Slide Image Placeholder 1"/>
          <p:cNvSpPr>
            <a:spLocks noGrp="1" noRot="1" noChangeAspect="1" noTextEdit="1"/>
          </p:cNvSpPr>
          <p:nvPr>
            <p:ph type="sldImg"/>
          </p:nvPr>
        </p:nvSpPr>
        <p:spPr>
          <a:xfrm>
            <a:off x="1181100" y="695325"/>
            <a:ext cx="4637088" cy="3476625"/>
          </a:xfrm>
          <a:ln/>
        </p:spPr>
      </p:sp>
      <p:sp>
        <p:nvSpPr>
          <p:cNvPr id="4915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0" tIns="46475" rIns="92950" bIns="46475"/>
          <a:lstStyle/>
          <a:p>
            <a:pPr>
              <a:spcBef>
                <a:spcPct val="0"/>
              </a:spcBef>
            </a:pPr>
            <a:endParaRPr lang="en-US" smtClean="0"/>
          </a:p>
        </p:txBody>
      </p:sp>
      <p:sp>
        <p:nvSpPr>
          <p:cNvPr id="49157" name="Slide Number Placeholder 3"/>
          <p:cNvSpPr txBox="1">
            <a:spLocks noGrp="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0" tIns="46475" rIns="92950" bIns="46475" anchor="b"/>
          <a:lstStyle>
            <a:lvl1pPr defTabSz="928688" eaLnBrk="0" hangingPunct="0">
              <a:defRPr sz="2000">
                <a:solidFill>
                  <a:schemeClr val="tx1"/>
                </a:solidFill>
                <a:latin typeface="Comic Sans MS" pitchFamily="66" charset="0"/>
                <a:cs typeface="Arial" pitchFamily="34" charset="0"/>
              </a:defRPr>
            </a:lvl1pPr>
            <a:lvl2pPr marL="742950" indent="-285750" defTabSz="928688" eaLnBrk="0" hangingPunct="0">
              <a:defRPr sz="2000">
                <a:solidFill>
                  <a:schemeClr val="tx1"/>
                </a:solidFill>
                <a:latin typeface="Comic Sans MS" pitchFamily="66" charset="0"/>
                <a:cs typeface="Arial" pitchFamily="34" charset="0"/>
              </a:defRPr>
            </a:lvl2pPr>
            <a:lvl3pPr marL="1143000" indent="-228600" defTabSz="928688" eaLnBrk="0" hangingPunct="0">
              <a:defRPr sz="2000">
                <a:solidFill>
                  <a:schemeClr val="tx1"/>
                </a:solidFill>
                <a:latin typeface="Comic Sans MS" pitchFamily="66" charset="0"/>
                <a:cs typeface="Arial" pitchFamily="34" charset="0"/>
              </a:defRPr>
            </a:lvl3pPr>
            <a:lvl4pPr marL="1600200" indent="-228600" defTabSz="928688" eaLnBrk="0" hangingPunct="0">
              <a:defRPr sz="2000">
                <a:solidFill>
                  <a:schemeClr val="tx1"/>
                </a:solidFill>
                <a:latin typeface="Comic Sans MS" pitchFamily="66" charset="0"/>
                <a:cs typeface="Arial" pitchFamily="34" charset="0"/>
              </a:defRPr>
            </a:lvl4pPr>
            <a:lvl5pPr marL="2057400" indent="-228600" defTabSz="928688" eaLnBrk="0" hangingPunct="0">
              <a:defRPr sz="2000">
                <a:solidFill>
                  <a:schemeClr val="tx1"/>
                </a:solidFill>
                <a:latin typeface="Comic Sans MS" pitchFamily="66" charset="0"/>
                <a:cs typeface="Arial" pitchFamily="34" charset="0"/>
              </a:defRPr>
            </a:lvl5pPr>
            <a:lvl6pPr marL="25146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r" eaLnBrk="1" hangingPunct="1"/>
            <a:fld id="{B05F7549-37D3-48CB-B66F-2EF6FB136D33}" type="slidenum">
              <a:rPr lang="en-US" sz="1200">
                <a:solidFill>
                  <a:srgbClr val="000000"/>
                </a:solidFill>
              </a:rPr>
              <a:pPr algn="r" eaLnBrk="1" hangingPunct="1"/>
              <a:t>8</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1DE6E53-F330-43A7-B1B3-D4AC7D7DAA2A}" type="slidenum">
              <a:rPr lang="en-US">
                <a:solidFill>
                  <a:prstClr val="black"/>
                </a:solidFill>
              </a:rPr>
              <a:pPr>
                <a:defRPr/>
              </a:pPr>
              <a:t>14</a:t>
            </a:fld>
            <a:endParaRPr lang="en-US">
              <a:solidFill>
                <a:prstClr val="black"/>
              </a:solidFill>
            </a:endParaRPr>
          </a:p>
        </p:txBody>
      </p:sp>
      <p:sp>
        <p:nvSpPr>
          <p:cNvPr id="50179" name="Slide Image Placeholder 1"/>
          <p:cNvSpPr>
            <a:spLocks noGrp="1" noRot="1" noChangeAspect="1" noTextEdit="1"/>
          </p:cNvSpPr>
          <p:nvPr>
            <p:ph type="sldImg"/>
          </p:nvPr>
        </p:nvSpPr>
        <p:spPr>
          <a:xfrm>
            <a:off x="1181100" y="695325"/>
            <a:ext cx="4637088" cy="3476625"/>
          </a:xfrm>
          <a:ln/>
        </p:spPr>
      </p:sp>
      <p:sp>
        <p:nvSpPr>
          <p:cNvPr id="5018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0" tIns="46475" rIns="92950" bIns="46475"/>
          <a:lstStyle/>
          <a:p>
            <a:pPr>
              <a:spcBef>
                <a:spcPct val="0"/>
              </a:spcBef>
            </a:pPr>
            <a:r>
              <a:rPr lang="en-US" smtClean="0"/>
              <a:t>[Ana Maria] Alkaline earth atoms have  opened a new arena for simulating strongly correlated   condensed matter (CM) models. The enhance Su(N) symmetry allows us to explore new models which we can not find in real solid state materials.</a:t>
            </a:r>
          </a:p>
          <a:p>
            <a:pPr>
              <a:spcBef>
                <a:spcPct val="0"/>
              </a:spcBef>
            </a:pPr>
            <a:r>
              <a:rPr lang="en-US" smtClean="0"/>
              <a:t>For example we can simulate</a:t>
            </a:r>
          </a:p>
          <a:p>
            <a:pPr>
              <a:spcBef>
                <a:spcPct val="0"/>
              </a:spcBef>
            </a:pPr>
            <a:r>
              <a:rPr lang="en-US" smtClean="0"/>
              <a:t>1.  Quantum magnetisms  and using the su(N) symmetry new states of matter long sought  in CM but never found so far such as a chiral spin liquid. This  state  is a  bother of the quantum Hall state  and exhibits unique topological properties.</a:t>
            </a:r>
          </a:p>
          <a:p>
            <a:pPr>
              <a:spcBef>
                <a:spcPct val="0"/>
              </a:spcBef>
            </a:pPr>
            <a:endParaRPr lang="en-US" smtClean="0"/>
          </a:p>
          <a:p>
            <a:pPr>
              <a:spcBef>
                <a:spcPct val="0"/>
              </a:spcBef>
            </a:pPr>
            <a:r>
              <a:rPr lang="en-US" smtClean="0"/>
              <a:t>2. We can simulate Kugen-Khoskii models used to describe  transition metal oxides and generalize them from Su(2) to SU(N).</a:t>
            </a:r>
          </a:p>
          <a:p>
            <a:pPr>
              <a:spcBef>
                <a:spcPct val="0"/>
              </a:spcBef>
            </a:pPr>
            <a:endParaRPr lang="en-US" smtClean="0"/>
          </a:p>
          <a:p>
            <a:pPr>
              <a:spcBef>
                <a:spcPct val="0"/>
              </a:spcBef>
            </a:pPr>
            <a:r>
              <a:rPr lang="en-US" smtClean="0"/>
              <a:t>3. Similarly we can simulate the Su(N) variant of the Kondo lattice model. The SU(2) version  is believed to describe heavy fermion compounds. These compounds exhibit a rich phase diagram far from being understood.</a:t>
            </a:r>
          </a:p>
        </p:txBody>
      </p:sp>
      <p:sp>
        <p:nvSpPr>
          <p:cNvPr id="50181" name="Slide Number Placeholder 3"/>
          <p:cNvSpPr txBox="1">
            <a:spLocks noGrp="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0" tIns="46475" rIns="92950" bIns="46475" anchor="b"/>
          <a:lstStyle>
            <a:lvl1pPr defTabSz="928688" eaLnBrk="0" hangingPunct="0">
              <a:defRPr sz="2000">
                <a:solidFill>
                  <a:schemeClr val="tx1"/>
                </a:solidFill>
                <a:latin typeface="Comic Sans MS" pitchFamily="66" charset="0"/>
                <a:cs typeface="Arial" pitchFamily="34" charset="0"/>
              </a:defRPr>
            </a:lvl1pPr>
            <a:lvl2pPr marL="742950" indent="-285750" defTabSz="928688" eaLnBrk="0" hangingPunct="0">
              <a:defRPr sz="2000">
                <a:solidFill>
                  <a:schemeClr val="tx1"/>
                </a:solidFill>
                <a:latin typeface="Comic Sans MS" pitchFamily="66" charset="0"/>
                <a:cs typeface="Arial" pitchFamily="34" charset="0"/>
              </a:defRPr>
            </a:lvl2pPr>
            <a:lvl3pPr marL="1143000" indent="-228600" defTabSz="928688" eaLnBrk="0" hangingPunct="0">
              <a:defRPr sz="2000">
                <a:solidFill>
                  <a:schemeClr val="tx1"/>
                </a:solidFill>
                <a:latin typeface="Comic Sans MS" pitchFamily="66" charset="0"/>
                <a:cs typeface="Arial" pitchFamily="34" charset="0"/>
              </a:defRPr>
            </a:lvl3pPr>
            <a:lvl4pPr marL="1600200" indent="-228600" defTabSz="928688" eaLnBrk="0" hangingPunct="0">
              <a:defRPr sz="2000">
                <a:solidFill>
                  <a:schemeClr val="tx1"/>
                </a:solidFill>
                <a:latin typeface="Comic Sans MS" pitchFamily="66" charset="0"/>
                <a:cs typeface="Arial" pitchFamily="34" charset="0"/>
              </a:defRPr>
            </a:lvl4pPr>
            <a:lvl5pPr marL="2057400" indent="-228600" defTabSz="928688" eaLnBrk="0" hangingPunct="0">
              <a:defRPr sz="2000">
                <a:solidFill>
                  <a:schemeClr val="tx1"/>
                </a:solidFill>
                <a:latin typeface="Comic Sans MS" pitchFamily="66" charset="0"/>
                <a:cs typeface="Arial" pitchFamily="34" charset="0"/>
              </a:defRPr>
            </a:lvl5pPr>
            <a:lvl6pPr marL="25146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defTabSz="928688"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r" eaLnBrk="1" hangingPunct="1"/>
            <a:fld id="{B7164C88-2FAF-41F9-B11C-9C0329D66B0F}" type="slidenum">
              <a:rPr lang="en-US" sz="1200">
                <a:solidFill>
                  <a:srgbClr val="000000"/>
                </a:solidFill>
              </a:rPr>
              <a:pPr algn="r" eaLnBrk="1" hangingPunct="1"/>
              <a:t>14</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Paramagnetism: Not net magnetization present in the absence of an external applied magnetic field</a:t>
            </a:r>
          </a:p>
        </p:txBody>
      </p:sp>
      <p:sp>
        <p:nvSpPr>
          <p:cNvPr id="56324" name="Slide Number Placeholder 3"/>
          <p:cNvSpPr>
            <a:spLocks noGrp="1"/>
          </p:cNvSpPr>
          <p:nvPr>
            <p:ph type="sldNum" sz="quarter" idx="5"/>
          </p:nvPr>
        </p:nvSpPr>
        <p:spPr/>
        <p:txBody>
          <a:bodyPr/>
          <a:lstStyle/>
          <a:p>
            <a:pPr>
              <a:defRPr/>
            </a:pPr>
            <a:fld id="{339EA7BE-787F-4590-A116-31951899C2C8}" type="slidenum">
              <a:rPr lang="en-US" smtClean="0"/>
              <a:pPr>
                <a:defRPr/>
              </a:pPr>
              <a:t>16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term Heavy fermion was introduced in the seventies, And was  brought to describe a class of mettallic compounds  with very large effective masses.</a:t>
            </a:r>
          </a:p>
          <a:p>
            <a:pPr eaLnBrk="1" hangingPunct="1"/>
            <a:endParaRPr lang="en-US" smtClean="0"/>
          </a:p>
          <a:p>
            <a:pPr eaLnBrk="1" hangingPunct="1"/>
            <a:r>
              <a:rPr lang="en-US" smtClean="0"/>
              <a:t>Materials of this class are compounds containing rare earth and actinide elements</a:t>
            </a:r>
          </a:p>
        </p:txBody>
      </p:sp>
      <p:sp>
        <p:nvSpPr>
          <p:cNvPr id="57348" name="Slide Number Placeholder 3"/>
          <p:cNvSpPr>
            <a:spLocks noGrp="1"/>
          </p:cNvSpPr>
          <p:nvPr>
            <p:ph type="sldNum" sz="quarter" idx="5"/>
          </p:nvPr>
        </p:nvSpPr>
        <p:spPr/>
        <p:txBody>
          <a:bodyPr/>
          <a:lstStyle/>
          <a:p>
            <a:pPr>
              <a:defRPr/>
            </a:pPr>
            <a:fld id="{851AC849-83CA-4160-AA1A-744A04BBFDD5}" type="slidenum">
              <a:rPr lang="en-US" smtClean="0"/>
              <a:pPr>
                <a:defRPr/>
              </a:pPr>
              <a:t>22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most precise atomic clocks in the world are currently based on single trapped ions.</a:t>
            </a:r>
          </a:p>
          <a:p>
            <a:r>
              <a:rPr lang="en-US" smtClean="0"/>
              <a:t>However in contrast to single ions neutral atoms based clocks have the potential of very  high sensitivity due to the simultaneous interrogation of large number of atoms. This is why it is believe they can overcome the precision of the ion clocks  but at the cost of dealing with density shifts that arise  due to interatomic interactions.</a:t>
            </a:r>
          </a:p>
          <a:p>
            <a:endParaRPr lang="en-US" smtClean="0"/>
          </a:p>
          <a:p>
            <a:r>
              <a:rPr lang="en-US" smtClean="0"/>
              <a:t>It was believed that the problem of dealing with interactions could be overcome by using  polarized fermionic atoms. These are immune to s-wave collisions, which are the dominant interactions at low temperature.</a:t>
            </a:r>
          </a:p>
          <a:p>
            <a:r>
              <a:rPr lang="en-US" smtClean="0"/>
              <a:t>However even using these atoms density shifts were measured both at JILA  in Sr and  at NIST in Yb. The magnitude of the shift was so large that density shifts were measured to be the second largest systematic error of the clocks.</a:t>
            </a:r>
          </a:p>
        </p:txBody>
      </p:sp>
      <p:sp>
        <p:nvSpPr>
          <p:cNvPr id="4" name="Slide Number Placeholder 3"/>
          <p:cNvSpPr>
            <a:spLocks noGrp="1"/>
          </p:cNvSpPr>
          <p:nvPr>
            <p:ph type="sldNum" sz="quarter" idx="5"/>
          </p:nvPr>
        </p:nvSpPr>
        <p:spPr/>
        <p:txBody>
          <a:bodyPr/>
          <a:lstStyle/>
          <a:p>
            <a:pPr>
              <a:defRPr/>
            </a:pPr>
            <a:fld id="{B9B2CAD9-88E7-40F7-B48E-BE9ABEB5D988}" type="slidenum">
              <a:rPr lang="en-US" smtClean="0"/>
              <a:pPr>
                <a:defRPr/>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Here I am just presenting the reported measurements. They were carried out in a 1D lattice at the magic wavelength.  The left plot is for Sr and the right plot for Yb.</a:t>
            </a:r>
          </a:p>
          <a:p>
            <a:r>
              <a:rPr lang="en-US" smtClean="0"/>
              <a:t>The figures show the magnitude of the measured shift vs excitation fraction. In Sr they interrogated the e to g transition and the g-e in Yb. The magnitude of the shifts were of the order of 1Hz for the corresponding densities. Yb operated at a higher temperature ~10 microK compared to Sr which was operated at 1 and 3 micro K temperatures.</a:t>
            </a:r>
          </a:p>
        </p:txBody>
      </p:sp>
      <p:sp>
        <p:nvSpPr>
          <p:cNvPr id="4" name="Slide Number Placeholder 3"/>
          <p:cNvSpPr>
            <a:spLocks noGrp="1"/>
          </p:cNvSpPr>
          <p:nvPr>
            <p:ph type="sldNum" sz="quarter" idx="5"/>
          </p:nvPr>
        </p:nvSpPr>
        <p:spPr/>
        <p:txBody>
          <a:bodyPr/>
          <a:lstStyle/>
          <a:p>
            <a:pPr>
              <a:defRPr/>
            </a:pPr>
            <a:fld id="{C5495C55-F06D-40BF-BE6A-7440FC760EA5}" type="slidenum">
              <a:rPr lang="en-US" smtClean="0"/>
              <a:pPr>
                <a:defRPr/>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 in the experiment they we able to increase the interaction energy by almost a factor of ten by going from a 1D lattice to a 2D lattice, from an array of pancakes to an array of tubes. They actually did see the suppression of the shift by almost a factor of ten for some operating conditions in the 2D lattice.</a:t>
            </a:r>
            <a:endParaRPr lang="en-US" dirty="0"/>
          </a:p>
        </p:txBody>
      </p:sp>
      <p:sp>
        <p:nvSpPr>
          <p:cNvPr id="4" name="Slide Number Placeholder 3"/>
          <p:cNvSpPr>
            <a:spLocks noGrp="1"/>
          </p:cNvSpPr>
          <p:nvPr>
            <p:ph type="sldNum" sz="quarter" idx="10"/>
          </p:nvPr>
        </p:nvSpPr>
        <p:spPr/>
        <p:txBody>
          <a:bodyPr/>
          <a:lstStyle/>
          <a:p>
            <a:pPr>
              <a:defRPr/>
            </a:pPr>
            <a:fld id="{D59453D5-4D9A-4212-A6B9-47F2AEFC8F3C}" type="slidenum">
              <a:rPr lang="en-US" smtClean="0"/>
              <a:pPr>
                <a:defRPr/>
              </a:pPr>
              <a:t>33</a:t>
            </a:fld>
            <a:endParaRPr lang="en-US"/>
          </a:p>
        </p:txBody>
      </p:sp>
    </p:spTree>
    <p:extLst>
      <p:ext uri="{BB962C8B-B14F-4D97-AF65-F5344CB8AC3E}">
        <p14:creationId xmlns:p14="http://schemas.microsoft.com/office/powerpoint/2010/main" val="1043010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spcBef>
                <a:spcPct val="50000"/>
              </a:spcBef>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96C1B7D8-4289-4312-9DFD-45CB27ADE146}" type="slidenum">
              <a:rPr lang="en-US"/>
              <a:pPr>
                <a:defRPr/>
              </a:pPr>
              <a:t>‹#›</a:t>
            </a:fld>
            <a:endParaRPr lang="en-US"/>
          </a:p>
        </p:txBody>
      </p:sp>
    </p:spTree>
    <p:extLst>
      <p:ext uri="{BB962C8B-B14F-4D97-AF65-F5344CB8AC3E}">
        <p14:creationId xmlns:p14="http://schemas.microsoft.com/office/powerpoint/2010/main" val="4225673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DB6F60E-84D1-4AB2-AD1E-6ABB8DE78E4E}" type="slidenum">
              <a:rPr lang="en-US"/>
              <a:pPr>
                <a:defRPr/>
              </a:pPr>
              <a:t>‹#›</a:t>
            </a:fld>
            <a:endParaRPr lang="en-US"/>
          </a:p>
        </p:txBody>
      </p:sp>
    </p:spTree>
    <p:extLst>
      <p:ext uri="{BB962C8B-B14F-4D97-AF65-F5344CB8AC3E}">
        <p14:creationId xmlns:p14="http://schemas.microsoft.com/office/powerpoint/2010/main" val="1650917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1A8B95C-EBC3-4D2E-90AE-E450203B6BB5}" type="slidenum">
              <a:rPr lang="en-US"/>
              <a:pPr>
                <a:defRPr/>
              </a:pPr>
              <a:t>‹#›</a:t>
            </a:fld>
            <a:endParaRPr lang="en-US"/>
          </a:p>
        </p:txBody>
      </p:sp>
    </p:spTree>
    <p:extLst>
      <p:ext uri="{BB962C8B-B14F-4D97-AF65-F5344CB8AC3E}">
        <p14:creationId xmlns:p14="http://schemas.microsoft.com/office/powerpoint/2010/main" val="22600653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45C513B-8F0E-4B86-9659-9DA7F475E603}" type="slidenum">
              <a:rPr lang="en-US"/>
              <a:pPr>
                <a:defRPr/>
              </a:pPr>
              <a:t>‹#›</a:t>
            </a:fld>
            <a:endParaRPr lang="en-US"/>
          </a:p>
        </p:txBody>
      </p:sp>
    </p:spTree>
    <p:extLst>
      <p:ext uri="{BB962C8B-B14F-4D97-AF65-F5344CB8AC3E}">
        <p14:creationId xmlns:p14="http://schemas.microsoft.com/office/powerpoint/2010/main" val="13299085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spcBef>
                <a:spcPct val="50000"/>
              </a:spcBef>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04A55336-0A41-4EEF-8031-B8C2AB9BCEFB}" type="slidenum">
              <a:rPr lang="en-US"/>
              <a:pPr>
                <a:defRPr/>
              </a:pPr>
              <a:t>‹#›</a:t>
            </a:fld>
            <a:endParaRPr lang="en-US"/>
          </a:p>
        </p:txBody>
      </p:sp>
    </p:spTree>
    <p:extLst>
      <p:ext uri="{BB962C8B-B14F-4D97-AF65-F5344CB8AC3E}">
        <p14:creationId xmlns:p14="http://schemas.microsoft.com/office/powerpoint/2010/main" val="40189665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0FDE7A2-2B62-43F8-9AFC-121EFA239F66}" type="slidenum">
              <a:rPr lang="en-US"/>
              <a:pPr>
                <a:defRPr/>
              </a:pPr>
              <a:t>‹#›</a:t>
            </a:fld>
            <a:endParaRPr lang="en-US"/>
          </a:p>
        </p:txBody>
      </p:sp>
    </p:spTree>
    <p:extLst>
      <p:ext uri="{BB962C8B-B14F-4D97-AF65-F5344CB8AC3E}">
        <p14:creationId xmlns:p14="http://schemas.microsoft.com/office/powerpoint/2010/main" val="40095037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A82EB5A2-1582-4EAE-92CC-852754D22845}" type="slidenum">
              <a:rPr lang="en-US"/>
              <a:pPr>
                <a:defRPr/>
              </a:pPr>
              <a:t>‹#›</a:t>
            </a:fld>
            <a:endParaRPr lang="en-US"/>
          </a:p>
        </p:txBody>
      </p:sp>
    </p:spTree>
    <p:extLst>
      <p:ext uri="{BB962C8B-B14F-4D97-AF65-F5344CB8AC3E}">
        <p14:creationId xmlns:p14="http://schemas.microsoft.com/office/powerpoint/2010/main" val="26440902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0838CA8-ECE3-4717-A9FD-A950AD05C52C}" type="slidenum">
              <a:rPr lang="en-US"/>
              <a:pPr>
                <a:defRPr/>
              </a:pPr>
              <a:t>‹#›</a:t>
            </a:fld>
            <a:endParaRPr lang="en-US"/>
          </a:p>
        </p:txBody>
      </p:sp>
    </p:spTree>
    <p:extLst>
      <p:ext uri="{BB962C8B-B14F-4D97-AF65-F5344CB8AC3E}">
        <p14:creationId xmlns:p14="http://schemas.microsoft.com/office/powerpoint/2010/main" val="31982278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048E36FE-08DC-4B2C-BD28-510A4003E8AF}" type="slidenum">
              <a:rPr lang="en-US"/>
              <a:pPr>
                <a:defRPr/>
              </a:pPr>
              <a:t>‹#›</a:t>
            </a:fld>
            <a:endParaRPr lang="en-US"/>
          </a:p>
        </p:txBody>
      </p:sp>
    </p:spTree>
    <p:extLst>
      <p:ext uri="{BB962C8B-B14F-4D97-AF65-F5344CB8AC3E}">
        <p14:creationId xmlns:p14="http://schemas.microsoft.com/office/powerpoint/2010/main" val="35257688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spcBef>
                <a:spcPct val="50000"/>
              </a:spcBef>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B66B1D61-8A7E-48CA-926E-A0936DE29B83}" type="slidenum">
              <a:rPr lang="en-US"/>
              <a:pPr>
                <a:defRPr/>
              </a:pPr>
              <a:t>‹#›</a:t>
            </a:fld>
            <a:endParaRPr lang="en-US"/>
          </a:p>
        </p:txBody>
      </p:sp>
    </p:spTree>
    <p:extLst>
      <p:ext uri="{BB962C8B-B14F-4D97-AF65-F5344CB8AC3E}">
        <p14:creationId xmlns:p14="http://schemas.microsoft.com/office/powerpoint/2010/main" val="35392298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43993D33-D7A2-481B-823B-12B230315526}" type="slidenum">
              <a:rPr lang="en-US"/>
              <a:pPr>
                <a:defRPr/>
              </a:pPr>
              <a:t>‹#›</a:t>
            </a:fld>
            <a:endParaRPr lang="en-US"/>
          </a:p>
        </p:txBody>
      </p:sp>
    </p:spTree>
    <p:extLst>
      <p:ext uri="{BB962C8B-B14F-4D97-AF65-F5344CB8AC3E}">
        <p14:creationId xmlns:p14="http://schemas.microsoft.com/office/powerpoint/2010/main" val="2117989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spcBef>
                <a:spcPct val="50000"/>
              </a:spcBef>
              <a:defRPr/>
            </a:pPr>
            <a:endParaRPr lang="en-US"/>
          </a:p>
        </p:txBody>
      </p:sp>
      <p:sp>
        <p:nvSpPr>
          <p:cNvPr id="1028"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spcBef>
                <a:spcPct val="50000"/>
              </a:spcBef>
              <a:defRPr kumimoji="0" sz="1400">
                <a:solidFill>
                  <a:schemeClr val="tx2"/>
                </a:solidFill>
                <a:cs typeface="+mn-cs"/>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spcBef>
                <a:spcPct val="50000"/>
              </a:spcBef>
              <a:defRPr kumimoji="0" sz="1400">
                <a:solidFill>
                  <a:schemeClr val="tx2"/>
                </a:solidFill>
                <a:cs typeface="+mn-cs"/>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spcBef>
                <a:spcPct val="50000"/>
              </a:spcBef>
              <a:defRPr kumimoji="0" sz="1400">
                <a:solidFill>
                  <a:srgbClr val="FFFFFF"/>
                </a:solidFill>
                <a:latin typeface="+mj-lt"/>
                <a:ea typeface="+mj-ea"/>
                <a:cs typeface="+mj-cs"/>
              </a:defRPr>
            </a:lvl1pPr>
          </a:lstStyle>
          <a:p>
            <a:pPr>
              <a:defRPr/>
            </a:pPr>
            <a:fld id="{B51F7238-1AAC-45C4-BA99-C8CDCF1F75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79" r:id="rId2"/>
    <p:sldLayoutId id="2147483787" r:id="rId3"/>
    <p:sldLayoutId id="2147483780" r:id="rId4"/>
    <p:sldLayoutId id="2147483781" r:id="rId5"/>
    <p:sldLayoutId id="2147483782" r:id="rId6"/>
    <p:sldLayoutId id="2147483783" r:id="rId7"/>
    <p:sldLayoutId id="2147483788" r:id="rId8"/>
    <p:sldLayoutId id="2147483789" r:id="rId9"/>
    <p:sldLayoutId id="2147483784" r:id="rId10"/>
    <p:sldLayoutId id="2147483785"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video" Target="file:///C:\Users\arey\Documents\Talks\op.avi" TargetMode="Externa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6.gif"/><Relationship Id="rId5" Type="http://schemas.openxmlformats.org/officeDocument/2006/relationships/image" Target="../media/image24.w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6.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3.wmf"/><Relationship Id="rId5" Type="http://schemas.openxmlformats.org/officeDocument/2006/relationships/oleObject" Target="../embeddings/oleObject5.bin"/><Relationship Id="rId4" Type="http://schemas.openxmlformats.org/officeDocument/2006/relationships/image" Target="../media/image35.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38.wmf"/><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2.png"/><Relationship Id="rId4" Type="http://schemas.openxmlformats.org/officeDocument/2006/relationships/image" Target="../media/image41.wm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10.bin"/><Relationship Id="rId7" Type="http://schemas.openxmlformats.org/officeDocument/2006/relationships/image" Target="../media/image47.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image" Target="../media/image48.png"/><Relationship Id="rId4" Type="http://schemas.openxmlformats.org/officeDocument/2006/relationships/image" Target="../media/image46.wmf"/><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12.bin"/><Relationship Id="rId7" Type="http://schemas.openxmlformats.org/officeDocument/2006/relationships/oleObject" Target="../embeddings/oleObject13.bin"/><Relationship Id="rId12" Type="http://schemas.openxmlformats.org/officeDocument/2006/relationships/image" Target="../media/image60.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62.png"/><Relationship Id="rId11" Type="http://schemas.openxmlformats.org/officeDocument/2006/relationships/oleObject" Target="../embeddings/oleObject15.bin"/><Relationship Id="rId5" Type="http://schemas.openxmlformats.org/officeDocument/2006/relationships/image" Target="../media/image61.png"/><Relationship Id="rId10" Type="http://schemas.openxmlformats.org/officeDocument/2006/relationships/image" Target="../media/image59.wmf"/><Relationship Id="rId4" Type="http://schemas.openxmlformats.org/officeDocument/2006/relationships/image" Target="../media/image57.wmf"/><Relationship Id="rId9" Type="http://schemas.openxmlformats.org/officeDocument/2006/relationships/oleObject" Target="../embeddings/oleObject14.bin"/></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3.wmf"/><Relationship Id="rId5" Type="http://schemas.openxmlformats.org/officeDocument/2006/relationships/oleObject" Target="../embeddings/oleObject16.bin"/><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26.gi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7.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76.wmf"/><Relationship Id="rId4" Type="http://schemas.openxmlformats.org/officeDocument/2006/relationships/oleObject" Target="../embeddings/oleObject17.bin"/></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2.png"/><Relationship Id="rId7"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83.png"/><Relationship Id="rId5" Type="http://schemas.openxmlformats.org/officeDocument/2006/relationships/image" Target="../media/image82.wmf"/><Relationship Id="rId4" Type="http://schemas.openxmlformats.org/officeDocument/2006/relationships/oleObject" Target="../embeddings/oleObject19.bin"/></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323439"/>
          </a:xfrm>
          <a:prstGeom prst="rect">
            <a:avLst/>
          </a:prstGeom>
          <a:noFill/>
        </p:spPr>
        <p:txBody>
          <a:bodyPr>
            <a:spAutoFit/>
          </a:bodyPr>
          <a:lstStyle/>
          <a:p>
            <a:pPr algn="ctr" eaLnBrk="0" hangingPunct="0">
              <a:spcBef>
                <a:spcPct val="50000"/>
              </a:spcBef>
              <a:defRPr/>
            </a:pP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Alkaline </a:t>
            </a: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earth atoms as quantum simulators of many-body Hamiltonians</a:t>
            </a:r>
          </a:p>
        </p:txBody>
      </p:sp>
      <p:sp>
        <p:nvSpPr>
          <p:cNvPr id="5" name="Text Box 3"/>
          <p:cNvSpPr txBox="1">
            <a:spLocks noChangeArrowheads="1"/>
          </p:cNvSpPr>
          <p:nvPr/>
        </p:nvSpPr>
        <p:spPr bwMode="auto">
          <a:xfrm>
            <a:off x="144903" y="5979520"/>
            <a:ext cx="88195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defRPr/>
            </a:pPr>
            <a:r>
              <a:rPr lang="en-US" sz="3200" dirty="0">
                <a:latin typeface="+mn-lt"/>
              </a:rPr>
              <a:t>         </a:t>
            </a:r>
            <a:r>
              <a:rPr lang="en-US" sz="3200" dirty="0" smtClean="0">
                <a:latin typeface="+mn-lt"/>
              </a:rPr>
              <a:t>AFOSR grant: </a:t>
            </a:r>
            <a:r>
              <a:rPr lang="en-US" sz="3200" dirty="0">
                <a:latin typeface="+mn-lt"/>
              </a:rPr>
              <a:t>06/10- </a:t>
            </a:r>
            <a:r>
              <a:rPr lang="en-US" sz="3200" dirty="0" smtClean="0">
                <a:latin typeface="+mn-lt"/>
              </a:rPr>
              <a:t>06/13,  Annual Report  </a:t>
            </a:r>
          </a:p>
        </p:txBody>
      </p:sp>
      <p:sp>
        <p:nvSpPr>
          <p:cNvPr id="6" name="Text Box 3"/>
          <p:cNvSpPr txBox="1">
            <a:spLocks noChangeArrowheads="1"/>
          </p:cNvSpPr>
          <p:nvPr/>
        </p:nvSpPr>
        <p:spPr bwMode="auto">
          <a:xfrm>
            <a:off x="2246733" y="1280032"/>
            <a:ext cx="50363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defRPr/>
            </a:pPr>
            <a:r>
              <a:rPr lang="en-US" sz="3200" dirty="0" smtClean="0"/>
              <a:t>     </a:t>
            </a:r>
            <a:r>
              <a:rPr lang="en-US" sz="3200" dirty="0" smtClean="0">
                <a:latin typeface="+mn-lt"/>
              </a:rPr>
              <a:t>PI: Ana </a:t>
            </a:r>
            <a:r>
              <a:rPr lang="en-US" sz="3200" dirty="0">
                <a:latin typeface="+mn-lt"/>
              </a:rPr>
              <a:t>Maria Rey</a:t>
            </a:r>
            <a:endParaRPr lang="en-US" sz="3200" b="1" dirty="0">
              <a:latin typeface="+mn-lt"/>
            </a:endParaRP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204" y="3140968"/>
            <a:ext cx="210978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j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04" y="1952836"/>
            <a:ext cx="4681848" cy="38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680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66688" y="1943100"/>
            <a:ext cx="8977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dirty="0">
                <a:latin typeface="Times New Roman" pitchFamily="18" charset="0"/>
                <a:cs typeface="Times New Roman" pitchFamily="18" charset="0"/>
              </a:rPr>
              <a:t>2. I</a:t>
            </a:r>
            <a:r>
              <a:rPr lang="en-US" sz="2400" dirty="0" smtClean="0">
                <a:latin typeface="Times New Roman" pitchFamily="18" charset="0"/>
                <a:cs typeface="Times New Roman" pitchFamily="18" charset="0"/>
              </a:rPr>
              <a:t>ndependent </a:t>
            </a:r>
            <a:r>
              <a:rPr lang="en-US" sz="2400" dirty="0">
                <a:latin typeface="Times New Roman" pitchFamily="18" charset="0"/>
                <a:cs typeface="Times New Roman" pitchFamily="18" charset="0"/>
              </a:rPr>
              <a:t>optical lattices for the </a:t>
            </a:r>
            <a:r>
              <a:rPr lang="en-US" sz="2400" dirty="0" smtClean="0">
                <a:latin typeface="Times New Roman" pitchFamily="18" charset="0"/>
                <a:cs typeface="Times New Roman" pitchFamily="18" charset="0"/>
              </a:rPr>
              <a:t>e and g </a:t>
            </a:r>
            <a:r>
              <a:rPr lang="en-US" sz="2400" dirty="0">
                <a:latin typeface="Times New Roman" pitchFamily="18" charset="0"/>
                <a:cs typeface="Times New Roman" pitchFamily="18" charset="0"/>
              </a:rPr>
              <a:t>states, </a:t>
            </a:r>
            <a:r>
              <a:rPr lang="en-US" sz="2400" dirty="0" smtClean="0">
                <a:solidFill>
                  <a:srgbClr val="000000"/>
                </a:solidFill>
                <a:latin typeface="Times New Roman" pitchFamily="18" charset="0"/>
                <a:cs typeface="Times New Roman" pitchFamily="18" charset="0"/>
              </a:rPr>
              <a:t>Daley </a:t>
            </a:r>
            <a:r>
              <a:rPr lang="en-US" sz="2400" i="1" dirty="0" smtClean="0">
                <a:solidFill>
                  <a:srgbClr val="000000"/>
                </a:solidFill>
                <a:latin typeface="Times New Roman" pitchFamily="18" charset="0"/>
                <a:cs typeface="Times New Roman" pitchFamily="18" charset="0"/>
              </a:rPr>
              <a:t>et</a:t>
            </a:r>
            <a:r>
              <a:rPr lang="en-US" sz="2400" i="1" dirty="0">
                <a:solidFill>
                  <a:srgbClr val="000000"/>
                </a:solidFill>
                <a:latin typeface="Times New Roman" pitchFamily="18" charset="0"/>
                <a:cs typeface="Times New Roman" pitchFamily="18" charset="0"/>
              </a:rPr>
              <a:t>. al</a:t>
            </a:r>
            <a:r>
              <a:rPr lang="en-US" sz="2400" dirty="0">
                <a:solidFill>
                  <a:srgbClr val="000000"/>
                </a:solidFill>
                <a:latin typeface="Times New Roman" pitchFamily="18" charset="0"/>
                <a:cs typeface="Times New Roman" pitchFamily="18" charset="0"/>
              </a:rPr>
              <a:t>, PRL </a:t>
            </a:r>
            <a:r>
              <a:rPr lang="en-US" sz="2400" dirty="0" smtClean="0">
                <a:solidFill>
                  <a:srgbClr val="000000"/>
                </a:solidFill>
                <a:latin typeface="Times New Roman" pitchFamily="18" charset="0"/>
                <a:cs typeface="Times New Roman" pitchFamily="18" charset="0"/>
              </a:rPr>
              <a:t>(</a:t>
            </a:r>
            <a:r>
              <a:rPr lang="en-US" sz="2400" dirty="0">
                <a:solidFill>
                  <a:srgbClr val="000000"/>
                </a:solidFill>
                <a:latin typeface="Times New Roman" pitchFamily="18" charset="0"/>
                <a:cs typeface="Times New Roman" pitchFamily="18" charset="0"/>
              </a:rPr>
              <a:t>2008) </a:t>
            </a:r>
            <a:r>
              <a:rPr lang="en-US" sz="2400" dirty="0" smtClean="0">
                <a:solidFill>
                  <a:srgbClr val="000000"/>
                </a:solidFill>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7" name="Rectangle 56"/>
          <p:cNvSpPr/>
          <p:nvPr/>
        </p:nvSpPr>
        <p:spPr>
          <a:xfrm>
            <a:off x="166688" y="892175"/>
            <a:ext cx="8658225" cy="1016000"/>
          </a:xfrm>
          <a:prstGeom prst="rect">
            <a:avLst/>
          </a:prstGeom>
        </p:spPr>
        <p:txBody>
          <a:bodyPr>
            <a:spAutoFit/>
          </a:bodyPr>
          <a:lstStyle/>
          <a:p>
            <a:pPr eaLnBrk="0" hangingPunct="0">
              <a:spcBef>
                <a:spcPct val="50000"/>
              </a:spcBef>
              <a:defRPr/>
            </a:pPr>
            <a:r>
              <a:rPr lang="en-US" dirty="0">
                <a:latin typeface="+mj-lt"/>
                <a:cs typeface="+mn-cs"/>
              </a:rPr>
              <a:t>1</a:t>
            </a:r>
            <a:r>
              <a:rPr lang="en-US" sz="2400" dirty="0">
                <a:latin typeface="Times New Roman" pitchFamily="18" charset="0"/>
                <a:cs typeface="Times New Roman" pitchFamily="18" charset="0"/>
              </a:rPr>
              <a:t>.  The </a:t>
            </a:r>
            <a:r>
              <a:rPr lang="en-US" sz="2400" baseline="30000" dirty="0">
                <a:latin typeface="Times New Roman" pitchFamily="18" charset="0"/>
                <a:cs typeface="Times New Roman" pitchFamily="18" charset="0"/>
              </a:rPr>
              <a:t>1</a:t>
            </a:r>
            <a:r>
              <a:rPr lang="en-US" sz="2400" dirty="0">
                <a:latin typeface="Times New Roman" pitchFamily="18" charset="0"/>
                <a:cs typeface="Times New Roman" pitchFamily="18" charset="0"/>
              </a:rPr>
              <a:t>S</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  and </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P</a:t>
            </a:r>
            <a:r>
              <a:rPr lang="en-US" sz="2400" baseline="-25000" dirty="0">
                <a:latin typeface="Times New Roman" pitchFamily="18" charset="0"/>
                <a:cs typeface="Times New Roman" pitchFamily="18" charset="0"/>
              </a:rPr>
              <a:t> 0  </a:t>
            </a:r>
            <a:r>
              <a:rPr lang="en-US" sz="2400" dirty="0">
                <a:latin typeface="Times New Roman" pitchFamily="18" charset="0"/>
                <a:cs typeface="Times New Roman" pitchFamily="18" charset="0"/>
              </a:rPr>
              <a:t>clock states have J=0 → No hyperfine coupling. </a:t>
            </a:r>
          </a:p>
          <a:p>
            <a:pPr eaLnBrk="0" hangingPunct="0">
              <a:spcBef>
                <a:spcPct val="50000"/>
              </a:spcBef>
              <a:defRPr/>
            </a:pPr>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sym typeface="Mathematica1Mono"/>
              </a:rPr>
              <a:t></a:t>
            </a:r>
            <a:r>
              <a:rPr lang="en-US" sz="2400" dirty="0">
                <a:latin typeface="Times New Roman" pitchFamily="18" charset="0"/>
                <a:cs typeface="Times New Roman" pitchFamily="18" charset="0"/>
              </a:rPr>
              <a:t> Electron angular momentum  decoupled from nuclear spins</a:t>
            </a:r>
          </a:p>
        </p:txBody>
      </p:sp>
      <p:sp>
        <p:nvSpPr>
          <p:cNvPr id="59" name="Line 3"/>
          <p:cNvSpPr>
            <a:spLocks noChangeShapeType="1"/>
          </p:cNvSpPr>
          <p:nvPr/>
        </p:nvSpPr>
        <p:spPr bwMode="auto">
          <a:xfrm>
            <a:off x="1485900" y="6280150"/>
            <a:ext cx="106203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Text Box 4"/>
          <p:cNvSpPr txBox="1">
            <a:spLocks noChangeArrowheads="1"/>
          </p:cNvSpPr>
          <p:nvPr/>
        </p:nvSpPr>
        <p:spPr bwMode="auto">
          <a:xfrm>
            <a:off x="319088" y="599598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b="1" baseline="30000">
                <a:latin typeface="Times New Roman" pitchFamily="18" charset="0"/>
                <a:ea typeface="MS PGothic" pitchFamily="34" charset="-128"/>
              </a:rPr>
              <a:t>1</a:t>
            </a:r>
            <a:r>
              <a:rPr lang="en-US" altLang="ja-JP" sz="2400" b="1">
                <a:latin typeface="Times New Roman" pitchFamily="18" charset="0"/>
                <a:ea typeface="MS PGothic" pitchFamily="34" charset="-128"/>
              </a:rPr>
              <a:t>S</a:t>
            </a:r>
            <a:r>
              <a:rPr lang="en-US" altLang="ja-JP" sz="2400" b="1" baseline="-25000">
                <a:latin typeface="Times New Roman" pitchFamily="18" charset="0"/>
                <a:ea typeface="MS PGothic" pitchFamily="34" charset="-128"/>
              </a:rPr>
              <a:t>0 </a:t>
            </a:r>
            <a:r>
              <a:rPr lang="en-US" altLang="ja-JP" sz="2400" b="1">
                <a:latin typeface="Times New Roman" pitchFamily="18" charset="0"/>
                <a:ea typeface="MS PGothic" pitchFamily="34" charset="-128"/>
              </a:rPr>
              <a:t>(g)</a:t>
            </a:r>
            <a:endParaRPr lang="en-US" altLang="ja-JP" sz="2400" b="1" baseline="-25000">
              <a:latin typeface="Times New Roman" pitchFamily="18" charset="0"/>
              <a:ea typeface="MS PGothic" pitchFamily="34" charset="-128"/>
            </a:endParaRPr>
          </a:p>
        </p:txBody>
      </p:sp>
      <p:sp>
        <p:nvSpPr>
          <p:cNvPr id="61" name="Text Box 7"/>
          <p:cNvSpPr txBox="1">
            <a:spLocks noChangeArrowheads="1"/>
          </p:cNvSpPr>
          <p:nvPr/>
        </p:nvSpPr>
        <p:spPr bwMode="auto">
          <a:xfrm>
            <a:off x="319088" y="5534025"/>
            <a:ext cx="1166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b="1" baseline="30000">
                <a:latin typeface="Times New Roman" pitchFamily="18" charset="0"/>
                <a:ea typeface="MS PGothic" pitchFamily="34" charset="-128"/>
              </a:rPr>
              <a:t>3</a:t>
            </a:r>
            <a:r>
              <a:rPr lang="en-US" altLang="ja-JP" sz="2400" b="1">
                <a:latin typeface="Times New Roman" pitchFamily="18" charset="0"/>
                <a:ea typeface="MS PGothic" pitchFamily="34" charset="-128"/>
              </a:rPr>
              <a:t>P</a:t>
            </a:r>
            <a:r>
              <a:rPr lang="en-US" altLang="ja-JP" sz="2400" b="1" baseline="-25000">
                <a:latin typeface="Times New Roman" pitchFamily="18" charset="0"/>
                <a:ea typeface="MS PGothic" pitchFamily="34" charset="-128"/>
              </a:rPr>
              <a:t>0</a:t>
            </a:r>
            <a:r>
              <a:rPr lang="en-US" altLang="ja-JP" sz="2400" b="1" baseline="30000">
                <a:latin typeface="Times New Roman" pitchFamily="18" charset="0"/>
                <a:ea typeface="MS PGothic" pitchFamily="34" charset="-128"/>
              </a:rPr>
              <a:t> </a:t>
            </a:r>
            <a:r>
              <a:rPr lang="en-US" altLang="ja-JP" sz="2400" b="1">
                <a:latin typeface="Times New Roman" pitchFamily="18" charset="0"/>
                <a:ea typeface="MS PGothic" pitchFamily="34" charset="-128"/>
              </a:rPr>
              <a:t>(e)</a:t>
            </a:r>
            <a:endParaRPr lang="en-US" altLang="ja-JP" sz="2400" b="1" baseline="-25000">
              <a:latin typeface="Times New Roman" pitchFamily="18" charset="0"/>
              <a:ea typeface="MS PGothic" pitchFamily="34" charset="-128"/>
            </a:endParaRPr>
          </a:p>
        </p:txBody>
      </p:sp>
      <p:sp>
        <p:nvSpPr>
          <p:cNvPr id="66" name="Line 3"/>
          <p:cNvSpPr>
            <a:spLocks noChangeShapeType="1"/>
          </p:cNvSpPr>
          <p:nvPr/>
        </p:nvSpPr>
        <p:spPr bwMode="auto">
          <a:xfrm>
            <a:off x="1476375" y="5719763"/>
            <a:ext cx="106203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Oval 67"/>
          <p:cNvSpPr/>
          <p:nvPr/>
        </p:nvSpPr>
        <p:spPr>
          <a:xfrm rot="2460000" flipV="1">
            <a:off x="1878919" y="5628941"/>
            <a:ext cx="182880" cy="182880"/>
          </a:xfrm>
          <a:prstGeom prst="ellipse">
            <a:avLst/>
          </a:prstGeom>
          <a:solidFill>
            <a:srgbClr val="3333CC"/>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12" name="Oval 11"/>
          <p:cNvSpPr/>
          <p:nvPr/>
        </p:nvSpPr>
        <p:spPr>
          <a:xfrm rot="2460000" flipV="1">
            <a:off x="1878919" y="6188936"/>
            <a:ext cx="182880" cy="18288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pic>
        <p:nvPicPr>
          <p:cNvPr id="8878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775075"/>
            <a:ext cx="4038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3352800"/>
            <a:ext cx="36195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17020" y="71169"/>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AEA  as quantum simulators</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lide(fromTop)">
                                      <p:cBhvr>
                                        <p:cTn id="11" dur="500"/>
                                        <p:tgtEl>
                                          <p:spTgt spid="3">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8780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animBg="1"/>
      <p:bldP spid="60" grpId="0"/>
      <p:bldP spid="61" grpId="0"/>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266825" y="1931988"/>
            <a:ext cx="6584950" cy="4479925"/>
          </a:xfrm>
          <a:prstGeom prst="rect">
            <a:avLst/>
          </a:prstGeom>
          <a:solidFill>
            <a:schemeClr val="bg1">
              <a:lumMod val="95000"/>
            </a:schemeClr>
          </a:solidFill>
          <a:ln w="28575" cap="flat" cmpd="sng" algn="ctr">
            <a:solidFill>
              <a:schemeClr val="tx1"/>
            </a:solidFill>
            <a:prstDash val="solid"/>
            <a:round/>
            <a:headEnd type="none" w="med" len="med"/>
            <a:tailEnd type="none" w="med" len="med"/>
          </a:ln>
          <a:effectLst/>
        </p:spPr>
        <p:txBody>
          <a:bodyPr>
            <a:spAutoFit/>
          </a:bodyPr>
          <a:lstStyle/>
          <a:p>
            <a:pPr eaLnBrk="0" hangingPunct="0">
              <a:spcBef>
                <a:spcPct val="50000"/>
              </a:spcBef>
              <a:defRPr/>
            </a:pPr>
            <a:endParaRPr lang="en-US">
              <a:cs typeface="+mn-cs"/>
            </a:endParaRPr>
          </a:p>
        </p:txBody>
      </p:sp>
      <p:sp>
        <p:nvSpPr>
          <p:cNvPr id="5" name="TextBox 4"/>
          <p:cNvSpPr txBox="1"/>
          <p:nvPr/>
        </p:nvSpPr>
        <p:spPr>
          <a:xfrm>
            <a:off x="1230765" y="1470345"/>
            <a:ext cx="3324469" cy="461665"/>
          </a:xfrm>
          <a:prstGeom prst="rect">
            <a:avLst/>
          </a:prstGeom>
          <a:solidFill>
            <a:srgbClr val="00A44A"/>
          </a:solidFill>
          <a:scene3d>
            <a:camera prst="orthographicFront"/>
            <a:lightRig rig="threePt" dir="t"/>
          </a:scene3d>
          <a:sp3d>
            <a:bevelT/>
          </a:sp3d>
        </p:spPr>
        <p:txBody>
          <a:bodyPr>
            <a:spAutoFit/>
          </a:bodyPr>
          <a:lstStyle/>
          <a:p>
            <a:pPr algn="ctr" eaLnBrk="0" hangingPunct="0">
              <a:spcBef>
                <a:spcPct val="50000"/>
              </a:spcBef>
              <a:defRPr/>
            </a:pPr>
            <a:r>
              <a:rPr lang="en-US" sz="2400" dirty="0">
                <a:solidFill>
                  <a:schemeClr val="bg1"/>
                </a:solidFill>
                <a:cs typeface="+mn-cs"/>
              </a:rPr>
              <a:t>Condensed Matter</a:t>
            </a:r>
          </a:p>
        </p:txBody>
      </p:sp>
      <p:sp>
        <p:nvSpPr>
          <p:cNvPr id="6" name="TextBox 5"/>
          <p:cNvSpPr txBox="1"/>
          <p:nvPr/>
        </p:nvSpPr>
        <p:spPr>
          <a:xfrm>
            <a:off x="4496121" y="1470345"/>
            <a:ext cx="3370982" cy="461665"/>
          </a:xfrm>
          <a:prstGeom prst="rect">
            <a:avLst/>
          </a:prstGeom>
          <a:solidFill>
            <a:srgbClr val="C00000"/>
          </a:solidFill>
          <a:scene3d>
            <a:camera prst="orthographicFront"/>
            <a:lightRig rig="threePt" dir="t"/>
          </a:scene3d>
          <a:sp3d>
            <a:bevelT/>
          </a:sp3d>
        </p:spPr>
        <p:txBody>
          <a:bodyPr>
            <a:spAutoFit/>
          </a:bodyPr>
          <a:lstStyle/>
          <a:p>
            <a:pPr algn="ctr" eaLnBrk="0" hangingPunct="0">
              <a:spcBef>
                <a:spcPct val="50000"/>
              </a:spcBef>
              <a:defRPr/>
            </a:pPr>
            <a:r>
              <a:rPr lang="en-US" sz="2400" dirty="0">
                <a:solidFill>
                  <a:schemeClr val="bg1"/>
                </a:solidFill>
                <a:cs typeface="+mn-cs"/>
              </a:rPr>
              <a:t>Alkaline earth atoms</a:t>
            </a:r>
          </a:p>
        </p:txBody>
      </p:sp>
      <p:sp>
        <p:nvSpPr>
          <p:cNvPr id="20" name="Oval 19"/>
          <p:cNvSpPr/>
          <p:nvPr/>
        </p:nvSpPr>
        <p:spPr>
          <a:xfrm>
            <a:off x="5870558" y="2790192"/>
            <a:ext cx="195186" cy="223456"/>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2780" name="Straight Arrow Connector 25"/>
          <p:cNvCxnSpPr>
            <a:cxnSpLocks noChangeShapeType="1"/>
          </p:cNvCxnSpPr>
          <p:nvPr/>
        </p:nvCxnSpPr>
        <p:spPr bwMode="auto">
          <a:xfrm flipV="1">
            <a:off x="5951538" y="2616200"/>
            <a:ext cx="1587" cy="4445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27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638" y="4818063"/>
            <a:ext cx="4699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4984750"/>
            <a:ext cx="10382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783" name="Straight Connector 16"/>
          <p:cNvCxnSpPr>
            <a:cxnSpLocks noChangeShapeType="1"/>
          </p:cNvCxnSpPr>
          <p:nvPr/>
        </p:nvCxnSpPr>
        <p:spPr bwMode="auto">
          <a:xfrm rot="5400000">
            <a:off x="2282031" y="4198144"/>
            <a:ext cx="442753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784" name="Straight Connector 21"/>
          <p:cNvCxnSpPr>
            <a:cxnSpLocks noChangeShapeType="1"/>
          </p:cNvCxnSpPr>
          <p:nvPr/>
        </p:nvCxnSpPr>
        <p:spPr bwMode="auto">
          <a:xfrm>
            <a:off x="1230313" y="3744913"/>
            <a:ext cx="6637337" cy="4603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785" name="Straight Connector 22"/>
          <p:cNvCxnSpPr>
            <a:cxnSpLocks noChangeShapeType="1"/>
          </p:cNvCxnSpPr>
          <p:nvPr/>
        </p:nvCxnSpPr>
        <p:spPr bwMode="auto">
          <a:xfrm>
            <a:off x="1323975" y="4492625"/>
            <a:ext cx="6465888" cy="460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nvGrpSpPr>
          <p:cNvPr id="32786" name="Group 35"/>
          <p:cNvGrpSpPr>
            <a:grpSpLocks/>
          </p:cNvGrpSpPr>
          <p:nvPr/>
        </p:nvGrpSpPr>
        <p:grpSpPr bwMode="auto">
          <a:xfrm>
            <a:off x="1604963" y="2046288"/>
            <a:ext cx="2565400" cy="863600"/>
            <a:chOff x="1748790" y="1147464"/>
            <a:chExt cx="2404110" cy="706301"/>
          </a:xfrm>
        </p:grpSpPr>
        <p:cxnSp>
          <p:nvCxnSpPr>
            <p:cNvPr id="32803" name="Straight Arrow Connector 25"/>
            <p:cNvCxnSpPr>
              <a:cxnSpLocks noChangeShapeType="1"/>
            </p:cNvCxnSpPr>
            <p:nvPr/>
          </p:nvCxnSpPr>
          <p:spPr bwMode="auto">
            <a:xfrm rot="5400000" flipH="1" flipV="1">
              <a:off x="2636832" y="1690846"/>
              <a:ext cx="274320" cy="15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TextBox 23"/>
            <p:cNvSpPr txBox="1"/>
            <p:nvPr/>
          </p:nvSpPr>
          <p:spPr>
            <a:xfrm>
              <a:off x="1748790" y="1147464"/>
              <a:ext cx="2404110" cy="462212"/>
            </a:xfrm>
            <a:prstGeom prst="rect">
              <a:avLst/>
            </a:prstGeom>
            <a:noFill/>
          </p:spPr>
          <p:txBody>
            <a:bodyPr>
              <a:spAutoFit/>
            </a:bodyPr>
            <a:lstStyle/>
            <a:p>
              <a:pPr eaLnBrk="0" hangingPunct="0">
                <a:spcBef>
                  <a:spcPct val="50000"/>
                </a:spcBef>
                <a:defRPr/>
              </a:pPr>
              <a:r>
                <a:rPr lang="en-US" sz="2400" dirty="0">
                  <a:cs typeface="+mn-cs"/>
                </a:rPr>
                <a:t> </a:t>
              </a:r>
              <a:r>
                <a:rPr lang="en-US" sz="2400" dirty="0">
                  <a:latin typeface="+mj-lt"/>
                  <a:cs typeface="+mn-cs"/>
                </a:rPr>
                <a:t>Electron’s Spin  </a:t>
              </a:r>
            </a:p>
          </p:txBody>
        </p:sp>
        <p:sp>
          <p:nvSpPr>
            <p:cNvPr id="13" name="Oval 12"/>
            <p:cNvSpPr/>
            <p:nvPr/>
          </p:nvSpPr>
          <p:spPr>
            <a:xfrm>
              <a:off x="2720340" y="1762325"/>
              <a:ext cx="91440" cy="91440"/>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grpSp>
      <p:sp>
        <p:nvSpPr>
          <p:cNvPr id="32787" name="TextBox 24"/>
          <p:cNvSpPr txBox="1">
            <a:spLocks noChangeArrowheads="1"/>
          </p:cNvSpPr>
          <p:nvPr/>
        </p:nvSpPr>
        <p:spPr bwMode="auto">
          <a:xfrm>
            <a:off x="1852613" y="3182938"/>
            <a:ext cx="18303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solidFill>
                  <a:srgbClr val="000000"/>
                </a:solidFill>
                <a:latin typeface="Times New Roman" pitchFamily="18" charset="0"/>
              </a:rPr>
              <a:t>N=2   (± ½)</a:t>
            </a:r>
            <a:endParaRPr lang="en-US"/>
          </a:p>
        </p:txBody>
      </p:sp>
      <p:grpSp>
        <p:nvGrpSpPr>
          <p:cNvPr id="32788" name="Group 36"/>
          <p:cNvGrpSpPr>
            <a:grpSpLocks/>
          </p:cNvGrpSpPr>
          <p:nvPr/>
        </p:nvGrpSpPr>
        <p:grpSpPr bwMode="auto">
          <a:xfrm>
            <a:off x="4576763" y="2006600"/>
            <a:ext cx="3213100" cy="1303338"/>
            <a:chOff x="4533900" y="1165732"/>
            <a:chExt cx="3009900" cy="1066997"/>
          </a:xfrm>
        </p:grpSpPr>
        <p:pic>
          <p:nvPicPr>
            <p:cNvPr id="32798"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780" y="1533725"/>
              <a:ext cx="762000" cy="69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99" name="TextBox 27"/>
            <p:cNvSpPr txBox="1">
              <a:spLocks noChangeArrowheads="1"/>
            </p:cNvSpPr>
            <p:nvPr/>
          </p:nvSpPr>
          <p:spPr bwMode="auto">
            <a:xfrm>
              <a:off x="4533900" y="1165732"/>
              <a:ext cx="3009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solidFill>
                    <a:srgbClr val="000000"/>
                  </a:solidFill>
                  <a:latin typeface="Times New Roman" pitchFamily="18" charset="0"/>
                </a:rPr>
                <a:t>Atom’s Nuclear Spin I</a:t>
              </a:r>
              <a:endParaRPr lang="en-US"/>
            </a:p>
          </p:txBody>
        </p:sp>
      </p:grpSp>
      <p:sp>
        <p:nvSpPr>
          <p:cNvPr id="32789" name="TextBox 29"/>
          <p:cNvSpPr txBox="1">
            <a:spLocks noChangeArrowheads="1"/>
          </p:cNvSpPr>
          <p:nvPr/>
        </p:nvSpPr>
        <p:spPr bwMode="auto">
          <a:xfrm>
            <a:off x="4740275" y="3230563"/>
            <a:ext cx="288766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solidFill>
                  <a:srgbClr val="000000"/>
                </a:solidFill>
                <a:latin typeface="Times New Roman" pitchFamily="18" charset="0"/>
              </a:rPr>
              <a:t> N=2 I  + 1  N&lt;11</a:t>
            </a:r>
            <a:endParaRPr lang="en-US"/>
          </a:p>
        </p:txBody>
      </p:sp>
      <p:sp>
        <p:nvSpPr>
          <p:cNvPr id="32790" name="TextBox 30"/>
          <p:cNvSpPr txBox="1">
            <a:spLocks noChangeArrowheads="1"/>
          </p:cNvSpPr>
          <p:nvPr/>
        </p:nvSpPr>
        <p:spPr bwMode="auto">
          <a:xfrm>
            <a:off x="1458913" y="3887788"/>
            <a:ext cx="2968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solidFill>
                  <a:srgbClr val="000000"/>
                </a:solidFill>
                <a:latin typeface="Times New Roman" pitchFamily="18" charset="0"/>
              </a:rPr>
              <a:t>SU(2) Symmetry</a:t>
            </a:r>
            <a:endParaRPr lang="en-US"/>
          </a:p>
        </p:txBody>
      </p:sp>
      <p:sp>
        <p:nvSpPr>
          <p:cNvPr id="32791" name="TextBox 31"/>
          <p:cNvSpPr txBox="1">
            <a:spLocks noChangeArrowheads="1"/>
          </p:cNvSpPr>
          <p:nvPr/>
        </p:nvSpPr>
        <p:spPr bwMode="auto">
          <a:xfrm>
            <a:off x="4821238" y="3929063"/>
            <a:ext cx="2968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solidFill>
                  <a:srgbClr val="000000"/>
                </a:solidFill>
                <a:latin typeface="Times New Roman" pitchFamily="18" charset="0"/>
              </a:rPr>
              <a:t>SU(N) Symmetry</a:t>
            </a:r>
            <a:endParaRPr lang="en-US"/>
          </a:p>
        </p:txBody>
      </p:sp>
      <p:sp>
        <p:nvSpPr>
          <p:cNvPr id="32792" name="TextBox 32"/>
          <p:cNvSpPr txBox="1">
            <a:spLocks noChangeArrowheads="1"/>
          </p:cNvSpPr>
          <p:nvPr/>
        </p:nvSpPr>
        <p:spPr bwMode="auto">
          <a:xfrm>
            <a:off x="1458913" y="4538663"/>
            <a:ext cx="27114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solidFill>
                  <a:srgbClr val="000000"/>
                </a:solidFill>
                <a:latin typeface="Times New Roman" pitchFamily="18" charset="0"/>
              </a:rPr>
              <a:t>Electron’s Orbital</a:t>
            </a:r>
            <a:endParaRPr lang="en-US"/>
          </a:p>
        </p:txBody>
      </p:sp>
      <p:grpSp>
        <p:nvGrpSpPr>
          <p:cNvPr id="32793" name="Group 37"/>
          <p:cNvGrpSpPr>
            <a:grpSpLocks/>
          </p:cNvGrpSpPr>
          <p:nvPr/>
        </p:nvGrpSpPr>
        <p:grpSpPr bwMode="auto">
          <a:xfrm>
            <a:off x="4576763" y="4538663"/>
            <a:ext cx="3741737" cy="1482725"/>
            <a:chOff x="4533900" y="3238500"/>
            <a:chExt cx="3505200" cy="1213485"/>
          </a:xfrm>
        </p:grpSpPr>
        <p:sp>
          <p:nvSpPr>
            <p:cNvPr id="32796" name="TextBox 33"/>
            <p:cNvSpPr txBox="1">
              <a:spLocks noChangeArrowheads="1"/>
            </p:cNvSpPr>
            <p:nvPr/>
          </p:nvSpPr>
          <p:spPr bwMode="auto">
            <a:xfrm>
              <a:off x="4533900" y="3238500"/>
              <a:ext cx="3505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solidFill>
                    <a:srgbClr val="000000"/>
                  </a:solidFill>
                  <a:latin typeface="Times New Roman" pitchFamily="18" charset="0"/>
                  <a:sym typeface="Mathematica1" pitchFamily="2" charset="2"/>
                </a:rPr>
                <a:t>Atom’s electronic state</a:t>
              </a:r>
            </a:p>
            <a:p>
              <a:pPr>
                <a:spcBef>
                  <a:spcPct val="50000"/>
                </a:spcBef>
              </a:pPr>
              <a:endParaRPr lang="en-US"/>
            </a:p>
          </p:txBody>
        </p:sp>
        <p:sp>
          <p:nvSpPr>
            <p:cNvPr id="32797" name="TextBox 34"/>
            <p:cNvSpPr txBox="1">
              <a:spLocks noChangeArrowheads="1"/>
            </p:cNvSpPr>
            <p:nvPr/>
          </p:nvSpPr>
          <p:spPr bwMode="auto">
            <a:xfrm>
              <a:off x="5069191" y="3467100"/>
              <a:ext cx="229362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800" b="1" baseline="30000">
                  <a:solidFill>
                    <a:srgbClr val="FF0000"/>
                  </a:solidFill>
                  <a:latin typeface="Times New Roman" pitchFamily="18" charset="0"/>
                  <a:sym typeface="Mathematica1" pitchFamily="2" charset="2"/>
                </a:rPr>
                <a:t>1</a:t>
              </a:r>
              <a:r>
                <a:rPr lang="en-US" sz="2800" b="1">
                  <a:solidFill>
                    <a:srgbClr val="FF0000"/>
                  </a:solidFill>
                  <a:latin typeface="Times New Roman" pitchFamily="18" charset="0"/>
                  <a:sym typeface="Mathematica1" pitchFamily="2" charset="2"/>
                </a:rPr>
                <a:t>S</a:t>
              </a:r>
              <a:r>
                <a:rPr lang="en-US" sz="2800" b="1" baseline="-25000">
                  <a:solidFill>
                    <a:srgbClr val="FF0000"/>
                  </a:solidFill>
                  <a:latin typeface="Times New Roman" pitchFamily="18" charset="0"/>
                  <a:sym typeface="Mathematica1" pitchFamily="2" charset="2"/>
                </a:rPr>
                <a:t>0</a:t>
              </a:r>
              <a:r>
                <a:rPr lang="en-US" sz="2800" b="1">
                  <a:solidFill>
                    <a:srgbClr val="9900FF"/>
                  </a:solidFill>
                  <a:latin typeface="Times New Roman" pitchFamily="18" charset="0"/>
                  <a:sym typeface="Mathematica1" pitchFamily="2" charset="2"/>
                </a:rPr>
                <a:t>  </a:t>
              </a:r>
              <a:r>
                <a:rPr lang="en-US" sz="2800">
                  <a:solidFill>
                    <a:srgbClr val="000000"/>
                  </a:solidFill>
                  <a:latin typeface="Times New Roman" pitchFamily="18" charset="0"/>
                  <a:sym typeface="Mathematica1" pitchFamily="2" charset="2"/>
                </a:rPr>
                <a:t>and</a:t>
              </a:r>
              <a:r>
                <a:rPr lang="en-US" sz="2800" b="1">
                  <a:solidFill>
                    <a:srgbClr val="000000"/>
                  </a:solidFill>
                  <a:latin typeface="Times New Roman" pitchFamily="18" charset="0"/>
                  <a:sym typeface="Mathematica1" pitchFamily="2" charset="2"/>
                </a:rPr>
                <a:t>  </a:t>
              </a:r>
              <a:r>
                <a:rPr lang="en-US" sz="2800" b="1" baseline="30000">
                  <a:solidFill>
                    <a:srgbClr val="3333CC"/>
                  </a:solidFill>
                  <a:latin typeface="Times New Roman" pitchFamily="18" charset="0"/>
                  <a:sym typeface="Mathematica1" pitchFamily="2" charset="2"/>
                </a:rPr>
                <a:t>3</a:t>
              </a:r>
              <a:r>
                <a:rPr lang="en-US" sz="2800" b="1">
                  <a:solidFill>
                    <a:srgbClr val="3333CC"/>
                  </a:solidFill>
                  <a:latin typeface="Times New Roman" pitchFamily="18" charset="0"/>
                  <a:sym typeface="Mathematica1" pitchFamily="2" charset="2"/>
                </a:rPr>
                <a:t>P</a:t>
              </a:r>
              <a:r>
                <a:rPr lang="en-US" sz="2800" b="1" baseline="-25000">
                  <a:solidFill>
                    <a:srgbClr val="3333CC"/>
                  </a:solidFill>
                  <a:latin typeface="Times New Roman" pitchFamily="18" charset="0"/>
                  <a:sym typeface="Mathematica1" pitchFamily="2" charset="2"/>
                </a:rPr>
                <a:t>0</a:t>
              </a:r>
              <a:r>
                <a:rPr lang="en-US" sz="2800" b="1" baseline="-25000">
                  <a:solidFill>
                    <a:srgbClr val="FF0000"/>
                  </a:solidFill>
                  <a:latin typeface="Times New Roman" pitchFamily="18" charset="0"/>
                  <a:sym typeface="Mathematica1" pitchFamily="2" charset="2"/>
                </a:rPr>
                <a:t> </a:t>
              </a:r>
              <a:r>
                <a:rPr lang="en-US" sz="2800" b="1">
                  <a:solidFill>
                    <a:srgbClr val="FF0000"/>
                  </a:solidFill>
                  <a:latin typeface="Times New Roman" pitchFamily="18" charset="0"/>
                  <a:sym typeface="Mathematica1" pitchFamily="2" charset="2"/>
                </a:rPr>
                <a:t> </a:t>
              </a:r>
              <a:endParaRPr lang="en-US" sz="2800">
                <a:solidFill>
                  <a:srgbClr val="000000"/>
                </a:solidFill>
                <a:latin typeface="Times New Roman" pitchFamily="18" charset="0"/>
              </a:endParaRPr>
            </a:p>
            <a:p>
              <a:pPr>
                <a:spcBef>
                  <a:spcPct val="50000"/>
                </a:spcBef>
              </a:pPr>
              <a:endParaRPr lang="en-US"/>
            </a:p>
          </p:txBody>
        </p:sp>
      </p:grpSp>
      <p:sp>
        <p:nvSpPr>
          <p:cNvPr id="32794" name="TextBox 51"/>
          <p:cNvSpPr txBox="1">
            <a:spLocks noChangeArrowheads="1"/>
          </p:cNvSpPr>
          <p:nvPr/>
        </p:nvSpPr>
        <p:spPr bwMode="auto">
          <a:xfrm>
            <a:off x="249238" y="85883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dirty="0" err="1" smtClean="0">
                <a:latin typeface="+mn-lt"/>
              </a:rPr>
              <a:t>Gorshkov</a:t>
            </a:r>
            <a:r>
              <a:rPr lang="en-US" dirty="0" smtClean="0">
                <a:latin typeface="+mn-lt"/>
              </a:rPr>
              <a:t>,…,AMR, </a:t>
            </a:r>
            <a:r>
              <a:rPr lang="en-US" dirty="0">
                <a:latin typeface="+mn-lt"/>
              </a:rPr>
              <a:t>Nature Physics(2010)  &amp;&amp;  M. </a:t>
            </a:r>
            <a:r>
              <a:rPr lang="en-US" dirty="0" err="1" smtClean="0">
                <a:latin typeface="+mn-lt"/>
              </a:rPr>
              <a:t>Cazalilla</a:t>
            </a:r>
            <a:r>
              <a:rPr lang="en-US" dirty="0" smtClean="0">
                <a:latin typeface="+mn-lt"/>
              </a:rPr>
              <a:t>, M. Ueda NJP </a:t>
            </a:r>
            <a:r>
              <a:rPr lang="en-US" dirty="0">
                <a:latin typeface="+mn-lt"/>
              </a:rPr>
              <a:t>(</a:t>
            </a:r>
            <a:r>
              <a:rPr lang="en-US" dirty="0" smtClean="0">
                <a:latin typeface="+mn-lt"/>
              </a:rPr>
              <a:t>2009)</a:t>
            </a:r>
            <a:endParaRPr lang="en-US" dirty="0">
              <a:latin typeface="+mn-lt"/>
            </a:endParaRPr>
          </a:p>
        </p:txBody>
      </p:sp>
      <p:sp>
        <p:nvSpPr>
          <p:cNvPr id="48" name="Rectangle 47"/>
          <p:cNvSpPr/>
          <p:nvPr/>
        </p:nvSpPr>
        <p:spPr>
          <a:xfrm>
            <a:off x="117020" y="71169"/>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SU(N) Magnetism with AEA</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30238" y="1181100"/>
            <a:ext cx="8412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400">
                <a:solidFill>
                  <a:srgbClr val="000000"/>
                </a:solidFill>
                <a:latin typeface="Times New Roman" pitchFamily="18" charset="0"/>
                <a:sym typeface="Mathematica1" pitchFamily="2" charset="2"/>
              </a:rPr>
              <a:t>For s-wave collisions there  are only four interaction parameters</a:t>
            </a:r>
            <a:endParaRPr lang="en-US" sz="2400"/>
          </a:p>
        </p:txBody>
      </p:sp>
      <p:sp>
        <p:nvSpPr>
          <p:cNvPr id="26" name="Rectangle 25"/>
          <p:cNvSpPr>
            <a:spLocks noChangeArrowheads="1"/>
          </p:cNvSpPr>
          <p:nvPr/>
        </p:nvSpPr>
        <p:spPr bwMode="auto">
          <a:xfrm>
            <a:off x="576263" y="4456113"/>
            <a:ext cx="82597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400" dirty="0">
                <a:solidFill>
                  <a:srgbClr val="000000"/>
                </a:solidFill>
                <a:latin typeface="Times New Roman" pitchFamily="18" charset="0"/>
                <a:sym typeface="Wingdings" pitchFamily="2" charset="2"/>
              </a:rPr>
              <a:t>|s</a:t>
            </a:r>
            <a:r>
              <a:rPr lang="en-US" sz="2400" dirty="0">
                <a:solidFill>
                  <a:srgbClr val="000000"/>
                </a:solidFill>
                <a:latin typeface="Times New Roman" pitchFamily="18" charset="0"/>
                <a:sym typeface="Mathematica1" pitchFamily="2" charset="2"/>
              </a:rPr>
              <a:t></a:t>
            </a:r>
            <a:r>
              <a:rPr lang="en-US" sz="2400" dirty="0">
                <a:solidFill>
                  <a:srgbClr val="000000"/>
                </a:solidFill>
                <a:latin typeface="Times New Roman" pitchFamily="18" charset="0"/>
                <a:sym typeface="Wingdings" pitchFamily="2" charset="2"/>
              </a:rPr>
              <a:t> :  </a:t>
            </a:r>
            <a:r>
              <a:rPr lang="en-US" sz="2400" dirty="0">
                <a:solidFill>
                  <a:srgbClr val="000000"/>
                </a:solidFill>
                <a:latin typeface="Times New Roman" pitchFamily="18" charset="0"/>
                <a:sym typeface="Mathematica1" pitchFamily="2" charset="2"/>
              </a:rPr>
              <a:t>Anti-symmetric</a:t>
            </a:r>
            <a:r>
              <a:rPr lang="en-US" sz="2400" b="1" i="1" dirty="0">
                <a:solidFill>
                  <a:srgbClr val="000000"/>
                </a:solidFill>
                <a:latin typeface="Times New Roman" pitchFamily="18" charset="0"/>
                <a:sym typeface="Mathematica1" pitchFamily="2" charset="2"/>
              </a:rPr>
              <a:t> </a:t>
            </a:r>
            <a:r>
              <a:rPr lang="en-US" sz="2400" dirty="0">
                <a:solidFill>
                  <a:srgbClr val="000000"/>
                </a:solidFill>
                <a:latin typeface="Times New Roman" pitchFamily="18" charset="0"/>
                <a:sym typeface="Mathematica1" pitchFamily="2" charset="2"/>
              </a:rPr>
              <a:t>nuclear</a:t>
            </a:r>
            <a:r>
              <a:rPr lang="en-US" sz="2400" b="1" i="1" dirty="0">
                <a:solidFill>
                  <a:srgbClr val="000000"/>
                </a:solidFill>
                <a:latin typeface="Times New Roman" pitchFamily="18" charset="0"/>
                <a:sym typeface="Mathematica1" pitchFamily="2" charset="2"/>
              </a:rPr>
              <a:t> </a:t>
            </a:r>
            <a:r>
              <a:rPr lang="en-US" sz="2400" dirty="0">
                <a:solidFill>
                  <a:srgbClr val="000000"/>
                </a:solidFill>
                <a:latin typeface="Times New Roman" pitchFamily="18" charset="0"/>
                <a:sym typeface="Mathematica1" pitchFamily="2" charset="2"/>
              </a:rPr>
              <a:t>spin configuration</a:t>
            </a:r>
            <a:r>
              <a:rPr lang="en-US" sz="2400" dirty="0">
                <a:solidFill>
                  <a:srgbClr val="000000"/>
                </a:solidFill>
                <a:latin typeface="Times New Roman" pitchFamily="18" charset="0"/>
                <a:sym typeface="Wingdings" pitchFamily="2" charset="2"/>
              </a:rPr>
              <a:t>                                                       |t</a:t>
            </a:r>
            <a:r>
              <a:rPr lang="en-US" sz="2400" dirty="0">
                <a:solidFill>
                  <a:srgbClr val="000000"/>
                </a:solidFill>
                <a:latin typeface="Times New Roman" pitchFamily="18" charset="0"/>
                <a:sym typeface="Mathematica1" pitchFamily="2" charset="2"/>
              </a:rPr>
              <a:t> </a:t>
            </a:r>
            <a:r>
              <a:rPr lang="en-US" sz="2400" dirty="0">
                <a:solidFill>
                  <a:srgbClr val="000000"/>
                </a:solidFill>
                <a:latin typeface="Times New Roman" pitchFamily="18" charset="0"/>
                <a:sym typeface="Wingdings" pitchFamily="2" charset="2"/>
              </a:rPr>
              <a:t>:  symmetric nuclear spin configuration</a:t>
            </a:r>
            <a:endParaRPr lang="en-US" sz="2400" dirty="0"/>
          </a:p>
        </p:txBody>
      </p:sp>
      <p:grpSp>
        <p:nvGrpSpPr>
          <p:cNvPr id="2" name="Group 49"/>
          <p:cNvGrpSpPr>
            <a:grpSpLocks/>
          </p:cNvGrpSpPr>
          <p:nvPr/>
        </p:nvGrpSpPr>
        <p:grpSpPr bwMode="auto">
          <a:xfrm>
            <a:off x="2265734" y="1808820"/>
            <a:ext cx="2954338" cy="2533141"/>
            <a:chOff x="123654" y="1825774"/>
            <a:chExt cx="2953990" cy="2533828"/>
          </a:xfrm>
        </p:grpSpPr>
        <p:pic>
          <p:nvPicPr>
            <p:cNvPr id="33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54" y="2261524"/>
              <a:ext cx="1562100" cy="209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bwMode="auto">
            <a:xfrm>
              <a:off x="419100" y="3245623"/>
              <a:ext cx="914400" cy="907277"/>
            </a:xfrm>
            <a:prstGeom prst="ellipse">
              <a:avLst/>
            </a:prstGeom>
            <a:gradFill flip="none" rotWithShape="1">
              <a:gsLst>
                <a:gs pos="35000">
                  <a:schemeClr val="bg1">
                    <a:lumMod val="85000"/>
                    <a:shade val="30000"/>
                    <a:satMod val="115000"/>
                    <a:alpha val="10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a:softEdge rad="127000"/>
            </a:effectLst>
          </p:spPr>
          <p:txBody>
            <a:bodyPr>
              <a:spAutoFit/>
            </a:bodyPr>
            <a:lstStyle/>
            <a:p>
              <a:pPr eaLnBrk="0" hangingPunct="0">
                <a:spcBef>
                  <a:spcPct val="50000"/>
                </a:spcBef>
                <a:defRPr/>
              </a:pPr>
              <a:endParaRPr lang="en-US">
                <a:cs typeface="+mn-cs"/>
              </a:endParaRPr>
            </a:p>
          </p:txBody>
        </p:sp>
        <p:grpSp>
          <p:nvGrpSpPr>
            <p:cNvPr id="33839" name="Group 23"/>
            <p:cNvGrpSpPr>
              <a:grpSpLocks/>
            </p:cNvGrpSpPr>
            <p:nvPr/>
          </p:nvGrpSpPr>
          <p:grpSpPr bwMode="auto">
            <a:xfrm>
              <a:off x="576426" y="3336351"/>
              <a:ext cx="274320" cy="479353"/>
              <a:chOff x="4044906" y="5263237"/>
              <a:chExt cx="274320" cy="483116"/>
            </a:xfrm>
          </p:grpSpPr>
          <p:sp>
            <p:nvSpPr>
              <p:cNvPr id="41" name="Oval 40"/>
              <p:cNvSpPr/>
              <p:nvPr/>
            </p:nvSpPr>
            <p:spPr>
              <a:xfrm>
                <a:off x="4044906" y="5472033"/>
                <a:ext cx="274320" cy="274320"/>
              </a:xfrm>
              <a:prstGeom prst="ellipse">
                <a:avLst/>
              </a:prstGeom>
              <a:solidFill>
                <a:srgbClr val="3333CC"/>
              </a:solidFill>
              <a:ln>
                <a:solidFill>
                  <a:srgbClr val="3333CC"/>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3850" name="Straight Arrow Connector 25"/>
              <p:cNvCxnSpPr>
                <a:cxnSpLocks noChangeShapeType="1"/>
              </p:cNvCxnSpPr>
              <p:nvPr/>
            </p:nvCxnSpPr>
            <p:spPr bwMode="auto">
              <a:xfrm flipV="1">
                <a:off x="4188388" y="5263237"/>
                <a:ext cx="1588" cy="36576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33840" name="Group 22"/>
            <p:cNvGrpSpPr>
              <a:grpSpLocks/>
            </p:cNvGrpSpPr>
            <p:nvPr/>
          </p:nvGrpSpPr>
          <p:grpSpPr bwMode="auto">
            <a:xfrm>
              <a:off x="929576" y="3543520"/>
              <a:ext cx="274320" cy="456769"/>
              <a:chOff x="5486400" y="5593953"/>
              <a:chExt cx="274320" cy="460355"/>
            </a:xfrm>
          </p:grpSpPr>
          <p:sp>
            <p:nvSpPr>
              <p:cNvPr id="39" name="Oval 38"/>
              <p:cNvSpPr/>
              <p:nvPr/>
            </p:nvSpPr>
            <p:spPr>
              <a:xfrm>
                <a:off x="5486400" y="5593953"/>
                <a:ext cx="274320" cy="274320"/>
              </a:xfrm>
              <a:prstGeom prst="ellipse">
                <a:avLst/>
              </a:prstGeom>
              <a:solidFill>
                <a:srgbClr val="3333CC"/>
              </a:solidFill>
              <a:ln>
                <a:solidFill>
                  <a:srgbClr val="3333CC"/>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3846" name="Straight Arrow Connector 31"/>
              <p:cNvCxnSpPr>
                <a:cxnSpLocks noChangeShapeType="1"/>
              </p:cNvCxnSpPr>
              <p:nvPr/>
            </p:nvCxnSpPr>
            <p:spPr bwMode="auto">
              <a:xfrm>
                <a:off x="5617238" y="5688548"/>
                <a:ext cx="1588" cy="36576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2" name="TextBox 21"/>
            <p:cNvSpPr txBox="1"/>
            <p:nvPr/>
          </p:nvSpPr>
          <p:spPr>
            <a:xfrm>
              <a:off x="123654" y="1825774"/>
              <a:ext cx="2953990" cy="396983"/>
            </a:xfrm>
            <a:prstGeom prst="rect">
              <a:avLst/>
            </a:prstGeom>
            <a:noFill/>
          </p:spPr>
          <p:txBody>
            <a:bodyPr>
              <a:spAutoFit/>
            </a:bodyPr>
            <a:lstStyle/>
            <a:p>
              <a:pPr eaLnBrk="0" hangingPunct="0">
                <a:spcBef>
                  <a:spcPct val="50000"/>
                </a:spcBef>
                <a:defRPr/>
              </a:pPr>
              <a:r>
                <a:rPr lang="en-US" b="1" dirty="0" err="1" smtClean="0">
                  <a:latin typeface="+mn-lt"/>
                  <a:cs typeface="+mn-cs"/>
                </a:rPr>
                <a:t>U</a:t>
              </a:r>
              <a:r>
                <a:rPr lang="en-US" b="1" baseline="-25000" dirty="0" err="1" smtClean="0">
                  <a:latin typeface="+mn-lt"/>
                  <a:cs typeface="+mn-cs"/>
                </a:rPr>
                <a:t>ee</a:t>
              </a:r>
              <a:r>
                <a:rPr lang="en-US" b="1" dirty="0">
                  <a:latin typeface="+mn-lt"/>
                  <a:cs typeface="+mn-cs"/>
                </a:rPr>
                <a:t>:</a:t>
              </a:r>
              <a:r>
                <a:rPr lang="en-US" b="1" dirty="0" smtClean="0">
                  <a:latin typeface="+mn-lt"/>
                  <a:cs typeface="+mn-cs"/>
                </a:rPr>
                <a:t>|</a:t>
              </a:r>
              <a:r>
                <a:rPr lang="en-US" b="1" dirty="0" err="1" smtClean="0">
                  <a:latin typeface="+mn-lt"/>
                  <a:cs typeface="+mn-cs"/>
                </a:rPr>
                <a:t>ee</a:t>
              </a:r>
              <a:r>
                <a:rPr lang="en-US" b="1" dirty="0">
                  <a:latin typeface="+mn-lt"/>
                  <a:cs typeface="+mn-cs"/>
                  <a:sym typeface="Mathematica1Mono"/>
                </a:rPr>
                <a:t>|s</a:t>
              </a:r>
              <a:endParaRPr lang="en-US" b="1" dirty="0">
                <a:latin typeface="+mn-lt"/>
                <a:cs typeface="+mn-cs"/>
              </a:endParaRPr>
            </a:p>
          </p:txBody>
        </p:sp>
        <p:cxnSp>
          <p:nvCxnSpPr>
            <p:cNvPr id="33842" name="Straight Connector 43"/>
            <p:cNvCxnSpPr>
              <a:cxnSpLocks noChangeShapeType="1"/>
            </p:cNvCxnSpPr>
            <p:nvPr/>
          </p:nvCxnSpPr>
          <p:spPr bwMode="auto">
            <a:xfrm rot="10800000" flipH="1">
              <a:off x="457200" y="3699262"/>
              <a:ext cx="914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6" name="Group 50"/>
          <p:cNvGrpSpPr>
            <a:grpSpLocks/>
          </p:cNvGrpSpPr>
          <p:nvPr/>
        </p:nvGrpSpPr>
        <p:grpSpPr bwMode="auto">
          <a:xfrm>
            <a:off x="258589" y="1772816"/>
            <a:ext cx="3089275" cy="2463800"/>
            <a:chOff x="2240144" y="1894930"/>
            <a:chExt cx="3088641" cy="2464672"/>
          </a:xfrm>
        </p:grpSpPr>
        <p:pic>
          <p:nvPicPr>
            <p:cNvPr id="33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144" y="2261524"/>
              <a:ext cx="1562100" cy="209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bwMode="auto">
            <a:xfrm>
              <a:off x="2628900" y="3283723"/>
              <a:ext cx="914400" cy="907277"/>
            </a:xfrm>
            <a:prstGeom prst="ellipse">
              <a:avLst/>
            </a:prstGeom>
            <a:gradFill flip="none" rotWithShape="1">
              <a:gsLst>
                <a:gs pos="35000">
                  <a:schemeClr val="bg1">
                    <a:lumMod val="85000"/>
                    <a:shade val="30000"/>
                    <a:satMod val="115000"/>
                    <a:alpha val="10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a:softEdge rad="127000"/>
            </a:effectLst>
          </p:spPr>
          <p:txBody>
            <a:bodyPr>
              <a:spAutoFit/>
            </a:bodyPr>
            <a:lstStyle/>
            <a:p>
              <a:pPr eaLnBrk="0" hangingPunct="0">
                <a:spcBef>
                  <a:spcPct val="50000"/>
                </a:spcBef>
                <a:defRPr/>
              </a:pPr>
              <a:endParaRPr lang="en-US">
                <a:cs typeface="+mn-cs"/>
              </a:endParaRPr>
            </a:p>
          </p:txBody>
        </p:sp>
        <p:grpSp>
          <p:nvGrpSpPr>
            <p:cNvPr id="7" name="Group 27"/>
            <p:cNvGrpSpPr/>
            <p:nvPr/>
          </p:nvGrpSpPr>
          <p:grpSpPr>
            <a:xfrm>
              <a:off x="2746874" y="3401290"/>
              <a:ext cx="274320" cy="479353"/>
              <a:chOff x="4044906" y="5263237"/>
              <a:chExt cx="274320" cy="483116"/>
            </a:xfrm>
            <a:solidFill>
              <a:srgbClr val="92D050"/>
            </a:solidFill>
          </p:grpSpPr>
          <p:sp>
            <p:nvSpPr>
              <p:cNvPr id="37" name="Oval 36"/>
              <p:cNvSpPr/>
              <p:nvPr/>
            </p:nvSpPr>
            <p:spPr>
              <a:xfrm>
                <a:off x="4044906" y="547203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8" name="Straight Arrow Connector 25"/>
              <p:cNvCxnSpPr>
                <a:cxnSpLocks noChangeShapeType="1"/>
              </p:cNvCxnSpPr>
              <p:nvPr/>
            </p:nvCxnSpPr>
            <p:spPr bwMode="auto">
              <a:xfrm flipV="1">
                <a:off x="4188388" y="5263237"/>
                <a:ext cx="1588" cy="365760"/>
              </a:xfrm>
              <a:prstGeom prst="straightConnector1">
                <a:avLst/>
              </a:prstGeom>
              <a:grpFill/>
              <a:ln w="28575" algn="ctr">
                <a:solidFill>
                  <a:schemeClr val="tx1"/>
                </a:solidFill>
                <a:round/>
                <a:headEnd/>
                <a:tailEnd type="arrow" w="med" len="med"/>
              </a:ln>
            </p:spPr>
          </p:cxnSp>
        </p:grpSp>
        <p:grpSp>
          <p:nvGrpSpPr>
            <p:cNvPr id="8" name="Group 30"/>
            <p:cNvGrpSpPr/>
            <p:nvPr/>
          </p:nvGrpSpPr>
          <p:grpSpPr>
            <a:xfrm>
              <a:off x="3084258" y="3598389"/>
              <a:ext cx="274320" cy="456769"/>
              <a:chOff x="5486400" y="5593953"/>
              <a:chExt cx="274320" cy="460355"/>
            </a:xfrm>
            <a:solidFill>
              <a:srgbClr val="92D050"/>
            </a:solidFill>
          </p:grpSpPr>
          <p:sp>
            <p:nvSpPr>
              <p:cNvPr id="35" name="Oval 34"/>
              <p:cNvSpPr/>
              <p:nvPr/>
            </p:nvSpPr>
            <p:spPr>
              <a:xfrm>
                <a:off x="5486400" y="559395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6" name="Straight Arrow Connector 31"/>
              <p:cNvCxnSpPr>
                <a:cxnSpLocks noChangeShapeType="1"/>
              </p:cNvCxnSpPr>
              <p:nvPr/>
            </p:nvCxnSpPr>
            <p:spPr bwMode="auto">
              <a:xfrm>
                <a:off x="5617238" y="5688548"/>
                <a:ext cx="1588" cy="365760"/>
              </a:xfrm>
              <a:prstGeom prst="straightConnector1">
                <a:avLst/>
              </a:prstGeom>
              <a:grpFill/>
              <a:ln w="28575" algn="ctr">
                <a:solidFill>
                  <a:schemeClr val="tx1"/>
                </a:solidFill>
                <a:round/>
                <a:headEnd/>
                <a:tailEnd type="arrow" w="med" len="med"/>
              </a:ln>
            </p:spPr>
          </p:cxnSp>
        </p:grpSp>
        <p:sp>
          <p:nvSpPr>
            <p:cNvPr id="23" name="TextBox 22"/>
            <p:cNvSpPr txBox="1"/>
            <p:nvPr/>
          </p:nvSpPr>
          <p:spPr>
            <a:xfrm>
              <a:off x="2375053" y="1894930"/>
              <a:ext cx="2953732" cy="397015"/>
            </a:xfrm>
            <a:prstGeom prst="rect">
              <a:avLst/>
            </a:prstGeom>
            <a:noFill/>
          </p:spPr>
          <p:txBody>
            <a:bodyPr>
              <a:spAutoFit/>
            </a:bodyPr>
            <a:lstStyle/>
            <a:p>
              <a:pPr eaLnBrk="0" hangingPunct="0">
                <a:spcBef>
                  <a:spcPct val="50000"/>
                </a:spcBef>
                <a:defRPr/>
              </a:pPr>
              <a:r>
                <a:rPr lang="en-US" b="1" dirty="0" err="1" smtClean="0">
                  <a:latin typeface="+mn-lt"/>
                  <a:cs typeface="+mn-cs"/>
                </a:rPr>
                <a:t>U</a:t>
              </a:r>
              <a:r>
                <a:rPr lang="en-US" b="1" baseline="-25000" dirty="0" err="1" smtClean="0">
                  <a:latin typeface="+mn-lt"/>
                  <a:cs typeface="+mn-cs"/>
                </a:rPr>
                <a:t>gg</a:t>
              </a:r>
              <a:r>
                <a:rPr lang="en-US" b="1" dirty="0" smtClean="0">
                  <a:latin typeface="+mn-lt"/>
                  <a:cs typeface="+mn-cs"/>
                </a:rPr>
                <a:t>: |</a:t>
              </a:r>
              <a:r>
                <a:rPr lang="en-US" b="1" dirty="0" err="1" smtClean="0">
                  <a:latin typeface="+mn-lt"/>
                  <a:cs typeface="+mn-cs"/>
                </a:rPr>
                <a:t>gg</a:t>
              </a:r>
              <a:r>
                <a:rPr lang="en-US" b="1" dirty="0">
                  <a:latin typeface="+mn-lt"/>
                  <a:cs typeface="+mn-cs"/>
                  <a:sym typeface="Mathematica1Mono"/>
                </a:rPr>
                <a:t>|s</a:t>
              </a:r>
              <a:endParaRPr lang="en-US" b="1" dirty="0">
                <a:latin typeface="+mn-lt"/>
                <a:cs typeface="+mn-cs"/>
              </a:endParaRPr>
            </a:p>
          </p:txBody>
        </p:sp>
        <p:cxnSp>
          <p:nvCxnSpPr>
            <p:cNvPr id="33834" name="Straight Connector 44"/>
            <p:cNvCxnSpPr>
              <a:cxnSpLocks noChangeShapeType="1"/>
            </p:cNvCxnSpPr>
            <p:nvPr/>
          </p:nvCxnSpPr>
          <p:spPr bwMode="auto">
            <a:xfrm rot="10800000" flipH="1">
              <a:off x="2563994" y="3733799"/>
              <a:ext cx="914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9" name="Group 52"/>
          <p:cNvGrpSpPr>
            <a:grpSpLocks/>
          </p:cNvGrpSpPr>
          <p:nvPr/>
        </p:nvGrpSpPr>
        <p:grpSpPr bwMode="auto">
          <a:xfrm>
            <a:off x="4356100" y="1922463"/>
            <a:ext cx="3362325" cy="2495550"/>
            <a:chOff x="4355370" y="1922863"/>
            <a:chExt cx="3362589" cy="2495072"/>
          </a:xfrm>
        </p:grpSpPr>
        <p:pic>
          <p:nvPicPr>
            <p:cNvPr id="338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576" y="2319857"/>
              <a:ext cx="1562100" cy="209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bwMode="auto">
            <a:xfrm>
              <a:off x="5007724" y="3373135"/>
              <a:ext cx="914400" cy="907277"/>
            </a:xfrm>
            <a:prstGeom prst="ellipse">
              <a:avLst/>
            </a:prstGeom>
            <a:gradFill flip="none" rotWithShape="1">
              <a:gsLst>
                <a:gs pos="35000">
                  <a:schemeClr val="bg1">
                    <a:lumMod val="85000"/>
                    <a:shade val="30000"/>
                    <a:satMod val="115000"/>
                    <a:alpha val="10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a:softEdge rad="127000"/>
            </a:effectLst>
          </p:spPr>
          <p:txBody>
            <a:bodyPr>
              <a:spAutoFit/>
            </a:bodyPr>
            <a:lstStyle/>
            <a:p>
              <a:pPr eaLnBrk="0" hangingPunct="0">
                <a:spcBef>
                  <a:spcPct val="50000"/>
                </a:spcBef>
                <a:defRPr/>
              </a:pPr>
              <a:endParaRPr lang="en-US">
                <a:cs typeface="+mn-cs"/>
              </a:endParaRPr>
            </a:p>
          </p:txBody>
        </p:sp>
        <p:grpSp>
          <p:nvGrpSpPr>
            <p:cNvPr id="33819" name="Group 35"/>
            <p:cNvGrpSpPr>
              <a:grpSpLocks/>
            </p:cNvGrpSpPr>
            <p:nvPr/>
          </p:nvGrpSpPr>
          <p:grpSpPr bwMode="auto">
            <a:xfrm>
              <a:off x="5143306" y="3463863"/>
              <a:ext cx="274320" cy="479353"/>
              <a:chOff x="4044906" y="5263237"/>
              <a:chExt cx="274320" cy="483116"/>
            </a:xfrm>
          </p:grpSpPr>
          <p:sp>
            <p:nvSpPr>
              <p:cNvPr id="33" name="Oval 32"/>
              <p:cNvSpPr/>
              <p:nvPr/>
            </p:nvSpPr>
            <p:spPr>
              <a:xfrm>
                <a:off x="4044906" y="5472033"/>
                <a:ext cx="274320" cy="274320"/>
              </a:xfrm>
              <a:prstGeom prst="ellipse">
                <a:avLst/>
              </a:prstGeom>
              <a:solidFill>
                <a:srgbClr val="3333CC"/>
              </a:solidFill>
              <a:ln>
                <a:solidFill>
                  <a:srgbClr val="3333CC"/>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3826" name="Straight Arrow Connector 25"/>
              <p:cNvCxnSpPr>
                <a:cxnSpLocks noChangeShapeType="1"/>
              </p:cNvCxnSpPr>
              <p:nvPr/>
            </p:nvCxnSpPr>
            <p:spPr bwMode="auto">
              <a:xfrm flipV="1">
                <a:off x="4188388" y="5263237"/>
                <a:ext cx="1588" cy="36576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2" name="Group 38"/>
            <p:cNvGrpSpPr/>
            <p:nvPr/>
          </p:nvGrpSpPr>
          <p:grpSpPr>
            <a:xfrm>
              <a:off x="5496456" y="3671032"/>
              <a:ext cx="274320" cy="456769"/>
              <a:chOff x="5486400" y="5593953"/>
              <a:chExt cx="274320" cy="460355"/>
            </a:xfrm>
            <a:solidFill>
              <a:srgbClr val="92D050"/>
            </a:solidFill>
          </p:grpSpPr>
          <p:sp>
            <p:nvSpPr>
              <p:cNvPr id="31" name="Oval 30"/>
              <p:cNvSpPr/>
              <p:nvPr/>
            </p:nvSpPr>
            <p:spPr>
              <a:xfrm>
                <a:off x="5486400" y="559395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2" name="Straight Arrow Connector 31"/>
              <p:cNvCxnSpPr>
                <a:cxnSpLocks noChangeShapeType="1"/>
              </p:cNvCxnSpPr>
              <p:nvPr/>
            </p:nvCxnSpPr>
            <p:spPr bwMode="auto">
              <a:xfrm>
                <a:off x="5617238" y="5688548"/>
                <a:ext cx="1588" cy="365760"/>
              </a:xfrm>
              <a:prstGeom prst="straightConnector1">
                <a:avLst/>
              </a:prstGeom>
              <a:grpFill/>
              <a:ln w="28575" algn="ctr">
                <a:solidFill>
                  <a:schemeClr val="tx1"/>
                </a:solidFill>
                <a:round/>
                <a:headEnd/>
                <a:tailEnd type="arrow" w="med" len="med"/>
              </a:ln>
            </p:spPr>
          </p:cxnSp>
        </p:grpSp>
        <p:sp>
          <p:nvSpPr>
            <p:cNvPr id="24" name="TextBox 23"/>
            <p:cNvSpPr txBox="1"/>
            <p:nvPr/>
          </p:nvSpPr>
          <p:spPr>
            <a:xfrm>
              <a:off x="4355370" y="1922863"/>
              <a:ext cx="3362589" cy="396799"/>
            </a:xfrm>
            <a:prstGeom prst="rect">
              <a:avLst/>
            </a:prstGeom>
            <a:noFill/>
          </p:spPr>
          <p:txBody>
            <a:bodyPr>
              <a:spAutoFit/>
            </a:bodyPr>
            <a:lstStyle/>
            <a:p>
              <a:pPr eaLnBrk="0" hangingPunct="0">
                <a:spcBef>
                  <a:spcPct val="50000"/>
                </a:spcBef>
                <a:defRPr/>
              </a:pPr>
              <a:r>
                <a:rPr lang="en-US" b="1" dirty="0" err="1">
                  <a:latin typeface="+mn-lt"/>
                  <a:cs typeface="+mn-cs"/>
                </a:rPr>
                <a:t>U</a:t>
              </a:r>
              <a:r>
                <a:rPr lang="en-US" b="1" baseline="-25000" dirty="0" err="1">
                  <a:latin typeface="+mn-lt"/>
                  <a:cs typeface="+mn-cs"/>
                </a:rPr>
                <a:t>eg</a:t>
              </a:r>
              <a:r>
                <a:rPr lang="en-US" b="1" baseline="-25000" dirty="0">
                  <a:latin typeface="+mn-lt"/>
                  <a:cs typeface="+mn-cs"/>
                </a:rPr>
                <a:t> </a:t>
              </a:r>
              <a:r>
                <a:rPr lang="en-US" b="1" baseline="30000" dirty="0" smtClean="0">
                  <a:latin typeface="+mn-lt"/>
                  <a:cs typeface="+mn-cs"/>
                </a:rPr>
                <a:t>+</a:t>
              </a:r>
              <a:r>
                <a:rPr lang="en-US" b="1" dirty="0" smtClean="0">
                  <a:latin typeface="+mn-lt"/>
                  <a:cs typeface="+mn-cs"/>
                </a:rPr>
                <a:t>: (|</a:t>
              </a:r>
              <a:r>
                <a:rPr lang="en-US" b="1" dirty="0" err="1">
                  <a:latin typeface="+mn-lt"/>
                  <a:cs typeface="+mn-cs"/>
                </a:rPr>
                <a:t>eg</a:t>
              </a:r>
              <a:r>
                <a:rPr lang="en-US" b="1" dirty="0">
                  <a:latin typeface="+mn-lt"/>
                  <a:cs typeface="+mn-cs"/>
                  <a:sym typeface="Mathematica1Mono"/>
                </a:rPr>
                <a:t>+</a:t>
              </a:r>
              <a:r>
                <a:rPr lang="en-US" b="1" dirty="0">
                  <a:solidFill>
                    <a:srgbClr val="000000"/>
                  </a:solidFill>
                  <a:latin typeface="Times New Roman"/>
                  <a:cs typeface="+mn-cs"/>
                </a:rPr>
                <a:t> |</a:t>
              </a:r>
              <a:r>
                <a:rPr lang="en-US" b="1" dirty="0" err="1">
                  <a:solidFill>
                    <a:srgbClr val="000000"/>
                  </a:solidFill>
                  <a:latin typeface="Times New Roman"/>
                  <a:cs typeface="+mn-cs"/>
                </a:rPr>
                <a:t>eg</a:t>
              </a:r>
              <a:r>
                <a:rPr lang="en-US" b="1" dirty="0">
                  <a:solidFill>
                    <a:srgbClr val="000000"/>
                  </a:solidFill>
                  <a:latin typeface="Times New Roman"/>
                  <a:cs typeface="+mn-cs"/>
                  <a:sym typeface="Mathematica1Mono"/>
                </a:rPr>
                <a:t>)</a:t>
              </a:r>
              <a:r>
                <a:rPr lang="en-US" b="1" dirty="0">
                  <a:latin typeface="+mn-lt"/>
                  <a:cs typeface="+mn-cs"/>
                  <a:sym typeface="Mathematica1Mono"/>
                </a:rPr>
                <a:t>|s</a:t>
              </a:r>
              <a:endParaRPr lang="en-US" b="1" dirty="0">
                <a:latin typeface="+mn-lt"/>
                <a:cs typeface="+mn-cs"/>
              </a:endParaRPr>
            </a:p>
          </p:txBody>
        </p:sp>
        <p:cxnSp>
          <p:nvCxnSpPr>
            <p:cNvPr id="33822" name="Straight Connector 45"/>
            <p:cNvCxnSpPr>
              <a:cxnSpLocks noChangeShapeType="1"/>
            </p:cNvCxnSpPr>
            <p:nvPr/>
          </p:nvCxnSpPr>
          <p:spPr bwMode="auto">
            <a:xfrm rot="10800000" flipH="1">
              <a:off x="4953001" y="3815702"/>
              <a:ext cx="914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3" name="Group 53"/>
          <p:cNvGrpSpPr>
            <a:grpSpLocks/>
          </p:cNvGrpSpPr>
          <p:nvPr/>
        </p:nvGrpSpPr>
        <p:grpSpPr bwMode="auto">
          <a:xfrm>
            <a:off x="6937375" y="1862138"/>
            <a:ext cx="3362325" cy="2659062"/>
            <a:chOff x="6936909" y="1861788"/>
            <a:chExt cx="3362589" cy="2659288"/>
          </a:xfrm>
        </p:grpSpPr>
        <p:pic>
          <p:nvPicPr>
            <p:cNvPr id="33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909" y="2422998"/>
              <a:ext cx="1562100" cy="209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3" name="Group 48"/>
            <p:cNvGrpSpPr>
              <a:grpSpLocks/>
            </p:cNvGrpSpPr>
            <p:nvPr/>
          </p:nvGrpSpPr>
          <p:grpSpPr bwMode="auto">
            <a:xfrm>
              <a:off x="7796789" y="3491487"/>
              <a:ext cx="274320" cy="459902"/>
              <a:chOff x="5486400" y="5404760"/>
              <a:chExt cx="274320" cy="463513"/>
            </a:xfrm>
          </p:grpSpPr>
          <p:sp>
            <p:nvSpPr>
              <p:cNvPr id="27" name="Oval 26"/>
              <p:cNvSpPr/>
              <p:nvPr/>
            </p:nvSpPr>
            <p:spPr>
              <a:xfrm>
                <a:off x="5486400" y="559395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3814" name="Straight Arrow Connector 31"/>
              <p:cNvCxnSpPr>
                <a:cxnSpLocks noChangeShapeType="1"/>
              </p:cNvCxnSpPr>
              <p:nvPr/>
            </p:nvCxnSpPr>
            <p:spPr bwMode="auto">
              <a:xfrm flipV="1">
                <a:off x="5617238" y="5404760"/>
                <a:ext cx="1588" cy="36576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5" name="TextBox 24"/>
            <p:cNvSpPr txBox="1"/>
            <p:nvPr/>
          </p:nvSpPr>
          <p:spPr>
            <a:xfrm>
              <a:off x="6936909" y="1861788"/>
              <a:ext cx="3362589" cy="396909"/>
            </a:xfrm>
            <a:prstGeom prst="rect">
              <a:avLst/>
            </a:prstGeom>
            <a:noFill/>
          </p:spPr>
          <p:txBody>
            <a:bodyPr>
              <a:spAutoFit/>
            </a:bodyPr>
            <a:lstStyle/>
            <a:p>
              <a:pPr eaLnBrk="0" hangingPunct="0">
                <a:spcBef>
                  <a:spcPct val="50000"/>
                </a:spcBef>
                <a:defRPr/>
              </a:pPr>
              <a:r>
                <a:rPr lang="en-US" b="1" dirty="0" err="1" smtClean="0">
                  <a:latin typeface="+mn-lt"/>
                  <a:cs typeface="+mn-cs"/>
                </a:rPr>
                <a:t>U</a:t>
              </a:r>
              <a:r>
                <a:rPr lang="en-US" b="1" baseline="-25000" dirty="0" err="1" smtClean="0">
                  <a:latin typeface="+mn-lt"/>
                  <a:cs typeface="+mn-cs"/>
                </a:rPr>
                <a:t>eg</a:t>
              </a:r>
              <a:r>
                <a:rPr lang="en-US" sz="2800" b="1" baseline="30000" dirty="0" smtClean="0">
                  <a:latin typeface="+mn-lt"/>
                  <a:cs typeface="+mn-cs"/>
                </a:rPr>
                <a:t>-</a:t>
              </a:r>
              <a:r>
                <a:rPr lang="en-US" b="1" dirty="0">
                  <a:latin typeface="+mn-lt"/>
                  <a:cs typeface="+mn-cs"/>
                </a:rPr>
                <a:t>:</a:t>
              </a:r>
              <a:r>
                <a:rPr lang="en-US" b="1" dirty="0" smtClean="0">
                  <a:latin typeface="+mn-lt"/>
                  <a:cs typeface="+mn-cs"/>
                </a:rPr>
                <a:t>(|</a:t>
              </a:r>
              <a:r>
                <a:rPr lang="en-US" b="1" dirty="0" err="1">
                  <a:latin typeface="+mn-lt"/>
                  <a:cs typeface="+mn-cs"/>
                </a:rPr>
                <a:t>eg</a:t>
              </a:r>
              <a:r>
                <a:rPr lang="en-US" b="1" dirty="0">
                  <a:latin typeface="+mn-lt"/>
                  <a:cs typeface="+mn-cs"/>
                  <a:sym typeface="Mathematica1Mono"/>
                </a:rPr>
                <a:t>-</a:t>
              </a:r>
              <a:r>
                <a:rPr lang="en-US" b="1" dirty="0">
                  <a:solidFill>
                    <a:srgbClr val="000000"/>
                  </a:solidFill>
                  <a:latin typeface="Times New Roman"/>
                  <a:cs typeface="+mn-cs"/>
                </a:rPr>
                <a:t> |</a:t>
              </a:r>
              <a:r>
                <a:rPr lang="en-US" b="1" dirty="0" err="1">
                  <a:solidFill>
                    <a:srgbClr val="000000"/>
                  </a:solidFill>
                  <a:latin typeface="Times New Roman"/>
                  <a:cs typeface="+mn-cs"/>
                </a:rPr>
                <a:t>eg</a:t>
              </a:r>
              <a:r>
                <a:rPr lang="en-US" b="1" dirty="0">
                  <a:solidFill>
                    <a:srgbClr val="000000"/>
                  </a:solidFill>
                  <a:latin typeface="Times New Roman"/>
                  <a:cs typeface="+mn-cs"/>
                  <a:sym typeface="Mathematica1Mono"/>
                </a:rPr>
                <a:t>)</a:t>
              </a:r>
              <a:r>
                <a:rPr lang="en-US" b="1" dirty="0">
                  <a:latin typeface="+mn-lt"/>
                  <a:cs typeface="+mn-cs"/>
                  <a:sym typeface="Mathematica1Mono"/>
                </a:rPr>
                <a:t>|t</a:t>
              </a:r>
              <a:endParaRPr lang="en-US" b="1" dirty="0">
                <a:latin typeface="+mn-lt"/>
                <a:cs typeface="+mn-cs"/>
              </a:endParaRPr>
            </a:p>
          </p:txBody>
        </p:sp>
        <p:grpSp>
          <p:nvGrpSpPr>
            <p:cNvPr id="33805" name="Group 45"/>
            <p:cNvGrpSpPr>
              <a:grpSpLocks/>
            </p:cNvGrpSpPr>
            <p:nvPr/>
          </p:nvGrpSpPr>
          <p:grpSpPr bwMode="auto">
            <a:xfrm>
              <a:off x="7443639" y="3472037"/>
              <a:ext cx="274320" cy="479353"/>
              <a:chOff x="4044906" y="5263237"/>
              <a:chExt cx="274320" cy="483116"/>
            </a:xfrm>
          </p:grpSpPr>
          <p:sp>
            <p:nvSpPr>
              <p:cNvPr id="29" name="Oval 28"/>
              <p:cNvSpPr/>
              <p:nvPr/>
            </p:nvSpPr>
            <p:spPr>
              <a:xfrm>
                <a:off x="4044906" y="5472033"/>
                <a:ext cx="274320" cy="274320"/>
              </a:xfrm>
              <a:prstGeom prst="ellipse">
                <a:avLst/>
              </a:prstGeom>
              <a:solidFill>
                <a:srgbClr val="3333CC"/>
              </a:solidFill>
              <a:ln>
                <a:solidFill>
                  <a:srgbClr val="3333CC"/>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33810" name="Straight Arrow Connector 25"/>
              <p:cNvCxnSpPr>
                <a:cxnSpLocks noChangeShapeType="1"/>
              </p:cNvCxnSpPr>
              <p:nvPr/>
            </p:nvCxnSpPr>
            <p:spPr bwMode="auto">
              <a:xfrm flipV="1">
                <a:off x="4188388" y="5263237"/>
                <a:ext cx="1588" cy="36576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cxnSp>
          <p:nvCxnSpPr>
            <p:cNvPr id="33806" name="Straight Connector 46"/>
            <p:cNvCxnSpPr>
              <a:cxnSpLocks noChangeShapeType="1"/>
            </p:cNvCxnSpPr>
            <p:nvPr/>
          </p:nvCxnSpPr>
          <p:spPr bwMode="auto">
            <a:xfrm rot="10800000" flipH="1">
              <a:off x="7309109" y="3815701"/>
              <a:ext cx="914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48" name="TextBox 47"/>
          <p:cNvSpPr txBox="1"/>
          <p:nvPr/>
        </p:nvSpPr>
        <p:spPr>
          <a:xfrm>
            <a:off x="720725" y="5573713"/>
            <a:ext cx="8169275" cy="461962"/>
          </a:xfrm>
          <a:prstGeom prst="rect">
            <a:avLst/>
          </a:prstGeom>
          <a:noFill/>
        </p:spPr>
        <p:txBody>
          <a:bodyPr>
            <a:spAutoFit/>
          </a:bodyPr>
          <a:lstStyle/>
          <a:p>
            <a:pPr eaLnBrk="0" hangingPunct="0">
              <a:spcBef>
                <a:spcPct val="50000"/>
              </a:spcBef>
              <a:defRPr/>
            </a:pPr>
            <a:r>
              <a:rPr lang="en-US" sz="2400" dirty="0">
                <a:latin typeface="+mn-lt"/>
                <a:cs typeface="+mn-cs"/>
              </a:rPr>
              <a:t>Many of those scattering </a:t>
            </a:r>
            <a:r>
              <a:rPr lang="en-US" sz="2400" dirty="0" smtClean="0">
                <a:latin typeface="+mn-lt"/>
                <a:cs typeface="+mn-cs"/>
              </a:rPr>
              <a:t>lengths however </a:t>
            </a:r>
            <a:r>
              <a:rPr lang="en-US" sz="2400" dirty="0">
                <a:latin typeface="+mn-lt"/>
                <a:cs typeface="+mn-cs"/>
              </a:rPr>
              <a:t>remain unknown</a:t>
            </a:r>
          </a:p>
        </p:txBody>
      </p:sp>
      <p:sp>
        <p:nvSpPr>
          <p:cNvPr id="49" name="Rectangle 48"/>
          <p:cNvSpPr/>
          <p:nvPr/>
        </p:nvSpPr>
        <p:spPr>
          <a:xfrm>
            <a:off x="117020" y="71169"/>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Interaction Parameters</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181" y="5796290"/>
            <a:ext cx="3010487" cy="523220"/>
          </a:xfrm>
          <a:prstGeom prst="rect">
            <a:avLst/>
          </a:prstGeom>
          <a:solidFill>
            <a:srgbClr val="7272DC">
              <a:alpha val="63137"/>
            </a:srgbClr>
          </a:solidFill>
          <a:scene3d>
            <a:camera prst="orthographicFront"/>
            <a:lightRig rig="threePt" dir="t"/>
          </a:scene3d>
          <a:sp3d>
            <a:bevelT/>
          </a:sp3d>
        </p:spPr>
        <p:txBody>
          <a:bodyPr>
            <a:spAutoFit/>
          </a:bodyPr>
          <a:lstStyle/>
          <a:p>
            <a:pPr eaLnBrk="0" hangingPunct="0">
              <a:spcBef>
                <a:spcPct val="50000"/>
              </a:spcBef>
              <a:defRPr/>
            </a:pPr>
            <a:r>
              <a:rPr lang="en-US" sz="2800" b="1" dirty="0">
                <a:latin typeface="+mj-lt"/>
              </a:rPr>
              <a:t>V=</a:t>
            </a:r>
            <a:r>
              <a:rPr lang="en-US" sz="2800" b="1" dirty="0">
                <a:solidFill>
                  <a:srgbClr val="000000"/>
                </a:solidFill>
                <a:latin typeface="+mj-lt"/>
              </a:rPr>
              <a:t> (</a:t>
            </a:r>
            <a:r>
              <a:rPr lang="en-US" sz="2800" b="1" dirty="0" err="1">
                <a:solidFill>
                  <a:srgbClr val="000000"/>
                </a:solidFill>
                <a:latin typeface="+mj-lt"/>
              </a:rPr>
              <a:t>U</a:t>
            </a:r>
            <a:r>
              <a:rPr lang="en-US" sz="2800" b="1" baseline="-25000" dirty="0" err="1">
                <a:solidFill>
                  <a:srgbClr val="000000"/>
                </a:solidFill>
                <a:latin typeface="+mj-lt"/>
              </a:rPr>
              <a:t>eg</a:t>
            </a:r>
            <a:r>
              <a:rPr lang="en-US" sz="2800" b="1" baseline="30000" dirty="0">
                <a:solidFill>
                  <a:srgbClr val="000000"/>
                </a:solidFill>
                <a:latin typeface="+mj-lt"/>
              </a:rPr>
              <a:t>+</a:t>
            </a:r>
            <a:r>
              <a:rPr lang="en-US" sz="2800" b="1" dirty="0">
                <a:solidFill>
                  <a:srgbClr val="000000"/>
                </a:solidFill>
                <a:latin typeface="+mj-lt"/>
              </a:rPr>
              <a:t>+ </a:t>
            </a:r>
            <a:r>
              <a:rPr lang="en-US" sz="2800" b="1" dirty="0" err="1">
                <a:solidFill>
                  <a:srgbClr val="000000"/>
                </a:solidFill>
                <a:latin typeface="+mj-lt"/>
              </a:rPr>
              <a:t>U</a:t>
            </a:r>
            <a:r>
              <a:rPr lang="en-US" sz="2800" b="1" baseline="-25000" dirty="0" err="1">
                <a:solidFill>
                  <a:srgbClr val="000000"/>
                </a:solidFill>
                <a:latin typeface="+mj-lt"/>
              </a:rPr>
              <a:t>eg</a:t>
            </a:r>
            <a:r>
              <a:rPr lang="en-US" sz="2800" b="1" baseline="30000" dirty="0">
                <a:solidFill>
                  <a:srgbClr val="000000"/>
                </a:solidFill>
                <a:latin typeface="+mj-lt"/>
              </a:rPr>
              <a:t>-</a:t>
            </a:r>
            <a:r>
              <a:rPr lang="en-US" sz="2800" b="1" dirty="0">
                <a:solidFill>
                  <a:srgbClr val="000000"/>
                </a:solidFill>
                <a:latin typeface="+mj-lt"/>
              </a:rPr>
              <a:t>)/2</a:t>
            </a:r>
            <a:endParaRPr lang="en-US" sz="2800" b="1" dirty="0">
              <a:latin typeface="+mj-lt"/>
            </a:endParaRPr>
          </a:p>
        </p:txBody>
      </p:sp>
      <p:sp>
        <p:nvSpPr>
          <p:cNvPr id="4" name="TextBox 3"/>
          <p:cNvSpPr txBox="1"/>
          <p:nvPr/>
        </p:nvSpPr>
        <p:spPr>
          <a:xfrm>
            <a:off x="4483101" y="5769375"/>
            <a:ext cx="3175000" cy="523220"/>
          </a:xfrm>
          <a:prstGeom prst="rect">
            <a:avLst/>
          </a:prstGeom>
          <a:solidFill>
            <a:srgbClr val="FFCCCC"/>
          </a:solidFill>
          <a:scene3d>
            <a:camera prst="orthographicFront"/>
            <a:lightRig rig="threePt" dir="t"/>
          </a:scene3d>
          <a:sp3d>
            <a:bevelT/>
          </a:sp3d>
        </p:spPr>
        <p:txBody>
          <a:bodyPr>
            <a:spAutoFit/>
          </a:bodyPr>
          <a:lstStyle/>
          <a:p>
            <a:pPr eaLnBrk="0" hangingPunct="0">
              <a:spcBef>
                <a:spcPct val="50000"/>
              </a:spcBef>
              <a:defRPr/>
            </a:pPr>
            <a:r>
              <a:rPr lang="en-US" sz="2800" b="1" dirty="0">
                <a:latin typeface="+mj-lt"/>
              </a:rPr>
              <a:t>V</a:t>
            </a:r>
            <a:r>
              <a:rPr lang="en-US" sz="2800" b="1" baseline="-25000" dirty="0">
                <a:latin typeface="+mj-lt"/>
              </a:rPr>
              <a:t>ex</a:t>
            </a:r>
            <a:r>
              <a:rPr lang="en-US" sz="2800" b="1" dirty="0">
                <a:latin typeface="+mj-lt"/>
              </a:rPr>
              <a:t>=</a:t>
            </a:r>
            <a:r>
              <a:rPr lang="en-US" sz="2800" b="1" dirty="0">
                <a:solidFill>
                  <a:srgbClr val="000000"/>
                </a:solidFill>
                <a:latin typeface="+mj-lt"/>
              </a:rPr>
              <a:t> (</a:t>
            </a:r>
            <a:r>
              <a:rPr lang="en-US" sz="2800" b="1" dirty="0" err="1">
                <a:solidFill>
                  <a:srgbClr val="000000"/>
                </a:solidFill>
                <a:latin typeface="+mj-lt"/>
              </a:rPr>
              <a:t>U</a:t>
            </a:r>
            <a:r>
              <a:rPr lang="en-US" sz="2800" b="1" baseline="-25000" dirty="0" err="1">
                <a:solidFill>
                  <a:srgbClr val="000000"/>
                </a:solidFill>
                <a:latin typeface="+mj-lt"/>
              </a:rPr>
              <a:t>eg</a:t>
            </a:r>
            <a:r>
              <a:rPr lang="en-US" sz="2800" b="1" baseline="30000" dirty="0">
                <a:solidFill>
                  <a:srgbClr val="000000"/>
                </a:solidFill>
                <a:latin typeface="+mj-lt"/>
              </a:rPr>
              <a:t>+ </a:t>
            </a:r>
            <a:r>
              <a:rPr lang="en-US" sz="2800" b="1" dirty="0">
                <a:solidFill>
                  <a:srgbClr val="000000"/>
                </a:solidFill>
                <a:latin typeface="+mj-lt"/>
              </a:rPr>
              <a:t>- </a:t>
            </a:r>
            <a:r>
              <a:rPr lang="en-US" sz="2800" b="1" dirty="0" err="1">
                <a:solidFill>
                  <a:srgbClr val="000000"/>
                </a:solidFill>
                <a:latin typeface="+mj-lt"/>
              </a:rPr>
              <a:t>U</a:t>
            </a:r>
            <a:r>
              <a:rPr lang="en-US" sz="2800" b="1" baseline="-25000" dirty="0" err="1">
                <a:solidFill>
                  <a:srgbClr val="000000"/>
                </a:solidFill>
                <a:latin typeface="+mj-lt"/>
              </a:rPr>
              <a:t>eg</a:t>
            </a:r>
            <a:r>
              <a:rPr lang="en-US" sz="2800" b="1" baseline="30000" dirty="0">
                <a:solidFill>
                  <a:srgbClr val="000000"/>
                </a:solidFill>
                <a:latin typeface="+mj-lt"/>
              </a:rPr>
              <a:t>- </a:t>
            </a:r>
            <a:r>
              <a:rPr lang="en-US" sz="2800" b="1" dirty="0">
                <a:solidFill>
                  <a:srgbClr val="000000"/>
                </a:solidFill>
                <a:latin typeface="+mj-lt"/>
              </a:rPr>
              <a:t>)/2</a:t>
            </a:r>
            <a:endParaRPr lang="en-US" sz="2800" b="1" dirty="0">
              <a:latin typeface="+mj-lt"/>
            </a:endParaRPr>
          </a:p>
        </p:txBody>
      </p:sp>
      <p:sp>
        <p:nvSpPr>
          <p:cNvPr id="5" name="Rounded Rectangle 5"/>
          <p:cNvSpPr>
            <a:spLocks noChangeArrowheads="1"/>
          </p:cNvSpPr>
          <p:nvPr/>
        </p:nvSpPr>
        <p:spPr bwMode="auto">
          <a:xfrm>
            <a:off x="3997325" y="3024188"/>
            <a:ext cx="3840163" cy="1096962"/>
          </a:xfrm>
          <a:prstGeom prst="roundRect">
            <a:avLst>
              <a:gd name="adj" fmla="val 16667"/>
            </a:avLst>
          </a:prstGeom>
          <a:solidFill>
            <a:srgbClr val="F44E52">
              <a:alpha val="45097"/>
            </a:srgbClr>
          </a:solidFill>
          <a:ln w="9525" algn="ctr">
            <a:solidFill>
              <a:schemeClr val="tx1"/>
            </a:solidFill>
            <a:round/>
            <a:headEnd/>
            <a:tailEnd/>
          </a:ln>
        </p:spPr>
        <p:txBody>
          <a:bodyPr>
            <a:spAutoFit/>
          </a:bodyPr>
          <a:lstStyle/>
          <a:p>
            <a:pPr eaLnBrk="0" hangingPunct="0">
              <a:spcBef>
                <a:spcPct val="50000"/>
              </a:spcBef>
            </a:pPr>
            <a:endParaRPr lang="en-US"/>
          </a:p>
        </p:txBody>
      </p:sp>
      <p:sp>
        <p:nvSpPr>
          <p:cNvPr id="6" name="Rounded Rectangle 5"/>
          <p:cNvSpPr>
            <a:spLocks noChangeArrowheads="1"/>
          </p:cNvSpPr>
          <p:nvPr/>
        </p:nvSpPr>
        <p:spPr bwMode="auto">
          <a:xfrm>
            <a:off x="1876425" y="3038475"/>
            <a:ext cx="1920875" cy="1006475"/>
          </a:xfrm>
          <a:prstGeom prst="roundRect">
            <a:avLst>
              <a:gd name="adj" fmla="val 16667"/>
            </a:avLst>
          </a:prstGeom>
          <a:solidFill>
            <a:srgbClr val="8585E0">
              <a:alpha val="52156"/>
            </a:srgbClr>
          </a:solidFill>
          <a:ln w="9525" algn="ctr">
            <a:solidFill>
              <a:schemeClr val="tx1"/>
            </a:solidFill>
            <a:round/>
            <a:headEnd/>
            <a:tailEnd/>
          </a:ln>
        </p:spPr>
        <p:txBody>
          <a:bodyPr>
            <a:spAutoFit/>
          </a:bodyPr>
          <a:lstStyle/>
          <a:p>
            <a:pPr eaLnBrk="0" hangingPunct="0">
              <a:spcBef>
                <a:spcPct val="50000"/>
              </a:spcBef>
            </a:pPr>
            <a:endParaRPr lang="en-US"/>
          </a:p>
        </p:txBody>
      </p:sp>
      <p:sp>
        <p:nvSpPr>
          <p:cNvPr id="7" name="Rounded Rectangle 7"/>
          <p:cNvSpPr>
            <a:spLocks noChangeArrowheads="1"/>
          </p:cNvSpPr>
          <p:nvPr/>
        </p:nvSpPr>
        <p:spPr bwMode="auto">
          <a:xfrm>
            <a:off x="5826125" y="2041525"/>
            <a:ext cx="2651125" cy="1006475"/>
          </a:xfrm>
          <a:prstGeom prst="roundRect">
            <a:avLst>
              <a:gd name="adj" fmla="val 16667"/>
            </a:avLst>
          </a:prstGeom>
          <a:solidFill>
            <a:srgbClr val="92D050">
              <a:alpha val="43921"/>
            </a:srgbClr>
          </a:solidFill>
          <a:ln w="9525" algn="ctr">
            <a:solidFill>
              <a:schemeClr val="tx1"/>
            </a:solidFill>
            <a:round/>
            <a:headEnd/>
            <a:tailEnd/>
          </a:ln>
        </p:spPr>
        <p:txBody>
          <a:bodyPr>
            <a:spAutoFit/>
          </a:bodyPr>
          <a:lstStyle/>
          <a:p>
            <a:pPr eaLnBrk="0" hangingPunct="0">
              <a:spcBef>
                <a:spcPct val="50000"/>
              </a:spcBef>
            </a:pPr>
            <a:endParaRPr lang="en-US"/>
          </a:p>
        </p:txBody>
      </p:sp>
      <p:sp>
        <p:nvSpPr>
          <p:cNvPr id="8" name="Rounded Rectangle 8"/>
          <p:cNvSpPr>
            <a:spLocks noChangeArrowheads="1"/>
          </p:cNvSpPr>
          <p:nvPr/>
        </p:nvSpPr>
        <p:spPr bwMode="auto">
          <a:xfrm>
            <a:off x="1143000" y="1981200"/>
            <a:ext cx="4297363" cy="1006475"/>
          </a:xfrm>
          <a:prstGeom prst="roundRect">
            <a:avLst>
              <a:gd name="adj" fmla="val 16667"/>
            </a:avLst>
          </a:prstGeom>
          <a:solidFill>
            <a:srgbClr val="2AC5F6">
              <a:alpha val="50195"/>
            </a:srgbClr>
          </a:solidFill>
          <a:ln w="9525" algn="ctr">
            <a:solidFill>
              <a:schemeClr val="tx1"/>
            </a:solidFill>
            <a:round/>
            <a:headEnd/>
            <a:tailEnd/>
          </a:ln>
        </p:spPr>
        <p:txBody>
          <a:bodyPr>
            <a:spAutoFit/>
          </a:bodyPr>
          <a:lstStyle/>
          <a:p>
            <a:pPr eaLnBrk="0" hangingPunct="0">
              <a:spcBef>
                <a:spcPct val="50000"/>
              </a:spcBef>
            </a:pPr>
            <a:endParaRPr lang="en-US"/>
          </a:p>
        </p:txBody>
      </p:sp>
      <p:graphicFrame>
        <p:nvGraphicFramePr>
          <p:cNvPr id="9" name="Object 35"/>
          <p:cNvGraphicFramePr>
            <a:graphicFrameLocks noChangeAspect="1"/>
          </p:cNvGraphicFramePr>
          <p:nvPr/>
        </p:nvGraphicFramePr>
        <p:xfrm>
          <a:off x="185738" y="2019300"/>
          <a:ext cx="8572500" cy="2101850"/>
        </p:xfrm>
        <a:graphic>
          <a:graphicData uri="http://schemas.openxmlformats.org/presentationml/2006/ole">
            <mc:AlternateContent xmlns:mc="http://schemas.openxmlformats.org/markup-compatibility/2006">
              <mc:Choice xmlns:v="urn:schemas-microsoft-com:vml" Requires="v">
                <p:oleObj spid="_x0000_s62491" name="Equation" r:id="rId3" imgW="3441600" imgH="761760" progId="Equation.3">
                  <p:embed/>
                </p:oleObj>
              </mc:Choice>
              <mc:Fallback>
                <p:oleObj name="Equation" r:id="rId3" imgW="3441600" imgH="7617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2019300"/>
                        <a:ext cx="8572500" cy="210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bwMode="auto">
          <a:xfrm>
            <a:off x="1409700" y="1181100"/>
            <a:ext cx="2800350" cy="523875"/>
          </a:xfrm>
          <a:prstGeom prst="rect">
            <a:avLst/>
          </a:prstGeom>
          <a:noFill/>
        </p:spPr>
        <p:txBody>
          <a:bodyPr>
            <a:spAutoFit/>
          </a:bodyPr>
          <a:lstStyle/>
          <a:p>
            <a:pPr eaLnBrk="0" hangingPunct="0">
              <a:spcBef>
                <a:spcPct val="50000"/>
              </a:spcBef>
              <a:defRPr/>
            </a:pPr>
            <a:r>
              <a:rPr lang="en-US" sz="2800" b="1" dirty="0">
                <a:solidFill>
                  <a:srgbClr val="0070C0"/>
                </a:solidFill>
                <a:latin typeface="+mj-lt"/>
              </a:rPr>
              <a:t>Kinetic Energy</a:t>
            </a:r>
          </a:p>
        </p:txBody>
      </p:sp>
      <p:sp>
        <p:nvSpPr>
          <p:cNvPr id="11" name="TextBox 10"/>
          <p:cNvSpPr txBox="1"/>
          <p:nvPr/>
        </p:nvSpPr>
        <p:spPr bwMode="auto">
          <a:xfrm>
            <a:off x="6084888" y="896938"/>
            <a:ext cx="3505200" cy="954087"/>
          </a:xfrm>
          <a:prstGeom prst="rect">
            <a:avLst/>
          </a:prstGeom>
          <a:noFill/>
        </p:spPr>
        <p:txBody>
          <a:bodyPr>
            <a:spAutoFit/>
          </a:bodyPr>
          <a:lstStyle/>
          <a:p>
            <a:pPr eaLnBrk="0" hangingPunct="0">
              <a:spcBef>
                <a:spcPct val="50000"/>
              </a:spcBef>
              <a:defRPr/>
            </a:pPr>
            <a:r>
              <a:rPr lang="en-US" sz="2800" b="1" dirty="0">
                <a:latin typeface="+mj-lt"/>
              </a:rPr>
              <a:t>Intra-orbital interaction</a:t>
            </a:r>
          </a:p>
        </p:txBody>
      </p:sp>
      <p:sp>
        <p:nvSpPr>
          <p:cNvPr id="12" name="TextBox 11"/>
          <p:cNvSpPr txBox="1"/>
          <p:nvPr/>
        </p:nvSpPr>
        <p:spPr bwMode="auto">
          <a:xfrm>
            <a:off x="4483100" y="4810125"/>
            <a:ext cx="4322763" cy="954088"/>
          </a:xfrm>
          <a:prstGeom prst="rect">
            <a:avLst/>
          </a:prstGeom>
          <a:solidFill>
            <a:schemeClr val="bg1"/>
          </a:solidFill>
        </p:spPr>
        <p:txBody>
          <a:bodyPr>
            <a:spAutoFit/>
          </a:bodyPr>
          <a:lstStyle/>
          <a:p>
            <a:pPr eaLnBrk="0" hangingPunct="0">
              <a:spcBef>
                <a:spcPct val="50000"/>
              </a:spcBef>
              <a:defRPr/>
            </a:pPr>
            <a:r>
              <a:rPr lang="en-US" sz="2800" b="1" dirty="0">
                <a:solidFill>
                  <a:srgbClr val="C00000"/>
                </a:solidFill>
                <a:latin typeface="+mj-lt"/>
              </a:rPr>
              <a:t>Inter-orbital exchange  interaction</a:t>
            </a:r>
          </a:p>
        </p:txBody>
      </p:sp>
      <p:sp>
        <p:nvSpPr>
          <p:cNvPr id="13" name="TextBox 12"/>
          <p:cNvSpPr txBox="1"/>
          <p:nvPr/>
        </p:nvSpPr>
        <p:spPr bwMode="auto">
          <a:xfrm>
            <a:off x="233363" y="4575175"/>
            <a:ext cx="4324350" cy="954088"/>
          </a:xfrm>
          <a:prstGeom prst="rect">
            <a:avLst/>
          </a:prstGeom>
          <a:noFill/>
        </p:spPr>
        <p:txBody>
          <a:bodyPr>
            <a:spAutoFit/>
          </a:bodyPr>
          <a:lstStyle/>
          <a:p>
            <a:pPr eaLnBrk="0" hangingPunct="0">
              <a:spcBef>
                <a:spcPct val="50000"/>
              </a:spcBef>
              <a:defRPr/>
            </a:pPr>
            <a:r>
              <a:rPr lang="en-US" sz="2800" b="1" dirty="0">
                <a:solidFill>
                  <a:schemeClr val="accent2">
                    <a:lumMod val="75000"/>
                  </a:schemeClr>
                </a:solidFill>
                <a:latin typeface="+mj-lt"/>
              </a:rPr>
              <a:t>Inter-orbital direct  interaction</a:t>
            </a:r>
          </a:p>
        </p:txBody>
      </p:sp>
      <p:sp>
        <p:nvSpPr>
          <p:cNvPr id="24" name="TextBox 23"/>
          <p:cNvSpPr txBox="1"/>
          <p:nvPr/>
        </p:nvSpPr>
        <p:spPr>
          <a:xfrm>
            <a:off x="9825038" y="5283200"/>
            <a:ext cx="184150" cy="400050"/>
          </a:xfrm>
          <a:prstGeom prst="rect">
            <a:avLst/>
          </a:prstGeom>
          <a:noFill/>
        </p:spPr>
        <p:txBody>
          <a:bodyPr wrap="none">
            <a:spAutoFit/>
          </a:bodyPr>
          <a:lstStyle/>
          <a:p>
            <a:pPr eaLnBrk="0" hangingPunct="0">
              <a:spcBef>
                <a:spcPct val="50000"/>
              </a:spcBef>
              <a:defRPr/>
            </a:pPr>
            <a:endParaRPr lang="en-US" dirty="0" err="1">
              <a:latin typeface="+mn-lt"/>
              <a:cs typeface="+mn-cs"/>
            </a:endParaRPr>
          </a:p>
        </p:txBody>
      </p:sp>
      <p:sp>
        <p:nvSpPr>
          <p:cNvPr id="25" name="TextBox 24"/>
          <p:cNvSpPr txBox="1"/>
          <p:nvPr/>
        </p:nvSpPr>
        <p:spPr>
          <a:xfrm>
            <a:off x="215900" y="4121150"/>
            <a:ext cx="3479800" cy="523875"/>
          </a:xfrm>
          <a:prstGeom prst="rect">
            <a:avLst/>
          </a:prstGeom>
          <a:noFill/>
        </p:spPr>
        <p:txBody>
          <a:bodyPr>
            <a:spAutoFit/>
          </a:bodyPr>
          <a:lstStyle/>
          <a:p>
            <a:pPr eaLnBrk="0" hangingPunct="0">
              <a:spcBef>
                <a:spcPct val="50000"/>
              </a:spcBef>
              <a:defRPr/>
            </a:pPr>
            <a:r>
              <a:rPr lang="en-US" sz="2800" dirty="0">
                <a:latin typeface="Symbol" pitchFamily="18" charset="2"/>
                <a:cs typeface="+mn-cs"/>
              </a:rPr>
              <a:t>a</a:t>
            </a:r>
            <a:r>
              <a:rPr lang="en-US" sz="2800" dirty="0">
                <a:latin typeface="+mn-lt"/>
                <a:cs typeface="+mn-cs"/>
              </a:rPr>
              <a:t>=</a:t>
            </a:r>
            <a:r>
              <a:rPr lang="en-US" sz="2800" dirty="0" err="1">
                <a:latin typeface="+mn-lt"/>
                <a:cs typeface="+mn-cs"/>
              </a:rPr>
              <a:t>g,e</a:t>
            </a:r>
            <a:r>
              <a:rPr lang="en-US" dirty="0">
                <a:latin typeface="+mn-lt"/>
                <a:cs typeface="+mn-cs"/>
              </a:rPr>
              <a:t>        </a:t>
            </a:r>
            <a:r>
              <a:rPr lang="en-US" sz="2800" dirty="0">
                <a:latin typeface="+mn-lt"/>
                <a:cs typeface="+mn-cs"/>
              </a:rPr>
              <a:t>m=-I,-I+1...,I</a:t>
            </a:r>
          </a:p>
        </p:txBody>
      </p:sp>
      <p:sp>
        <p:nvSpPr>
          <p:cNvPr id="16" name="Rectangle 15"/>
          <p:cNvSpPr/>
          <p:nvPr/>
        </p:nvSpPr>
        <p:spPr>
          <a:xfrm>
            <a:off x="117020" y="71169"/>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Two orbital SU(N) Hubbard model </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1" grpId="0"/>
      <p:bldP spid="12" grpId="0" animBg="1"/>
      <p:bldP spid="1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2398713"/>
            <a:ext cx="34480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027238"/>
            <a:ext cx="2868613"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713" y="5049838"/>
            <a:ext cx="40767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4"/>
          <p:cNvSpPr txBox="1">
            <a:spLocks noChangeArrowheads="1"/>
          </p:cNvSpPr>
          <p:nvPr/>
        </p:nvSpPr>
        <p:spPr bwMode="auto">
          <a:xfrm>
            <a:off x="2236788" y="38719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r>
              <a:rPr lang="en-US" altLang="ja-JP" sz="2400" b="1" baseline="30000">
                <a:solidFill>
                  <a:srgbClr val="000000"/>
                </a:solidFill>
                <a:latin typeface="Times New Roman" pitchFamily="18" charset="0"/>
                <a:ea typeface="MS PGothic" pitchFamily="34" charset="-128"/>
              </a:rPr>
              <a:t>1</a:t>
            </a:r>
            <a:r>
              <a:rPr lang="en-US" altLang="ja-JP" sz="2400" b="1">
                <a:solidFill>
                  <a:srgbClr val="000000"/>
                </a:solidFill>
                <a:latin typeface="Times New Roman" pitchFamily="18" charset="0"/>
                <a:ea typeface="MS PGothic" pitchFamily="34" charset="-128"/>
              </a:rPr>
              <a:t>S</a:t>
            </a:r>
            <a:r>
              <a:rPr lang="en-US" altLang="ja-JP" sz="2400" b="1" baseline="-25000">
                <a:solidFill>
                  <a:srgbClr val="000000"/>
                </a:solidFill>
                <a:latin typeface="Times New Roman" pitchFamily="18" charset="0"/>
                <a:ea typeface="MS PGothic" pitchFamily="34" charset="-128"/>
              </a:rPr>
              <a:t>0 </a:t>
            </a:r>
            <a:r>
              <a:rPr lang="en-US" altLang="ja-JP" sz="2400" b="1">
                <a:solidFill>
                  <a:srgbClr val="000000"/>
                </a:solidFill>
                <a:latin typeface="Times New Roman" pitchFamily="18" charset="0"/>
                <a:ea typeface="MS PGothic" pitchFamily="34" charset="-128"/>
              </a:rPr>
              <a:t>(g)</a:t>
            </a:r>
            <a:endParaRPr lang="en-US" altLang="ja-JP" sz="2400" b="1" baseline="-25000">
              <a:solidFill>
                <a:srgbClr val="000000"/>
              </a:solidFill>
              <a:latin typeface="Times New Roman" pitchFamily="18" charset="0"/>
              <a:ea typeface="MS PGothic" pitchFamily="34" charset="-128"/>
            </a:endParaRPr>
          </a:p>
        </p:txBody>
      </p:sp>
      <p:sp>
        <p:nvSpPr>
          <p:cNvPr id="15366" name="Text Box 7"/>
          <p:cNvSpPr txBox="1">
            <a:spLocks noChangeArrowheads="1"/>
          </p:cNvSpPr>
          <p:nvPr/>
        </p:nvSpPr>
        <p:spPr bwMode="auto">
          <a:xfrm>
            <a:off x="190500" y="38989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r>
              <a:rPr lang="en-US" altLang="ja-JP" sz="2400" b="1" baseline="30000">
                <a:solidFill>
                  <a:srgbClr val="000000"/>
                </a:solidFill>
                <a:latin typeface="Times New Roman" pitchFamily="18" charset="0"/>
                <a:ea typeface="MS PGothic" pitchFamily="34" charset="-128"/>
              </a:rPr>
              <a:t>3</a:t>
            </a:r>
            <a:r>
              <a:rPr lang="en-US" altLang="ja-JP" sz="2400" b="1">
                <a:solidFill>
                  <a:srgbClr val="000000"/>
                </a:solidFill>
                <a:latin typeface="Times New Roman" pitchFamily="18" charset="0"/>
                <a:ea typeface="MS PGothic" pitchFamily="34" charset="-128"/>
              </a:rPr>
              <a:t>P</a:t>
            </a:r>
            <a:r>
              <a:rPr lang="en-US" altLang="ja-JP" sz="2400" b="1" baseline="-25000">
                <a:solidFill>
                  <a:srgbClr val="000000"/>
                </a:solidFill>
                <a:latin typeface="Times New Roman" pitchFamily="18" charset="0"/>
                <a:ea typeface="MS PGothic" pitchFamily="34" charset="-128"/>
              </a:rPr>
              <a:t>0</a:t>
            </a:r>
            <a:r>
              <a:rPr lang="en-US" altLang="ja-JP" sz="2400" b="1" baseline="30000">
                <a:solidFill>
                  <a:srgbClr val="000000"/>
                </a:solidFill>
                <a:latin typeface="Times New Roman" pitchFamily="18" charset="0"/>
                <a:ea typeface="MS PGothic" pitchFamily="34" charset="-128"/>
              </a:rPr>
              <a:t> </a:t>
            </a:r>
            <a:r>
              <a:rPr lang="en-US" altLang="ja-JP" sz="2400" b="1">
                <a:solidFill>
                  <a:srgbClr val="000000"/>
                </a:solidFill>
                <a:latin typeface="Times New Roman" pitchFamily="18" charset="0"/>
                <a:ea typeface="MS PGothic" pitchFamily="34" charset="-128"/>
              </a:rPr>
              <a:t>(e)</a:t>
            </a:r>
            <a:endParaRPr lang="en-US" altLang="ja-JP" sz="2400" b="1" baseline="-25000">
              <a:solidFill>
                <a:srgbClr val="000000"/>
              </a:solidFill>
              <a:latin typeface="Times New Roman" pitchFamily="18" charset="0"/>
              <a:ea typeface="MS PGothic" pitchFamily="34" charset="-128"/>
            </a:endParaRPr>
          </a:p>
        </p:txBody>
      </p:sp>
      <p:sp>
        <p:nvSpPr>
          <p:cNvPr id="12" name="Oval 11"/>
          <p:cNvSpPr/>
          <p:nvPr/>
        </p:nvSpPr>
        <p:spPr>
          <a:xfrm rot="2460000" flipV="1">
            <a:off x="1248208" y="4066596"/>
            <a:ext cx="219456" cy="215001"/>
          </a:xfrm>
          <a:prstGeom prst="ellipse">
            <a:avLst/>
          </a:prstGeom>
          <a:solidFill>
            <a:srgbClr val="3333CC"/>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a:xfrm rot="2460000" flipV="1">
            <a:off x="2017021" y="4038625"/>
            <a:ext cx="182880" cy="18288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Rectangle 13"/>
          <p:cNvSpPr/>
          <p:nvPr/>
        </p:nvSpPr>
        <p:spPr>
          <a:xfrm>
            <a:off x="366899" y="1098117"/>
            <a:ext cx="4244227" cy="1214759"/>
          </a:xfrm>
          <a:prstGeom prst="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5376" name="Group 28"/>
          <p:cNvGrpSpPr>
            <a:grpSpLocks/>
          </p:cNvGrpSpPr>
          <p:nvPr/>
        </p:nvGrpSpPr>
        <p:grpSpPr bwMode="auto">
          <a:xfrm>
            <a:off x="287338" y="1216025"/>
            <a:ext cx="4789487" cy="1016000"/>
            <a:chOff x="140546" y="3660020"/>
            <a:chExt cx="6035040" cy="1015328"/>
          </a:xfrm>
        </p:grpSpPr>
        <p:sp>
          <p:nvSpPr>
            <p:cNvPr id="15390" name="TextBox 15"/>
            <p:cNvSpPr txBox="1">
              <a:spLocks noChangeArrowheads="1"/>
            </p:cNvSpPr>
            <p:nvPr/>
          </p:nvSpPr>
          <p:spPr bwMode="auto">
            <a:xfrm>
              <a:off x="140546" y="3660020"/>
              <a:ext cx="6035040" cy="101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b="1">
                  <a:solidFill>
                    <a:srgbClr val="002060"/>
                  </a:solidFill>
                </a:rPr>
                <a:t>Quantum Magnetism and beyond:  Chiral Spin Liquids, Valence Bond solids,..</a:t>
              </a:r>
            </a:p>
          </p:txBody>
        </p:sp>
        <p:sp>
          <p:nvSpPr>
            <p:cNvPr id="15391" name="Rectangle 24"/>
            <p:cNvSpPr>
              <a:spLocks noChangeArrowheads="1"/>
            </p:cNvSpPr>
            <p:nvPr/>
          </p:nvSpPr>
          <p:spPr bwMode="auto">
            <a:xfrm>
              <a:off x="140546" y="3986312"/>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0000"/>
                </a:solidFill>
                <a:latin typeface="Times New Roman" pitchFamily="18" charset="0"/>
              </a:endParaRPr>
            </a:p>
          </p:txBody>
        </p:sp>
      </p:grpSp>
      <p:sp>
        <p:nvSpPr>
          <p:cNvPr id="15377" name="TextBox 17"/>
          <p:cNvSpPr txBox="1">
            <a:spLocks noChangeArrowheads="1"/>
          </p:cNvSpPr>
          <p:nvPr/>
        </p:nvSpPr>
        <p:spPr bwMode="auto">
          <a:xfrm>
            <a:off x="287338" y="3490913"/>
            <a:ext cx="467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solidFill>
                  <a:srgbClr val="000000"/>
                </a:solidFill>
              </a:rPr>
              <a:t>SU(N) Heisenberg Models</a:t>
            </a:r>
          </a:p>
        </p:txBody>
      </p:sp>
      <p:sp>
        <p:nvSpPr>
          <p:cNvPr id="15378" name="TextBox 18"/>
          <p:cNvSpPr txBox="1">
            <a:spLocks noChangeArrowheads="1"/>
          </p:cNvSpPr>
          <p:nvPr/>
        </p:nvSpPr>
        <p:spPr bwMode="auto">
          <a:xfrm>
            <a:off x="4719638" y="6321425"/>
            <a:ext cx="4160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solidFill>
                  <a:srgbClr val="984807"/>
                </a:solidFill>
              </a:rPr>
              <a:t>SU(N)  Kondo Lattice  Models</a:t>
            </a:r>
          </a:p>
          <a:p>
            <a:pPr eaLnBrk="1" hangingPunct="1"/>
            <a:endParaRPr lang="en-US">
              <a:solidFill>
                <a:srgbClr val="000000"/>
              </a:solidFill>
            </a:endParaRPr>
          </a:p>
        </p:txBody>
      </p:sp>
      <p:sp>
        <p:nvSpPr>
          <p:cNvPr id="20" name="Rectangle 19"/>
          <p:cNvSpPr/>
          <p:nvPr/>
        </p:nvSpPr>
        <p:spPr>
          <a:xfrm>
            <a:off x="4953087" y="4013484"/>
            <a:ext cx="3728281" cy="855676"/>
          </a:xfrm>
          <a:prstGeom prst="rect">
            <a:avLst/>
          </a:prstGeom>
          <a:solidFill>
            <a:schemeClr val="accent6">
              <a:lumMod val="60000"/>
              <a:lumOff val="40000"/>
            </a:schemeClr>
          </a:solidFill>
          <a:ln>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382" name="Rectangle 20"/>
          <p:cNvSpPr>
            <a:spLocks noChangeArrowheads="1"/>
          </p:cNvSpPr>
          <p:nvPr/>
        </p:nvSpPr>
        <p:spPr bwMode="auto">
          <a:xfrm>
            <a:off x="5299075" y="3505200"/>
            <a:ext cx="3081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en-US" b="1">
                <a:solidFill>
                  <a:srgbClr val="7F7F7F"/>
                </a:solidFill>
              </a:rPr>
              <a:t>SU(N) Kugel- Khomskii Models</a:t>
            </a:r>
          </a:p>
        </p:txBody>
      </p:sp>
      <p:sp>
        <p:nvSpPr>
          <p:cNvPr id="22" name="Rectangle 21"/>
          <p:cNvSpPr/>
          <p:nvPr/>
        </p:nvSpPr>
        <p:spPr>
          <a:xfrm>
            <a:off x="5076056" y="1025152"/>
            <a:ext cx="3728281" cy="855676"/>
          </a:xfrm>
          <a:prstGeom prst="rect">
            <a:avLst/>
          </a:prstGeom>
          <a:solidFill>
            <a:srgbClr val="82C83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386" name="TextBox 22"/>
          <p:cNvSpPr txBox="1">
            <a:spLocks noChangeArrowheads="1"/>
          </p:cNvSpPr>
          <p:nvPr/>
        </p:nvSpPr>
        <p:spPr bwMode="auto">
          <a:xfrm>
            <a:off x="5318125" y="1035050"/>
            <a:ext cx="3348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solidFill>
                  <a:srgbClr val="000000"/>
                </a:solidFill>
              </a:rPr>
              <a:t>Transition-metal oxides physics and beyond</a:t>
            </a:r>
          </a:p>
        </p:txBody>
      </p:sp>
      <p:sp>
        <p:nvSpPr>
          <p:cNvPr id="15387" name="TextBox 23"/>
          <p:cNvSpPr txBox="1">
            <a:spLocks noChangeArrowheads="1"/>
          </p:cNvSpPr>
          <p:nvPr/>
        </p:nvSpPr>
        <p:spPr bwMode="auto">
          <a:xfrm>
            <a:off x="4899025" y="4089400"/>
            <a:ext cx="3173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solidFill>
                  <a:srgbClr val="000000"/>
                </a:solidFill>
              </a:rPr>
              <a:t>Heavy fermion physics and beyond</a:t>
            </a:r>
          </a:p>
        </p:txBody>
      </p:sp>
      <p:sp>
        <p:nvSpPr>
          <p:cNvPr id="15388" name="TextBox 51"/>
          <p:cNvSpPr txBox="1">
            <a:spLocks noChangeArrowheads="1"/>
          </p:cNvSpPr>
          <p:nvPr/>
        </p:nvSpPr>
        <p:spPr bwMode="auto">
          <a:xfrm>
            <a:off x="205067" y="4570435"/>
            <a:ext cx="469395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1600" dirty="0" err="1" smtClean="0">
                <a:solidFill>
                  <a:srgbClr val="000000"/>
                </a:solidFill>
                <a:latin typeface="+mn-lt"/>
              </a:rPr>
              <a:t>Gorshkov</a:t>
            </a:r>
            <a:r>
              <a:rPr lang="en-US" sz="1600" dirty="0" smtClean="0">
                <a:solidFill>
                  <a:srgbClr val="000000"/>
                </a:solidFill>
                <a:latin typeface="+mn-lt"/>
              </a:rPr>
              <a:t>,…,AMR  1. Nature </a:t>
            </a:r>
            <a:r>
              <a:rPr lang="en-US" sz="1600" dirty="0">
                <a:solidFill>
                  <a:srgbClr val="000000"/>
                </a:solidFill>
                <a:latin typeface="+mn-lt"/>
              </a:rPr>
              <a:t>Physics(2010</a:t>
            </a:r>
            <a:r>
              <a:rPr lang="en-US" sz="1600" dirty="0" smtClean="0">
                <a:solidFill>
                  <a:srgbClr val="000000"/>
                </a:solidFill>
                <a:latin typeface="+mn-lt"/>
              </a:rPr>
              <a:t>).   </a:t>
            </a:r>
            <a:r>
              <a:rPr lang="en-US" sz="1600" dirty="0" err="1" smtClean="0">
                <a:solidFill>
                  <a:srgbClr val="000000"/>
                </a:solidFill>
                <a:latin typeface="+mn-lt"/>
              </a:rPr>
              <a:t>Hermele</a:t>
            </a:r>
            <a:r>
              <a:rPr lang="en-US" sz="1600" dirty="0" smtClean="0">
                <a:solidFill>
                  <a:srgbClr val="000000"/>
                </a:solidFill>
                <a:latin typeface="+mn-lt"/>
              </a:rPr>
              <a:t> ,….,AMR  2. PRL </a:t>
            </a:r>
            <a:r>
              <a:rPr lang="en-US" sz="1600" dirty="0">
                <a:solidFill>
                  <a:srgbClr val="000000"/>
                </a:solidFill>
                <a:latin typeface="+mn-lt"/>
              </a:rPr>
              <a:t>103, 135301 (</a:t>
            </a:r>
            <a:r>
              <a:rPr lang="en-US" sz="1600" dirty="0" smtClean="0">
                <a:solidFill>
                  <a:srgbClr val="000000"/>
                </a:solidFill>
                <a:latin typeface="+mn-lt"/>
              </a:rPr>
              <a:t>2009).            </a:t>
            </a:r>
            <a:r>
              <a:rPr lang="it-IT" sz="1600" dirty="0" smtClean="0">
                <a:solidFill>
                  <a:srgbClr val="000099"/>
                </a:solidFill>
                <a:latin typeface="+mn-lt"/>
              </a:rPr>
              <a:t>Foss-Feig,..., AMR  3. PRA(R</a:t>
            </a:r>
            <a:r>
              <a:rPr lang="it-IT" sz="1600" dirty="0">
                <a:solidFill>
                  <a:srgbClr val="000099"/>
                </a:solidFill>
                <a:latin typeface="+mn-lt"/>
              </a:rPr>
              <a:t>) 81, 051603 (2010</a:t>
            </a:r>
            <a:r>
              <a:rPr lang="it-IT" sz="1600" dirty="0" smtClean="0">
                <a:solidFill>
                  <a:srgbClr val="000099"/>
                </a:solidFill>
                <a:latin typeface="+mn-lt"/>
              </a:rPr>
              <a:t>).</a:t>
            </a:r>
            <a:r>
              <a:rPr lang="en-US" sz="1600" dirty="0" smtClean="0">
                <a:solidFill>
                  <a:srgbClr val="000099"/>
                </a:solidFill>
                <a:latin typeface="+mn-lt"/>
              </a:rPr>
              <a:t>               	               4. </a:t>
            </a:r>
            <a:r>
              <a:rPr lang="it-IT" sz="1600" dirty="0" smtClean="0">
                <a:solidFill>
                  <a:srgbClr val="000099"/>
                </a:solidFill>
                <a:latin typeface="+mn-lt"/>
              </a:rPr>
              <a:t>PRA </a:t>
            </a:r>
            <a:r>
              <a:rPr lang="it-IT" sz="1600" dirty="0" smtClean="0">
                <a:solidFill>
                  <a:srgbClr val="000099"/>
                </a:solidFill>
                <a:latin typeface="+mn-lt"/>
              </a:rPr>
              <a:t>     82</a:t>
            </a:r>
            <a:r>
              <a:rPr lang="it-IT" sz="1600" dirty="0">
                <a:solidFill>
                  <a:srgbClr val="000099"/>
                </a:solidFill>
                <a:latin typeface="+mn-lt"/>
              </a:rPr>
              <a:t>, </a:t>
            </a:r>
            <a:r>
              <a:rPr lang="it-IT" sz="1600" dirty="0" smtClean="0">
                <a:solidFill>
                  <a:srgbClr val="000099"/>
                </a:solidFill>
                <a:latin typeface="+mn-lt"/>
              </a:rPr>
              <a:t>053624  </a:t>
            </a:r>
            <a:r>
              <a:rPr lang="it-IT" sz="1600" dirty="0">
                <a:solidFill>
                  <a:srgbClr val="000099"/>
                </a:solidFill>
                <a:latin typeface="+mn-lt"/>
              </a:rPr>
              <a:t>(</a:t>
            </a:r>
            <a:r>
              <a:rPr lang="it-IT" sz="1600" dirty="0" smtClean="0">
                <a:solidFill>
                  <a:srgbClr val="000099"/>
                </a:solidFill>
                <a:latin typeface="+mn-lt"/>
              </a:rPr>
              <a:t>2010).              </a:t>
            </a:r>
            <a:r>
              <a:rPr lang="it-IT" sz="1600" dirty="0" smtClean="0">
                <a:solidFill>
                  <a:srgbClr val="000099"/>
                </a:solidFill>
                <a:latin typeface="+mn-lt"/>
              </a:rPr>
              <a:t>	               5. </a:t>
            </a:r>
            <a:r>
              <a:rPr lang="en-US" sz="1600" dirty="0" smtClean="0">
                <a:solidFill>
                  <a:srgbClr val="000099"/>
                </a:solidFill>
                <a:latin typeface="+mn-lt"/>
              </a:rPr>
              <a:t>PRA      84</a:t>
            </a:r>
            <a:r>
              <a:rPr lang="en-US" sz="1600" dirty="0">
                <a:solidFill>
                  <a:srgbClr val="000099"/>
                </a:solidFill>
                <a:latin typeface="+mn-lt"/>
              </a:rPr>
              <a:t>, 053619 (2011) </a:t>
            </a:r>
            <a:r>
              <a:rPr lang="it-IT" sz="1600" dirty="0" smtClean="0">
                <a:solidFill>
                  <a:srgbClr val="000099"/>
                </a:solidFill>
                <a:latin typeface="+mn-lt"/>
              </a:rPr>
              <a:t>                                                               </a:t>
            </a:r>
            <a:r>
              <a:rPr lang="en-US" sz="1600" dirty="0" err="1" smtClean="0">
                <a:solidFill>
                  <a:srgbClr val="000099"/>
                </a:solidFill>
                <a:latin typeface="+mn-lt"/>
              </a:rPr>
              <a:t>Manmana</a:t>
            </a:r>
            <a:r>
              <a:rPr lang="en-US" sz="1600" dirty="0" smtClean="0">
                <a:solidFill>
                  <a:srgbClr val="000099"/>
                </a:solidFill>
                <a:latin typeface="+mn-lt"/>
              </a:rPr>
              <a:t>,….,AMR</a:t>
            </a:r>
            <a:r>
              <a:rPr lang="en-US" sz="1600" i="1" dirty="0" smtClean="0">
                <a:solidFill>
                  <a:srgbClr val="000099"/>
                </a:solidFill>
                <a:latin typeface="+mn-lt"/>
              </a:rPr>
              <a:t> </a:t>
            </a:r>
            <a:r>
              <a:rPr lang="en-US" sz="1600" dirty="0" smtClean="0">
                <a:solidFill>
                  <a:srgbClr val="000099"/>
                </a:solidFill>
                <a:latin typeface="+mn-lt"/>
              </a:rPr>
              <a:t>6</a:t>
            </a:r>
            <a:r>
              <a:rPr lang="en-US" sz="1600" i="1" dirty="0" smtClean="0">
                <a:solidFill>
                  <a:srgbClr val="000099"/>
                </a:solidFill>
                <a:latin typeface="+mn-lt"/>
              </a:rPr>
              <a:t>. </a:t>
            </a:r>
            <a:r>
              <a:rPr lang="en-US" sz="1600" dirty="0" smtClean="0">
                <a:solidFill>
                  <a:srgbClr val="000099"/>
                </a:solidFill>
                <a:latin typeface="+mn-lt"/>
              </a:rPr>
              <a:t>PRA     84</a:t>
            </a:r>
            <a:r>
              <a:rPr lang="en-US" sz="1600" dirty="0">
                <a:solidFill>
                  <a:srgbClr val="000099"/>
                </a:solidFill>
                <a:latin typeface="+mn-lt"/>
              </a:rPr>
              <a:t>, 043601 (2011</a:t>
            </a:r>
            <a:r>
              <a:rPr lang="en-US" sz="1600" dirty="0" smtClean="0">
                <a:solidFill>
                  <a:srgbClr val="000099"/>
                </a:solidFill>
                <a:latin typeface="+mn-lt"/>
              </a:rPr>
              <a:t>) .         </a:t>
            </a:r>
            <a:r>
              <a:rPr lang="en-US" sz="1600" dirty="0" err="1">
                <a:solidFill>
                  <a:srgbClr val="000099"/>
                </a:solidFill>
                <a:latin typeface="+mn-lt"/>
              </a:rPr>
              <a:t>Hazzard</a:t>
            </a:r>
            <a:r>
              <a:rPr lang="en-US" sz="1600" dirty="0" smtClean="0">
                <a:solidFill>
                  <a:srgbClr val="000099"/>
                </a:solidFill>
                <a:latin typeface="+mn-lt"/>
              </a:rPr>
              <a:t>,….  ,</a:t>
            </a:r>
            <a:r>
              <a:rPr lang="en-US" sz="1600" dirty="0">
                <a:solidFill>
                  <a:srgbClr val="000099"/>
                </a:solidFill>
                <a:latin typeface="+mn-lt"/>
              </a:rPr>
              <a:t>AMR </a:t>
            </a:r>
            <a:r>
              <a:rPr lang="en-US" sz="1600" i="1" dirty="0" smtClean="0">
                <a:solidFill>
                  <a:srgbClr val="000099"/>
                </a:solidFill>
                <a:latin typeface="+mn-lt"/>
              </a:rPr>
              <a:t> </a:t>
            </a:r>
            <a:r>
              <a:rPr lang="en-US" sz="1600" dirty="0" smtClean="0">
                <a:solidFill>
                  <a:srgbClr val="000099"/>
                </a:solidFill>
                <a:latin typeface="+mn-lt"/>
              </a:rPr>
              <a:t>7</a:t>
            </a:r>
            <a:r>
              <a:rPr lang="en-US" sz="1600" i="1" dirty="0" smtClean="0">
                <a:solidFill>
                  <a:srgbClr val="000099"/>
                </a:solidFill>
                <a:latin typeface="+mn-lt"/>
              </a:rPr>
              <a:t>. </a:t>
            </a:r>
            <a:r>
              <a:rPr lang="en-US" sz="1600" dirty="0" smtClean="0">
                <a:solidFill>
                  <a:srgbClr val="000099"/>
                </a:solidFill>
                <a:latin typeface="+mn-lt"/>
              </a:rPr>
              <a:t>arXiv:1011.0032.(Accepted 			              PRA(R))</a:t>
            </a:r>
            <a:endParaRPr lang="en-US" sz="1600" dirty="0">
              <a:solidFill>
                <a:srgbClr val="000099"/>
              </a:solidFill>
              <a:latin typeface="+mn-lt"/>
            </a:endParaRPr>
          </a:p>
        </p:txBody>
      </p:sp>
      <p:sp>
        <p:nvSpPr>
          <p:cNvPr id="24" name="Title 34"/>
          <p:cNvSpPr txBox="1">
            <a:spLocks/>
          </p:cNvSpPr>
          <p:nvPr/>
        </p:nvSpPr>
        <p:spPr bwMode="auto">
          <a:xfrm>
            <a:off x="906525" y="-368352"/>
            <a:ext cx="8229600" cy="1143000"/>
          </a:xfrm>
          <a:prstGeom prst="rect">
            <a:avLst/>
          </a:prstGeom>
          <a:noFill/>
          <a:ln w="9525">
            <a:noFill/>
            <a:miter lim="800000"/>
            <a:headEnd/>
            <a:tailEnd/>
          </a:ln>
        </p:spPr>
        <p:txBody>
          <a:bodyPr bIns="91440" anchor="b"/>
          <a:lstStyle/>
          <a:p>
            <a:pPr eaLnBrk="0" hangingPunct="0">
              <a:spcBef>
                <a:spcPct val="50000"/>
              </a:spcBef>
              <a:defRPr/>
            </a:pPr>
            <a:r>
              <a:rPr lang="en-US" sz="4000" b="1" dirty="0">
                <a:ln w="12700">
                  <a:solidFill>
                    <a:srgbClr val="000000"/>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AEA  </a:t>
            </a:r>
            <a:r>
              <a:rPr lang="en-US" sz="4000" b="1" dirty="0" smtClean="0">
                <a:ln w="12700">
                  <a:solidFill>
                    <a:srgbClr val="000000"/>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and quantum magnetism</a:t>
            </a:r>
            <a:endParaRPr lang="en-US" sz="4000" b="1" dirty="0">
              <a:ln w="12700">
                <a:solidFill>
                  <a:srgbClr val="000000"/>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0"/>
          <p:cNvGrpSpPr>
            <a:grpSpLocks/>
          </p:cNvGrpSpPr>
          <p:nvPr/>
        </p:nvGrpSpPr>
        <p:grpSpPr bwMode="auto">
          <a:xfrm>
            <a:off x="290513" y="3502025"/>
            <a:ext cx="3505200" cy="2797175"/>
            <a:chOff x="184" y="1947"/>
            <a:chExt cx="2404" cy="2017"/>
          </a:xfrm>
        </p:grpSpPr>
        <p:pic>
          <p:nvPicPr>
            <p:cNvPr id="1068" name="op.avi">
              <a:hlinkClick r:id="" action="ppaction://media"/>
            </p:cNvPr>
            <p:cNvPicPr>
              <a:picLocks noRot="1" noChangeAspect="1" noChangeArrowheads="1"/>
            </p:cNvPicPr>
            <p:nvPr>
              <a:videoFile r:link="rId2"/>
            </p:nvPr>
          </p:nvPicPr>
          <p:blipFill>
            <a:blip r:embed="rId4">
              <a:extLst>
                <a:ext uri="{28A0092B-C50C-407E-A947-70E740481C1C}">
                  <a14:useLocalDpi xmlns:a14="http://schemas.microsoft.com/office/drawing/2010/main" val="0"/>
                </a:ext>
              </a:extLst>
            </a:blip>
            <a:srcRect/>
            <a:stretch>
              <a:fillRect/>
            </a:stretch>
          </p:blipFill>
          <p:spPr bwMode="auto">
            <a:xfrm>
              <a:off x="184" y="1947"/>
              <a:ext cx="2404" cy="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9" name="Group 52"/>
            <p:cNvGrpSpPr>
              <a:grpSpLocks/>
            </p:cNvGrpSpPr>
            <p:nvPr/>
          </p:nvGrpSpPr>
          <p:grpSpPr bwMode="auto">
            <a:xfrm>
              <a:off x="958" y="2622"/>
              <a:ext cx="166" cy="240"/>
              <a:chOff x="2464" y="2265"/>
              <a:chExt cx="77" cy="165"/>
            </a:xfrm>
          </p:grpSpPr>
          <p:sp>
            <p:nvSpPr>
              <p:cNvPr id="1097" name="Oval 53"/>
              <p:cNvSpPr>
                <a:spLocks noChangeArrowheads="1"/>
              </p:cNvSpPr>
              <p:nvPr/>
            </p:nvSpPr>
            <p:spPr bwMode="auto">
              <a:xfrm>
                <a:off x="2464" y="2344"/>
                <a:ext cx="77"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98" name="Line 54"/>
              <p:cNvSpPr>
                <a:spLocks noChangeShapeType="1"/>
              </p:cNvSpPr>
              <p:nvPr/>
            </p:nvSpPr>
            <p:spPr bwMode="auto">
              <a:xfrm flipV="1">
                <a:off x="2502" y="2265"/>
                <a:ext cx="0" cy="1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070" name="Group 55"/>
            <p:cNvGrpSpPr>
              <a:grpSpLocks/>
            </p:cNvGrpSpPr>
            <p:nvPr/>
          </p:nvGrpSpPr>
          <p:grpSpPr bwMode="auto">
            <a:xfrm>
              <a:off x="1644" y="2746"/>
              <a:ext cx="166" cy="242"/>
              <a:chOff x="2464" y="2262"/>
              <a:chExt cx="77" cy="168"/>
            </a:xfrm>
          </p:grpSpPr>
          <p:sp>
            <p:nvSpPr>
              <p:cNvPr id="1095" name="Oval 56"/>
              <p:cNvSpPr>
                <a:spLocks noChangeArrowheads="1"/>
              </p:cNvSpPr>
              <p:nvPr/>
            </p:nvSpPr>
            <p:spPr bwMode="auto">
              <a:xfrm>
                <a:off x="2464" y="2344"/>
                <a:ext cx="77"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96" name="Line 57"/>
              <p:cNvSpPr>
                <a:spLocks noChangeShapeType="1"/>
              </p:cNvSpPr>
              <p:nvPr/>
            </p:nvSpPr>
            <p:spPr bwMode="auto">
              <a:xfrm flipV="1">
                <a:off x="2541" y="2262"/>
                <a:ext cx="0" cy="1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071" name="Group 58"/>
            <p:cNvGrpSpPr>
              <a:grpSpLocks/>
            </p:cNvGrpSpPr>
            <p:nvPr/>
          </p:nvGrpSpPr>
          <p:grpSpPr bwMode="auto">
            <a:xfrm>
              <a:off x="1440" y="2561"/>
              <a:ext cx="252" cy="546"/>
              <a:chOff x="3787" y="2456"/>
              <a:chExt cx="217" cy="377"/>
            </a:xfrm>
          </p:grpSpPr>
          <p:sp>
            <p:nvSpPr>
              <p:cNvPr id="1093" name="Oval 59"/>
              <p:cNvSpPr>
                <a:spLocks noChangeArrowheads="1"/>
              </p:cNvSpPr>
              <p:nvPr/>
            </p:nvSpPr>
            <p:spPr bwMode="auto">
              <a:xfrm>
                <a:off x="3787" y="2456"/>
                <a:ext cx="143"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94" name="Line 60"/>
              <p:cNvSpPr>
                <a:spLocks noChangeShapeType="1"/>
              </p:cNvSpPr>
              <p:nvPr/>
            </p:nvSpPr>
            <p:spPr bwMode="auto">
              <a:xfrm flipV="1">
                <a:off x="4004" y="2693"/>
                <a:ext cx="0" cy="14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072" name="Group 61"/>
            <p:cNvGrpSpPr>
              <a:grpSpLocks/>
            </p:cNvGrpSpPr>
            <p:nvPr/>
          </p:nvGrpSpPr>
          <p:grpSpPr bwMode="auto">
            <a:xfrm>
              <a:off x="960" y="2706"/>
              <a:ext cx="563" cy="744"/>
              <a:chOff x="2464" y="2344"/>
              <a:chExt cx="261" cy="516"/>
            </a:xfrm>
          </p:grpSpPr>
          <p:sp>
            <p:nvSpPr>
              <p:cNvPr id="1091" name="Oval 62"/>
              <p:cNvSpPr>
                <a:spLocks noChangeArrowheads="1"/>
              </p:cNvSpPr>
              <p:nvPr/>
            </p:nvSpPr>
            <p:spPr bwMode="auto">
              <a:xfrm>
                <a:off x="2464" y="2344"/>
                <a:ext cx="77"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92" name="Line 63"/>
              <p:cNvSpPr>
                <a:spLocks noChangeShapeType="1"/>
              </p:cNvSpPr>
              <p:nvPr/>
            </p:nvSpPr>
            <p:spPr bwMode="auto">
              <a:xfrm flipV="1">
                <a:off x="2725" y="2720"/>
                <a:ext cx="0" cy="1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1073" name="Line 66"/>
            <p:cNvSpPr>
              <a:spLocks noChangeShapeType="1"/>
            </p:cNvSpPr>
            <p:nvPr/>
          </p:nvSpPr>
          <p:spPr bwMode="auto">
            <a:xfrm flipV="1">
              <a:off x="1520" y="2472"/>
              <a:ext cx="0" cy="2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74" name="Oval 68"/>
            <p:cNvSpPr>
              <a:spLocks noChangeArrowheads="1"/>
            </p:cNvSpPr>
            <p:nvPr/>
          </p:nvSpPr>
          <p:spPr bwMode="auto">
            <a:xfrm>
              <a:off x="588" y="3126"/>
              <a:ext cx="167" cy="125"/>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grpSp>
          <p:nvGrpSpPr>
            <p:cNvPr id="1075" name="Group 70"/>
            <p:cNvGrpSpPr>
              <a:grpSpLocks/>
            </p:cNvGrpSpPr>
            <p:nvPr/>
          </p:nvGrpSpPr>
          <p:grpSpPr bwMode="auto">
            <a:xfrm>
              <a:off x="1038" y="2805"/>
              <a:ext cx="568" cy="668"/>
              <a:chOff x="3441" y="2079"/>
              <a:chExt cx="489" cy="463"/>
            </a:xfrm>
          </p:grpSpPr>
          <p:sp>
            <p:nvSpPr>
              <p:cNvPr id="1089" name="Oval 68"/>
              <p:cNvSpPr>
                <a:spLocks noChangeArrowheads="1"/>
              </p:cNvSpPr>
              <p:nvPr/>
            </p:nvSpPr>
            <p:spPr bwMode="auto">
              <a:xfrm>
                <a:off x="3787" y="2456"/>
                <a:ext cx="143"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90" name="Line 72"/>
              <p:cNvSpPr>
                <a:spLocks noChangeShapeType="1"/>
              </p:cNvSpPr>
              <p:nvPr/>
            </p:nvSpPr>
            <p:spPr bwMode="auto">
              <a:xfrm flipV="1">
                <a:off x="3441" y="2079"/>
                <a:ext cx="0" cy="14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076" name="Group 73"/>
            <p:cNvGrpSpPr>
              <a:grpSpLocks/>
            </p:cNvGrpSpPr>
            <p:nvPr/>
          </p:nvGrpSpPr>
          <p:grpSpPr bwMode="auto">
            <a:xfrm>
              <a:off x="860" y="3428"/>
              <a:ext cx="166" cy="240"/>
              <a:chOff x="2464" y="2265"/>
              <a:chExt cx="77" cy="165"/>
            </a:xfrm>
          </p:grpSpPr>
          <p:sp>
            <p:nvSpPr>
              <p:cNvPr id="1087" name="Oval 74"/>
              <p:cNvSpPr>
                <a:spLocks noChangeArrowheads="1"/>
              </p:cNvSpPr>
              <p:nvPr/>
            </p:nvSpPr>
            <p:spPr bwMode="auto">
              <a:xfrm>
                <a:off x="2464" y="2344"/>
                <a:ext cx="77"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88" name="Line 75"/>
              <p:cNvSpPr>
                <a:spLocks noChangeShapeType="1"/>
              </p:cNvSpPr>
              <p:nvPr/>
            </p:nvSpPr>
            <p:spPr bwMode="auto">
              <a:xfrm flipV="1">
                <a:off x="2502" y="2265"/>
                <a:ext cx="0" cy="1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077" name="Group 76"/>
            <p:cNvGrpSpPr>
              <a:grpSpLocks/>
            </p:cNvGrpSpPr>
            <p:nvPr/>
          </p:nvGrpSpPr>
          <p:grpSpPr bwMode="auto">
            <a:xfrm>
              <a:off x="1893" y="3065"/>
              <a:ext cx="166" cy="238"/>
              <a:chOff x="2464" y="2265"/>
              <a:chExt cx="77" cy="165"/>
            </a:xfrm>
          </p:grpSpPr>
          <p:sp>
            <p:nvSpPr>
              <p:cNvPr id="1085" name="Oval 77"/>
              <p:cNvSpPr>
                <a:spLocks noChangeArrowheads="1"/>
              </p:cNvSpPr>
              <p:nvPr/>
            </p:nvSpPr>
            <p:spPr bwMode="auto">
              <a:xfrm>
                <a:off x="2464" y="2344"/>
                <a:ext cx="77"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86" name="Line 78"/>
              <p:cNvSpPr>
                <a:spLocks noChangeShapeType="1"/>
              </p:cNvSpPr>
              <p:nvPr/>
            </p:nvSpPr>
            <p:spPr bwMode="auto">
              <a:xfrm flipV="1">
                <a:off x="2502" y="2265"/>
                <a:ext cx="0" cy="1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078" name="Group 79"/>
            <p:cNvGrpSpPr>
              <a:grpSpLocks/>
            </p:cNvGrpSpPr>
            <p:nvPr/>
          </p:nvGrpSpPr>
          <p:grpSpPr bwMode="auto">
            <a:xfrm>
              <a:off x="685" y="2884"/>
              <a:ext cx="1205" cy="365"/>
              <a:chOff x="1982" y="2344"/>
              <a:chExt cx="559" cy="253"/>
            </a:xfrm>
          </p:grpSpPr>
          <p:sp>
            <p:nvSpPr>
              <p:cNvPr id="1083" name="Oval 80"/>
              <p:cNvSpPr>
                <a:spLocks noChangeArrowheads="1"/>
              </p:cNvSpPr>
              <p:nvPr/>
            </p:nvSpPr>
            <p:spPr bwMode="auto">
              <a:xfrm>
                <a:off x="2464" y="2344"/>
                <a:ext cx="77"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84" name="Line 81"/>
              <p:cNvSpPr>
                <a:spLocks noChangeShapeType="1"/>
              </p:cNvSpPr>
              <p:nvPr/>
            </p:nvSpPr>
            <p:spPr bwMode="auto">
              <a:xfrm flipV="1">
                <a:off x="1982" y="2457"/>
                <a:ext cx="0" cy="1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1079" name="Oval 83"/>
            <p:cNvSpPr>
              <a:spLocks noChangeArrowheads="1"/>
            </p:cNvSpPr>
            <p:nvPr/>
          </p:nvSpPr>
          <p:spPr bwMode="auto">
            <a:xfrm>
              <a:off x="951" y="2763"/>
              <a:ext cx="166" cy="124"/>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grpSp>
          <p:nvGrpSpPr>
            <p:cNvPr id="1080" name="Group 85"/>
            <p:cNvGrpSpPr>
              <a:grpSpLocks/>
            </p:cNvGrpSpPr>
            <p:nvPr/>
          </p:nvGrpSpPr>
          <p:grpSpPr bwMode="auto">
            <a:xfrm>
              <a:off x="869" y="3459"/>
              <a:ext cx="166" cy="219"/>
              <a:chOff x="3787" y="2456"/>
              <a:chExt cx="143" cy="151"/>
            </a:xfrm>
          </p:grpSpPr>
          <p:sp>
            <p:nvSpPr>
              <p:cNvPr id="1081" name="Oval 86"/>
              <p:cNvSpPr>
                <a:spLocks noChangeArrowheads="1"/>
              </p:cNvSpPr>
              <p:nvPr/>
            </p:nvSpPr>
            <p:spPr bwMode="auto">
              <a:xfrm>
                <a:off x="3787" y="2456"/>
                <a:ext cx="143" cy="86"/>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eaLnBrk="0" hangingPunct="0">
                  <a:spcBef>
                    <a:spcPct val="50000"/>
                  </a:spcBef>
                </a:pPr>
                <a:endParaRPr lang="en-US"/>
              </a:p>
            </p:txBody>
          </p:sp>
          <p:sp>
            <p:nvSpPr>
              <p:cNvPr id="1082" name="Line 87"/>
              <p:cNvSpPr>
                <a:spLocks noChangeShapeType="1"/>
              </p:cNvSpPr>
              <p:nvPr/>
            </p:nvSpPr>
            <p:spPr bwMode="auto">
              <a:xfrm flipV="1">
                <a:off x="3858" y="2467"/>
                <a:ext cx="0" cy="14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grpSp>
      </p:grpSp>
      <p:sp>
        <p:nvSpPr>
          <p:cNvPr id="2" name="Rectangle 1"/>
          <p:cNvSpPr/>
          <p:nvPr/>
        </p:nvSpPr>
        <p:spPr>
          <a:xfrm>
            <a:off x="117020" y="71169"/>
            <a:ext cx="8995513" cy="707886"/>
          </a:xfrm>
          <a:prstGeom prst="rect">
            <a:avLst/>
          </a:prstGeom>
          <a:noFill/>
        </p:spPr>
        <p:txBody>
          <a:bodyPr>
            <a:spAutoFit/>
          </a:bodyPr>
          <a:lstStyle/>
          <a:p>
            <a:pPr algn="ctr" eaLnBrk="0" hangingPunct="0">
              <a:spcBef>
                <a:spcPct val="50000"/>
              </a:spcBef>
              <a:defRPr/>
            </a:pP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SU(N</a:t>
            </a: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 Hubbard model </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graphicFrame>
        <p:nvGraphicFramePr>
          <p:cNvPr id="17" name="Object 35"/>
          <p:cNvGraphicFramePr>
            <a:graphicFrameLocks noChangeAspect="1"/>
          </p:cNvGraphicFramePr>
          <p:nvPr/>
        </p:nvGraphicFramePr>
        <p:xfrm>
          <a:off x="261938" y="1292225"/>
          <a:ext cx="5851525" cy="1681163"/>
        </p:xfrm>
        <a:graphic>
          <a:graphicData uri="http://schemas.openxmlformats.org/presentationml/2006/ole">
            <mc:AlternateContent xmlns:mc="http://schemas.openxmlformats.org/markup-compatibility/2006">
              <mc:Choice xmlns:v="urn:schemas-microsoft-com:vml" Requires="v">
                <p:oleObj spid="_x0000_s69678" name="Equation" r:id="rId5" imgW="2349360" imgH="609480" progId="Equation.3">
                  <p:embed/>
                </p:oleObj>
              </mc:Choice>
              <mc:Fallback>
                <p:oleObj name="Equation" r:id="rId5" imgW="2349360" imgH="609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8" y="1292225"/>
                        <a:ext cx="5851525" cy="168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TextBox 4"/>
          <p:cNvSpPr txBox="1">
            <a:spLocks noChangeArrowheads="1"/>
          </p:cNvSpPr>
          <p:nvPr/>
        </p:nvSpPr>
        <p:spPr bwMode="auto">
          <a:xfrm>
            <a:off x="0" y="708025"/>
            <a:ext cx="9434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spcBef>
                <a:spcPct val="50000"/>
              </a:spcBef>
            </a:pPr>
            <a:r>
              <a:rPr lang="en-US" sz="3200">
                <a:latin typeface="Times New Roman" pitchFamily="18" charset="0"/>
                <a:cs typeface="Times New Roman" pitchFamily="18" charset="0"/>
              </a:rPr>
              <a:t>Requirements: Only g atoms in an optical lattice</a:t>
            </a:r>
          </a:p>
        </p:txBody>
      </p:sp>
      <p:sp>
        <p:nvSpPr>
          <p:cNvPr id="45" name="Text Box 13"/>
          <p:cNvSpPr txBox="1">
            <a:spLocks noChangeArrowheads="1"/>
          </p:cNvSpPr>
          <p:nvPr/>
        </p:nvSpPr>
        <p:spPr bwMode="auto">
          <a:xfrm>
            <a:off x="5668963" y="3371850"/>
            <a:ext cx="6842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spcBef>
                <a:spcPct val="50000"/>
              </a:spcBef>
            </a:pPr>
            <a:r>
              <a:rPr lang="en-US" sz="3200" b="1" i="1" dirty="0" err="1">
                <a:solidFill>
                  <a:srgbClr val="008000"/>
                </a:solidFill>
                <a:latin typeface="Times New Roman" pitchFamily="18" charset="0"/>
              </a:rPr>
              <a:t>J</a:t>
            </a:r>
            <a:r>
              <a:rPr lang="en-US" sz="3200" baseline="-25000" dirty="0" err="1">
                <a:solidFill>
                  <a:srgbClr val="008000"/>
                </a:solidFill>
                <a:latin typeface="Times New Roman" pitchFamily="18" charset="0"/>
              </a:rPr>
              <a:t>g</a:t>
            </a:r>
            <a:endParaRPr lang="en-US" b="1" baseline="-25000" dirty="0">
              <a:solidFill>
                <a:srgbClr val="008000"/>
              </a:solidFill>
              <a:latin typeface="Times New Roman" pitchFamily="18" charset="0"/>
              <a:sym typeface="Symbol" pitchFamily="18" charset="2"/>
            </a:endParaRPr>
          </a:p>
        </p:txBody>
      </p:sp>
      <p:sp>
        <p:nvSpPr>
          <p:cNvPr id="46" name="Arc 14"/>
          <p:cNvSpPr>
            <a:spLocks/>
          </p:cNvSpPr>
          <p:nvPr/>
        </p:nvSpPr>
        <p:spPr bwMode="auto">
          <a:xfrm rot="12734004" flipV="1">
            <a:off x="5194300" y="3582988"/>
            <a:ext cx="469900" cy="330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8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 name="Line 16"/>
          <p:cNvSpPr>
            <a:spLocks noChangeShapeType="1"/>
          </p:cNvSpPr>
          <p:nvPr/>
        </p:nvSpPr>
        <p:spPr bwMode="auto">
          <a:xfrm>
            <a:off x="6381750" y="4791075"/>
            <a:ext cx="0" cy="406400"/>
          </a:xfrm>
          <a:prstGeom prst="line">
            <a:avLst/>
          </a:prstGeom>
          <a:noFill/>
          <a:ln w="38100">
            <a:solidFill>
              <a:srgbClr val="CC00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Text Box 17"/>
          <p:cNvSpPr txBox="1">
            <a:spLocks noChangeArrowheads="1"/>
          </p:cNvSpPr>
          <p:nvPr/>
        </p:nvSpPr>
        <p:spPr bwMode="auto">
          <a:xfrm>
            <a:off x="5721350" y="5278438"/>
            <a:ext cx="78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spcBef>
                <a:spcPct val="50000"/>
              </a:spcBef>
            </a:pPr>
            <a:r>
              <a:rPr lang="en-US" sz="2800">
                <a:latin typeface="Berlin Sans FB" pitchFamily="34" charset="0"/>
              </a:rPr>
              <a:t>i+1</a:t>
            </a:r>
          </a:p>
        </p:txBody>
      </p:sp>
      <p:sp>
        <p:nvSpPr>
          <p:cNvPr id="49" name="Text Box 18"/>
          <p:cNvSpPr txBox="1">
            <a:spLocks noChangeArrowheads="1"/>
          </p:cNvSpPr>
          <p:nvPr/>
        </p:nvSpPr>
        <p:spPr bwMode="auto">
          <a:xfrm>
            <a:off x="4630738" y="5291138"/>
            <a:ext cx="78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spcBef>
                <a:spcPct val="50000"/>
              </a:spcBef>
            </a:pPr>
            <a:r>
              <a:rPr lang="en-US" sz="2800">
                <a:latin typeface="Berlin Sans FB" pitchFamily="34" charset="0"/>
              </a:rPr>
              <a:t>i</a:t>
            </a:r>
          </a:p>
        </p:txBody>
      </p:sp>
      <p:grpSp>
        <p:nvGrpSpPr>
          <p:cNvPr id="14" name="Group 19"/>
          <p:cNvGrpSpPr>
            <a:grpSpLocks/>
          </p:cNvGrpSpPr>
          <p:nvPr/>
        </p:nvGrpSpPr>
        <p:grpSpPr bwMode="auto">
          <a:xfrm>
            <a:off x="4694238" y="4737100"/>
            <a:ext cx="160337" cy="276225"/>
            <a:chOff x="2731" y="2888"/>
            <a:chExt cx="101" cy="174"/>
          </a:xfrm>
        </p:grpSpPr>
        <p:sp>
          <p:nvSpPr>
            <p:cNvPr id="1066" name="Oval 20"/>
            <p:cNvSpPr>
              <a:spLocks noChangeArrowheads="1"/>
            </p:cNvSpPr>
            <p:nvPr/>
          </p:nvSpPr>
          <p:spPr bwMode="auto">
            <a:xfrm>
              <a:off x="2731" y="2971"/>
              <a:ext cx="101" cy="91"/>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pPr eaLnBrk="0" hangingPunct="0">
                <a:spcBef>
                  <a:spcPct val="50000"/>
                </a:spcBef>
              </a:pPr>
              <a:endParaRPr lang="en-US"/>
            </a:p>
          </p:txBody>
        </p:sp>
        <p:sp>
          <p:nvSpPr>
            <p:cNvPr id="1067" name="Line 21"/>
            <p:cNvSpPr>
              <a:spLocks noChangeShapeType="1"/>
            </p:cNvSpPr>
            <p:nvPr/>
          </p:nvSpPr>
          <p:spPr bwMode="auto">
            <a:xfrm flipV="1">
              <a:off x="2779" y="2888"/>
              <a:ext cx="0" cy="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53" name="Line 22"/>
          <p:cNvSpPr>
            <a:spLocks noChangeShapeType="1"/>
          </p:cNvSpPr>
          <p:nvPr/>
        </p:nvSpPr>
        <p:spPr bwMode="auto">
          <a:xfrm>
            <a:off x="5622925" y="4814888"/>
            <a:ext cx="660400"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4" name="Oval 53"/>
          <p:cNvSpPr>
            <a:spLocks noChangeArrowheads="1"/>
          </p:cNvSpPr>
          <p:nvPr/>
        </p:nvSpPr>
        <p:spPr bwMode="auto">
          <a:xfrm>
            <a:off x="5973763" y="4748213"/>
            <a:ext cx="160337" cy="14446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pPr eaLnBrk="0" hangingPunct="0">
              <a:spcBef>
                <a:spcPct val="50000"/>
              </a:spcBef>
            </a:pPr>
            <a:endParaRPr lang="en-US"/>
          </a:p>
        </p:txBody>
      </p:sp>
      <p:sp>
        <p:nvSpPr>
          <p:cNvPr id="55" name="Oval 54"/>
          <p:cNvSpPr>
            <a:spLocks noChangeArrowheads="1"/>
          </p:cNvSpPr>
          <p:nvPr/>
        </p:nvSpPr>
        <p:spPr bwMode="auto">
          <a:xfrm>
            <a:off x="5775325" y="4746625"/>
            <a:ext cx="160338" cy="14446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pPr eaLnBrk="0" hangingPunct="0">
              <a:spcBef>
                <a:spcPct val="50000"/>
              </a:spcBef>
            </a:pPr>
            <a:endParaRPr lang="en-US"/>
          </a:p>
        </p:txBody>
      </p:sp>
      <p:sp>
        <p:nvSpPr>
          <p:cNvPr id="56" name="Line 25"/>
          <p:cNvSpPr>
            <a:spLocks noChangeShapeType="1"/>
          </p:cNvSpPr>
          <p:nvPr/>
        </p:nvSpPr>
        <p:spPr bwMode="auto">
          <a:xfrm flipV="1">
            <a:off x="5854700" y="4592638"/>
            <a:ext cx="0" cy="263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7" name="Line 26"/>
          <p:cNvSpPr>
            <a:spLocks noChangeShapeType="1"/>
          </p:cNvSpPr>
          <p:nvPr/>
        </p:nvSpPr>
        <p:spPr bwMode="auto">
          <a:xfrm flipV="1">
            <a:off x="6088063" y="4591050"/>
            <a:ext cx="0" cy="263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8" name="Text Box 28"/>
          <p:cNvSpPr txBox="1">
            <a:spLocks noChangeArrowheads="1"/>
          </p:cNvSpPr>
          <p:nvPr/>
        </p:nvSpPr>
        <p:spPr bwMode="auto">
          <a:xfrm>
            <a:off x="6677025" y="4516438"/>
            <a:ext cx="1698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lgn="ctr">
              <a:spcBef>
                <a:spcPct val="50000"/>
              </a:spcBef>
            </a:pPr>
            <a:r>
              <a:rPr lang="en-US" sz="3200" b="1">
                <a:solidFill>
                  <a:srgbClr val="CC0099"/>
                </a:solidFill>
                <a:latin typeface="Times New Roman" pitchFamily="18" charset="0"/>
                <a:sym typeface="Symbol" pitchFamily="18" charset="2"/>
              </a:rPr>
              <a:t>U</a:t>
            </a:r>
            <a:r>
              <a:rPr lang="en-US" sz="3200" b="1" baseline="-25000">
                <a:solidFill>
                  <a:srgbClr val="CC0099"/>
                </a:solidFill>
                <a:latin typeface="Times New Roman" pitchFamily="18" charset="0"/>
                <a:sym typeface="Symbol" pitchFamily="18" charset="2"/>
              </a:rPr>
              <a:t>gg</a:t>
            </a:r>
            <a:r>
              <a:rPr lang="en-US" sz="3200" b="1">
                <a:solidFill>
                  <a:srgbClr val="CC0099"/>
                </a:solidFill>
                <a:latin typeface="Times New Roman" pitchFamily="18" charset="0"/>
                <a:sym typeface="Mathematica1Mono" pitchFamily="18" charset="2"/>
              </a:rPr>
              <a:t></a:t>
            </a:r>
            <a:r>
              <a:rPr lang="en-US" sz="3200" b="1">
                <a:solidFill>
                  <a:srgbClr val="CC0099"/>
                </a:solidFill>
                <a:latin typeface="Times New Roman" pitchFamily="18" charset="0"/>
                <a:sym typeface="Symbol" pitchFamily="18" charset="2"/>
              </a:rPr>
              <a:t> a</a:t>
            </a:r>
            <a:r>
              <a:rPr lang="en-US" sz="3200" b="1" baseline="-25000">
                <a:solidFill>
                  <a:srgbClr val="CC0099"/>
                </a:solidFill>
                <a:latin typeface="Times New Roman" pitchFamily="18" charset="0"/>
                <a:sym typeface="Symbol" pitchFamily="18" charset="2"/>
              </a:rPr>
              <a:t>gg</a:t>
            </a:r>
            <a:endParaRPr lang="en-US" sz="3200">
              <a:solidFill>
                <a:srgbClr val="CC0099"/>
              </a:solidFill>
              <a:latin typeface="Times New Roman" pitchFamily="18" charset="0"/>
              <a:sym typeface="Symbol" pitchFamily="18" charset="2"/>
            </a:endParaRPr>
          </a:p>
        </p:txBody>
      </p:sp>
      <p:sp>
        <p:nvSpPr>
          <p:cNvPr id="59" name="Line 31"/>
          <p:cNvSpPr>
            <a:spLocks noChangeShapeType="1"/>
          </p:cNvSpPr>
          <p:nvPr/>
        </p:nvSpPr>
        <p:spPr bwMode="auto">
          <a:xfrm flipV="1">
            <a:off x="5849938" y="4572000"/>
            <a:ext cx="0" cy="263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0" name="Line 32"/>
          <p:cNvSpPr>
            <a:spLocks noChangeShapeType="1"/>
          </p:cNvSpPr>
          <p:nvPr/>
        </p:nvSpPr>
        <p:spPr bwMode="auto">
          <a:xfrm flipV="1">
            <a:off x="6049963" y="4781550"/>
            <a:ext cx="0" cy="263525"/>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15" name="Group 37"/>
          <p:cNvGrpSpPr>
            <a:grpSpLocks/>
          </p:cNvGrpSpPr>
          <p:nvPr/>
        </p:nvGrpSpPr>
        <p:grpSpPr bwMode="auto">
          <a:xfrm>
            <a:off x="4044950" y="3732213"/>
            <a:ext cx="2632075" cy="1470025"/>
            <a:chOff x="794" y="2269"/>
            <a:chExt cx="1658" cy="625"/>
          </a:xfrm>
        </p:grpSpPr>
        <p:sp>
          <p:nvSpPr>
            <p:cNvPr id="1058" name="Line 38"/>
            <p:cNvSpPr>
              <a:spLocks noChangeShapeType="1"/>
            </p:cNvSpPr>
            <p:nvPr/>
          </p:nvSpPr>
          <p:spPr bwMode="auto">
            <a:xfrm flipV="1">
              <a:off x="1122" y="2702"/>
              <a:ext cx="26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spAutoFit/>
            </a:bodyPr>
            <a:lstStyle/>
            <a:p>
              <a:endParaRPr lang="en-US"/>
            </a:p>
          </p:txBody>
        </p:sp>
        <p:sp>
          <p:nvSpPr>
            <p:cNvPr id="1059" name="Line 39"/>
            <p:cNvSpPr>
              <a:spLocks noChangeShapeType="1"/>
            </p:cNvSpPr>
            <p:nvPr/>
          </p:nvSpPr>
          <p:spPr bwMode="auto">
            <a:xfrm flipV="1">
              <a:off x="1847" y="2696"/>
              <a:ext cx="26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spAutoFit/>
            </a:bodyPr>
            <a:lstStyle/>
            <a:p>
              <a:endParaRPr lang="en-US"/>
            </a:p>
          </p:txBody>
        </p:sp>
        <p:sp>
          <p:nvSpPr>
            <p:cNvPr id="1060" name="Freeform 40"/>
            <p:cNvSpPr>
              <a:spLocks/>
            </p:cNvSpPr>
            <p:nvPr/>
          </p:nvSpPr>
          <p:spPr bwMode="auto">
            <a:xfrm>
              <a:off x="794" y="2269"/>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55563">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1" name="Freeform 41"/>
            <p:cNvSpPr>
              <a:spLocks/>
            </p:cNvSpPr>
            <p:nvPr/>
          </p:nvSpPr>
          <p:spPr bwMode="auto">
            <a:xfrm>
              <a:off x="1262" y="2269"/>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55563">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2" name="Freeform 42"/>
            <p:cNvSpPr>
              <a:spLocks/>
            </p:cNvSpPr>
            <p:nvPr/>
          </p:nvSpPr>
          <p:spPr bwMode="auto">
            <a:xfrm>
              <a:off x="1928" y="2269"/>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55563">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3" name="Freeform 43"/>
            <p:cNvSpPr>
              <a:spLocks/>
            </p:cNvSpPr>
            <p:nvPr/>
          </p:nvSpPr>
          <p:spPr bwMode="auto">
            <a:xfrm>
              <a:off x="2367" y="2269"/>
              <a:ext cx="85" cy="9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55563">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4" name="Line 44"/>
            <p:cNvSpPr>
              <a:spLocks noChangeShapeType="1"/>
            </p:cNvSpPr>
            <p:nvPr/>
          </p:nvSpPr>
          <p:spPr bwMode="auto">
            <a:xfrm>
              <a:off x="1149" y="2777"/>
              <a:ext cx="238" cy="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65" name="Line 45"/>
            <p:cNvSpPr>
              <a:spLocks noChangeShapeType="1"/>
            </p:cNvSpPr>
            <p:nvPr/>
          </p:nvSpPr>
          <p:spPr bwMode="auto">
            <a:xfrm>
              <a:off x="1883" y="2795"/>
              <a:ext cx="2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6" name="Group 46"/>
          <p:cNvGrpSpPr>
            <a:grpSpLocks/>
          </p:cNvGrpSpPr>
          <p:nvPr/>
        </p:nvGrpSpPr>
        <p:grpSpPr bwMode="auto">
          <a:xfrm>
            <a:off x="4687888" y="4737100"/>
            <a:ext cx="160337" cy="276225"/>
            <a:chOff x="2731" y="2888"/>
            <a:chExt cx="101" cy="174"/>
          </a:xfrm>
        </p:grpSpPr>
        <p:sp>
          <p:nvSpPr>
            <p:cNvPr id="1056" name="Oval 47"/>
            <p:cNvSpPr>
              <a:spLocks noChangeArrowheads="1"/>
            </p:cNvSpPr>
            <p:nvPr/>
          </p:nvSpPr>
          <p:spPr bwMode="auto">
            <a:xfrm>
              <a:off x="2731" y="2971"/>
              <a:ext cx="101" cy="91"/>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pPr eaLnBrk="0" hangingPunct="0">
                <a:spcBef>
                  <a:spcPct val="50000"/>
                </a:spcBef>
              </a:pPr>
              <a:endParaRPr lang="en-US"/>
            </a:p>
          </p:txBody>
        </p:sp>
        <p:sp>
          <p:nvSpPr>
            <p:cNvPr id="1057" name="Line 48"/>
            <p:cNvSpPr>
              <a:spLocks noChangeShapeType="1"/>
            </p:cNvSpPr>
            <p:nvPr/>
          </p:nvSpPr>
          <p:spPr bwMode="auto">
            <a:xfrm flipV="1">
              <a:off x="2779" y="2888"/>
              <a:ext cx="0" cy="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73" name="Rectangle 49"/>
          <p:cNvSpPr>
            <a:spLocks noChangeArrowheads="1"/>
          </p:cNvSpPr>
          <p:nvPr/>
        </p:nvSpPr>
        <p:spPr bwMode="auto">
          <a:xfrm>
            <a:off x="3957638" y="3403600"/>
            <a:ext cx="2835275" cy="2560638"/>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spcBef>
                <a:spcPct val="50000"/>
              </a:spcBef>
            </a:pPr>
            <a:endParaRPr lang="en-US"/>
          </a:p>
        </p:txBody>
      </p:sp>
      <p:sp>
        <p:nvSpPr>
          <p:cNvPr id="74" name="Freeform 12"/>
          <p:cNvSpPr>
            <a:spLocks/>
          </p:cNvSpPr>
          <p:nvPr/>
        </p:nvSpPr>
        <p:spPr bwMode="auto">
          <a:xfrm>
            <a:off x="4124325" y="4602163"/>
            <a:ext cx="1279525" cy="549275"/>
          </a:xfrm>
          <a:custGeom>
            <a:avLst/>
            <a:gdLst>
              <a:gd name="T0" fmla="*/ 0 w 634"/>
              <a:gd name="T1" fmla="*/ 2147483647 h 619"/>
              <a:gd name="T2" fmla="*/ 2147483647 w 634"/>
              <a:gd name="T3" fmla="*/ 2147483647 h 619"/>
              <a:gd name="T4" fmla="*/ 2147483647 w 634"/>
              <a:gd name="T5" fmla="*/ 2147483647 h 619"/>
              <a:gd name="T6" fmla="*/ 2147483647 w 634"/>
              <a:gd name="T7" fmla="*/ 2147483647 h 619"/>
              <a:gd name="T8" fmla="*/ 2147483647 w 634"/>
              <a:gd name="T9" fmla="*/ 2147483647 h 619"/>
              <a:gd name="T10" fmla="*/ 0 60000 65536"/>
              <a:gd name="T11" fmla="*/ 0 60000 65536"/>
              <a:gd name="T12" fmla="*/ 0 60000 65536"/>
              <a:gd name="T13" fmla="*/ 0 60000 65536"/>
              <a:gd name="T14" fmla="*/ 0 60000 65536"/>
              <a:gd name="T15" fmla="*/ 0 w 634"/>
              <a:gd name="T16" fmla="*/ 0 h 619"/>
              <a:gd name="T17" fmla="*/ 634 w 634"/>
              <a:gd name="T18" fmla="*/ 619 h 619"/>
            </a:gdLst>
            <a:ahLst/>
            <a:cxnLst>
              <a:cxn ang="T10">
                <a:pos x="T0" y="T1"/>
              </a:cxn>
              <a:cxn ang="T11">
                <a:pos x="T2" y="T3"/>
              </a:cxn>
              <a:cxn ang="T12">
                <a:pos x="T4" y="T5"/>
              </a:cxn>
              <a:cxn ang="T13">
                <a:pos x="T6" y="T7"/>
              </a:cxn>
              <a:cxn ang="T14">
                <a:pos x="T8" y="T9"/>
              </a:cxn>
            </a:cxnLst>
            <a:rect l="T15" t="T16" r="T17" b="T18"/>
            <a:pathLst>
              <a:path w="634" h="619">
                <a:moveTo>
                  <a:pt x="0" y="578"/>
                </a:moveTo>
                <a:cubicBezTo>
                  <a:pt x="29" y="567"/>
                  <a:pt x="117" y="606"/>
                  <a:pt x="173" y="510"/>
                </a:cubicBezTo>
                <a:cubicBezTo>
                  <a:pt x="229" y="414"/>
                  <a:pt x="286" y="0"/>
                  <a:pt x="334" y="2"/>
                </a:cubicBezTo>
                <a:cubicBezTo>
                  <a:pt x="382" y="4"/>
                  <a:pt x="411" y="421"/>
                  <a:pt x="461" y="520"/>
                </a:cubicBezTo>
                <a:cubicBezTo>
                  <a:pt x="511" y="619"/>
                  <a:pt x="598" y="581"/>
                  <a:pt x="634" y="597"/>
                </a:cubicBezTo>
              </a:path>
            </a:pathLst>
          </a:cu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TextBox 74"/>
          <p:cNvSpPr txBox="1">
            <a:spLocks noChangeArrowheads="1"/>
          </p:cNvSpPr>
          <p:nvPr/>
        </p:nvSpPr>
        <p:spPr bwMode="auto">
          <a:xfrm>
            <a:off x="4427538" y="4305300"/>
            <a:ext cx="976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spcBef>
                <a:spcPct val="50000"/>
              </a:spcBef>
            </a:pPr>
            <a:r>
              <a:rPr lang="en-US" sz="1600">
                <a:solidFill>
                  <a:schemeClr val="accent2"/>
                </a:solidFill>
              </a:rPr>
              <a:t>W(x)</a:t>
            </a:r>
          </a:p>
        </p:txBody>
      </p:sp>
      <p:sp>
        <p:nvSpPr>
          <p:cNvPr id="79" name="Line 45"/>
          <p:cNvSpPr>
            <a:spLocks noChangeShapeType="1"/>
          </p:cNvSpPr>
          <p:nvPr/>
        </p:nvSpPr>
        <p:spPr bwMode="auto">
          <a:xfrm flipV="1">
            <a:off x="4419600" y="4171950"/>
            <a:ext cx="723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0" name="Line 45"/>
          <p:cNvSpPr>
            <a:spLocks noChangeShapeType="1"/>
          </p:cNvSpPr>
          <p:nvPr/>
        </p:nvSpPr>
        <p:spPr bwMode="auto">
          <a:xfrm flipV="1">
            <a:off x="5573713" y="4176713"/>
            <a:ext cx="723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 name="Text Box 28"/>
          <p:cNvSpPr txBox="1">
            <a:spLocks noChangeArrowheads="1"/>
          </p:cNvSpPr>
          <p:nvPr/>
        </p:nvSpPr>
        <p:spPr bwMode="auto">
          <a:xfrm>
            <a:off x="261938" y="23701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spcBef>
                <a:spcPct val="50000"/>
              </a:spcBef>
            </a:pPr>
            <a:r>
              <a:rPr lang="en-US" sz="2400" b="1" dirty="0">
                <a:latin typeface="Times New Roman" pitchFamily="18" charset="0"/>
                <a:ea typeface="Arial Unicode MS" pitchFamily="34" charset="-128"/>
                <a:cs typeface="Times New Roman" pitchFamily="18" charset="0"/>
              </a:rPr>
              <a:t>Assumptions: Lowest  band, Short -range  interactions, Nearest neighbor hopping</a:t>
            </a:r>
          </a:p>
        </p:txBody>
      </p:sp>
      <p:graphicFrame>
        <p:nvGraphicFramePr>
          <p:cNvPr id="4" name="Object 5"/>
          <p:cNvGraphicFramePr>
            <a:graphicFrameLocks noChangeAspect="1"/>
          </p:cNvGraphicFramePr>
          <p:nvPr/>
        </p:nvGraphicFramePr>
        <p:xfrm>
          <a:off x="6259513" y="1290638"/>
          <a:ext cx="568325" cy="1331912"/>
        </p:xfrm>
        <a:graphic>
          <a:graphicData uri="http://schemas.openxmlformats.org/presentationml/2006/ole">
            <mc:AlternateContent xmlns:mc="http://schemas.openxmlformats.org/markup-compatibility/2006">
              <mc:Choice xmlns:v="urn:schemas-microsoft-com:vml" Requires="v">
                <p:oleObj spid="_x0000_s69679" name="Equation" r:id="rId7" imgW="228600" imgH="482400" progId="Equation.3">
                  <p:embed/>
                </p:oleObj>
              </mc:Choice>
              <mc:Fallback>
                <p:oleObj name="Equation" r:id="rId7" imgW="22860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9513" y="1290638"/>
                        <a:ext cx="568325" cy="1331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 name="TextBox 83"/>
          <p:cNvSpPr txBox="1">
            <a:spLocks noChangeArrowheads="1"/>
          </p:cNvSpPr>
          <p:nvPr/>
        </p:nvSpPr>
        <p:spPr bwMode="auto">
          <a:xfrm>
            <a:off x="6530975" y="1393825"/>
            <a:ext cx="25638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charset="0"/>
              </a:defRPr>
            </a:lvl1pPr>
            <a:lvl2pPr marL="742950" indent="-285750" eaLnBrk="0" hangingPunct="0">
              <a:defRPr sz="2000">
                <a:solidFill>
                  <a:schemeClr val="tx1"/>
                </a:solidFill>
                <a:latin typeface="Comic Sans MS" pitchFamily="66" charset="0"/>
                <a:cs typeface="Arial" charset="0"/>
              </a:defRPr>
            </a:lvl2pPr>
            <a:lvl3pPr marL="1143000" indent="-228600" eaLnBrk="0" hangingPunct="0">
              <a:defRPr sz="2000">
                <a:solidFill>
                  <a:schemeClr val="tx1"/>
                </a:solidFill>
                <a:latin typeface="Comic Sans MS" pitchFamily="66" charset="0"/>
                <a:cs typeface="Arial" charset="0"/>
              </a:defRPr>
            </a:lvl3pPr>
            <a:lvl4pPr marL="1600200" indent="-228600" eaLnBrk="0" hangingPunct="0">
              <a:defRPr sz="2000">
                <a:solidFill>
                  <a:schemeClr val="tx1"/>
                </a:solidFill>
                <a:latin typeface="Comic Sans MS" pitchFamily="66" charset="0"/>
                <a:cs typeface="Arial" charset="0"/>
              </a:defRPr>
            </a:lvl4pPr>
            <a:lvl5pPr marL="2057400" indent="-228600" eaLnBrk="0" hangingPunct="0">
              <a:defRPr sz="2000">
                <a:solidFill>
                  <a:schemeClr val="tx1"/>
                </a:solidFill>
                <a:latin typeface="Comic Sans MS" pitchFamily="66" charset="0"/>
                <a:cs typeface="Arial"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charset="0"/>
              </a:defRPr>
            </a:lvl9pPr>
          </a:lstStyle>
          <a:p>
            <a:pPr>
              <a:spcBef>
                <a:spcPct val="50000"/>
              </a:spcBef>
            </a:pPr>
            <a:r>
              <a:rPr lang="en-US" dirty="0"/>
              <a:t>: </a:t>
            </a:r>
            <a:r>
              <a:rPr lang="en-US" dirty="0" smtClean="0"/>
              <a:t> </a:t>
            </a:r>
            <a:r>
              <a:rPr lang="en-US" dirty="0" smtClean="0">
                <a:latin typeface="+mn-lt"/>
              </a:rPr>
              <a:t>Creates </a:t>
            </a:r>
            <a:r>
              <a:rPr lang="en-US" dirty="0">
                <a:latin typeface="+mn-lt"/>
              </a:rPr>
              <a:t>a g atom</a:t>
            </a:r>
          </a:p>
          <a:p>
            <a:pPr>
              <a:spcBef>
                <a:spcPct val="50000"/>
              </a:spcBef>
            </a:pPr>
            <a:r>
              <a:rPr lang="en-US" dirty="0">
                <a:latin typeface="+mn-lt"/>
              </a:rPr>
              <a:t> at site i with spin </a:t>
            </a:r>
            <a:r>
              <a:rPr lang="en-US" dirty="0">
                <a:latin typeface="Symbol" pitchFamily="18" charset="2"/>
              </a:rPr>
              <a:t>a</a:t>
            </a:r>
          </a:p>
        </p:txBody>
      </p:sp>
      <p:sp>
        <p:nvSpPr>
          <p:cNvPr id="78" name="Rounded Rectangle 77"/>
          <p:cNvSpPr/>
          <p:nvPr/>
        </p:nvSpPr>
        <p:spPr>
          <a:xfrm>
            <a:off x="1020763" y="1292225"/>
            <a:ext cx="2565400" cy="963613"/>
          </a:xfrm>
          <a:prstGeom prst="roundRect">
            <a:avLst/>
          </a:prstGeom>
          <a:solidFill>
            <a:srgbClr val="C5F8BE">
              <a:alpha val="18824"/>
            </a:srgbClr>
          </a:solidFill>
          <a:ln w="28575">
            <a:solidFill>
              <a:srgbClr val="C5F8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Rounded Rectangle 80"/>
          <p:cNvSpPr/>
          <p:nvPr/>
        </p:nvSpPr>
        <p:spPr>
          <a:xfrm>
            <a:off x="3844925" y="1290638"/>
            <a:ext cx="2224088" cy="963612"/>
          </a:xfrm>
          <a:prstGeom prst="roundRect">
            <a:avLst/>
          </a:prstGeom>
          <a:solidFill>
            <a:srgbClr val="FABCF6">
              <a:alpha val="18824"/>
            </a:srgbClr>
          </a:solidFill>
          <a:ln w="28575">
            <a:solidFill>
              <a:srgbClr val="FABC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1.11022E-16 3.07265E-6 C 0.00122 -0.0081 0.0026 -0.01551 0.00347 -0.02846 C 0.00434 -0.04119 0.00399 -0.06132 0.00521 -0.07566 C 0.00625 -0.08978 0.00764 -0.10204 0.01024 -0.11338 C 0.01285 -0.12471 0.01649 -0.13559 0.02049 -0.14484 C 0.02431 -0.15433 0.02951 -0.16405 0.03403 -0.17029 C 0.03854 -0.17654 0.04236 -0.17886 0.04757 -0.18302 C 0.05278 -0.18718 0.05972 -0.19343 0.06476 -0.19551 C 0.06979 -0.19737 0.07326 -0.19644 0.0783 -0.19551 C 0.08333 -0.19436 0.09097 -0.19228 0.09531 -0.18927 C 0.09965 -0.18603 0.10104 -0.18071 0.10382 -0.17677 C 0.1066 -0.17307 0.11024 -0.17515 0.1125 -0.16706 C 0.11476 -0.15919 0.1158 -0.13883 0.11753 -0.12888 C 0.1191 -0.11893 0.12118 -0.11615 0.12274 -0.1069 C 0.12413 -0.09764 0.12535 -0.08145 0.12604 -0.07242 C 0.12674 -0.0634 0.12726 -0.0597 0.12778 -0.05345 C 0.1283 -0.0472 0.12917 -0.0435 0.12934 -0.03448 C 0.12969 -0.02569 0.12934 -0.00694 0.12934 3.07265E-6 " pathEditMode="relative" rAng="0" ptsTypes="aaaaaaaaaaaaaaaaaA">
                                      <p:cBhvr>
                                        <p:cTn id="32" dur="1000" fill="hold"/>
                                        <p:tgtEl>
                                          <p:spTgt spid="14"/>
                                        </p:tgtEl>
                                        <p:attrNameLst>
                                          <p:attrName>ppt_x</p:attrName>
                                          <p:attrName>ppt_y</p:attrName>
                                        </p:attrNameLst>
                                      </p:cBhvr>
                                      <p:rCtr x="6500" y="-9900"/>
                                    </p:animMotion>
                                  </p:childTnLst>
                                </p:cTn>
                              </p:par>
                            </p:childTnLst>
                          </p:cTn>
                        </p:par>
                        <p:par>
                          <p:cTn id="33" fill="hold">
                            <p:stCondLst>
                              <p:cond delay="1000"/>
                            </p:stCondLst>
                            <p:childTnLst>
                              <p:par>
                                <p:cTn id="34" presetID="51"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92" decel="100000"/>
                                        <p:tgtEl>
                                          <p:spTgt spid="45"/>
                                        </p:tgtEl>
                                      </p:cBhvr>
                                    </p:animEffect>
                                    <p:animScale>
                                      <p:cBhvr>
                                        <p:cTn id="37" dur="192" decel="100000"/>
                                        <p:tgtEl>
                                          <p:spTgt spid="45"/>
                                        </p:tgtEl>
                                      </p:cBhvr>
                                      <p:from x="10000" y="10000"/>
                                      <p:to x="200000" y="450000"/>
                                    </p:animScale>
                                    <p:animScale>
                                      <p:cBhvr>
                                        <p:cTn id="38" dur="308" accel="100000" fill="hold">
                                          <p:stCondLst>
                                            <p:cond delay="192"/>
                                          </p:stCondLst>
                                        </p:cTn>
                                        <p:tgtEl>
                                          <p:spTgt spid="45"/>
                                        </p:tgtEl>
                                      </p:cBhvr>
                                      <p:from x="200000" y="450000"/>
                                      <p:to x="100000" y="100000"/>
                                    </p:animScale>
                                    <p:set>
                                      <p:cBhvr>
                                        <p:cTn id="39" dur="192" fill="hold"/>
                                        <p:tgtEl>
                                          <p:spTgt spid="45"/>
                                        </p:tgtEl>
                                        <p:attrNameLst>
                                          <p:attrName>ppt_x</p:attrName>
                                        </p:attrNameLst>
                                      </p:cBhvr>
                                      <p:to>
                                        <p:strVal val="(0.5)"/>
                                      </p:to>
                                    </p:set>
                                    <p:anim from="(0.5)" to="(#ppt_x)" calcmode="lin" valueType="num">
                                      <p:cBhvr>
                                        <p:cTn id="40" dur="308" accel="100000" fill="hold">
                                          <p:stCondLst>
                                            <p:cond delay="192"/>
                                          </p:stCondLst>
                                        </p:cTn>
                                        <p:tgtEl>
                                          <p:spTgt spid="45"/>
                                        </p:tgtEl>
                                        <p:attrNameLst>
                                          <p:attrName>ppt_x</p:attrName>
                                        </p:attrNameLst>
                                      </p:cBhvr>
                                    </p:anim>
                                    <p:set>
                                      <p:cBhvr>
                                        <p:cTn id="41" dur="192" fill="hold"/>
                                        <p:tgtEl>
                                          <p:spTgt spid="45"/>
                                        </p:tgtEl>
                                        <p:attrNameLst>
                                          <p:attrName>ppt_y</p:attrName>
                                        </p:attrNameLst>
                                      </p:cBhvr>
                                      <p:to>
                                        <p:strVal val="(#ppt_y+0.4)"/>
                                      </p:to>
                                    </p:set>
                                    <p:anim from="(#ppt_y+0.4)" to="(#ppt_y)" calcmode="lin" valueType="num">
                                      <p:cBhvr>
                                        <p:cTn id="42" dur="308" accel="100000" fill="hold">
                                          <p:stCondLst>
                                            <p:cond delay="192"/>
                                          </p:stCondLst>
                                        </p:cTn>
                                        <p:tgtEl>
                                          <p:spTgt spid="45"/>
                                        </p:tgtEl>
                                        <p:attrNameLst>
                                          <p:attrName>ppt_y</p:attrName>
                                        </p:attrNameLst>
                                      </p:cBhvr>
                                    </p:anim>
                                  </p:childTnLst>
                                  <p:subTnLst>
                                    <p:set>
                                      <p:cBhvr override="childStyle">
                                        <p:cTn dur="1" fill="hold" display="0" masterRel="nextClick" afterEffect="1"/>
                                        <p:tgtEl>
                                          <p:spTgt spid="45"/>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4"/>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57"/>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6"/>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p:bldP spid="49" grpId="0"/>
      <p:bldP spid="53" grpId="0" animBg="1"/>
      <p:bldP spid="54" grpId="0" animBg="1"/>
      <p:bldP spid="55" grpId="0" animBg="1"/>
      <p:bldP spid="56" grpId="0" animBg="1"/>
      <p:bldP spid="56" grpId="1" animBg="1"/>
      <p:bldP spid="57" grpId="0" animBg="1"/>
      <p:bldP spid="57" grpId="1" animBg="1"/>
      <p:bldP spid="58" grpId="0"/>
      <p:bldP spid="59" grpId="0" animBg="1"/>
      <p:bldP spid="60" grpId="0" animBg="1"/>
      <p:bldP spid="73" grpId="0" animBg="1"/>
      <p:bldP spid="74" grpId="0" animBg="1"/>
      <p:bldP spid="75" grpId="0"/>
      <p:bldP spid="79" grpId="0" animBg="1"/>
      <p:bldP spid="80" grpId="0" animBg="1"/>
      <p:bldP spid="82" grpId="0" autoUpdateAnimBg="0"/>
      <p:bldP spid="1053" grpId="0"/>
      <p:bldP spid="78" grpId="0" animBg="1"/>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430213" y="1481138"/>
            <a:ext cx="3025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b="1">
                <a:solidFill>
                  <a:srgbClr val="C00000"/>
                </a:solidFill>
              </a:rPr>
              <a:t>Possible</a:t>
            </a:r>
            <a:r>
              <a:rPr lang="en-US" b="1"/>
              <a:t> phase diagram</a:t>
            </a:r>
            <a:endParaRPr lang="ru-RU" b="1"/>
          </a:p>
        </p:txBody>
      </p:sp>
      <p:sp>
        <p:nvSpPr>
          <p:cNvPr id="34819" name="Rectangle 49"/>
          <p:cNvSpPr>
            <a:spLocks noChangeArrowheads="1"/>
          </p:cNvSpPr>
          <p:nvPr/>
        </p:nvSpPr>
        <p:spPr bwMode="auto">
          <a:xfrm>
            <a:off x="304800" y="757238"/>
            <a:ext cx="883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b="1" dirty="0" smtClean="0"/>
              <a:t>Its phase </a:t>
            </a:r>
            <a:r>
              <a:rPr lang="en-US" b="1" dirty="0"/>
              <a:t>diagram in 2 and 3 dimensions for N=2 remains unknown</a:t>
            </a:r>
            <a:endParaRPr lang="en-US" dirty="0"/>
          </a:p>
        </p:txBody>
      </p:sp>
      <p:pic>
        <p:nvPicPr>
          <p:cNvPr id="8376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881188"/>
            <a:ext cx="56007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0" name="Straight Connector 99"/>
          <p:cNvCxnSpPr>
            <a:cxnSpLocks noChangeShapeType="1"/>
          </p:cNvCxnSpPr>
          <p:nvPr/>
        </p:nvCxnSpPr>
        <p:spPr bwMode="auto">
          <a:xfrm rot="5400000" flipH="1" flipV="1">
            <a:off x="666750" y="3497263"/>
            <a:ext cx="2552700" cy="0"/>
          </a:xfrm>
          <a:prstGeom prst="line">
            <a:avLst/>
          </a:prstGeom>
          <a:noFill/>
          <a:ln w="57150" algn="ctr">
            <a:solidFill>
              <a:srgbClr val="006C31"/>
            </a:solidFill>
            <a:round/>
            <a:headEnd/>
            <a:tailEnd/>
          </a:ln>
          <a:extLst>
            <a:ext uri="{909E8E84-426E-40DD-AFC4-6F175D3DCCD1}">
              <a14:hiddenFill xmlns:a14="http://schemas.microsoft.com/office/drawing/2010/main">
                <a:noFill/>
              </a14:hiddenFill>
            </a:ext>
          </a:extLst>
        </p:spPr>
      </p:cxnSp>
      <p:sp>
        <p:nvSpPr>
          <p:cNvPr id="11" name="Rectangle 10"/>
          <p:cNvSpPr/>
          <p:nvPr/>
        </p:nvSpPr>
        <p:spPr>
          <a:xfrm>
            <a:off x="117020" y="49360"/>
            <a:ext cx="8995513" cy="584775"/>
          </a:xfrm>
          <a:prstGeom prst="rect">
            <a:avLst/>
          </a:prstGeom>
          <a:noFill/>
        </p:spPr>
        <p:txBody>
          <a:bodyPr>
            <a:spAutoFit/>
          </a:bodyPr>
          <a:lstStyle/>
          <a:p>
            <a:pPr algn="ctr" eaLnBrk="0" hangingPunct="0">
              <a:spcBef>
                <a:spcPct val="50000"/>
              </a:spcBef>
              <a:defRPr/>
            </a:pPr>
            <a:r>
              <a:rPr lang="en-US"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Even SU(2) Hubbard </a:t>
            </a:r>
            <a:r>
              <a:rPr lang="en-US"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Model is very complex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76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p:cTn id="15" dur="1000" fill="hold"/>
                                        <p:tgtEl>
                                          <p:spTgt spid="100"/>
                                        </p:tgtEl>
                                        <p:attrNameLst>
                                          <p:attrName>ppt_w</p:attrName>
                                        </p:attrNameLst>
                                      </p:cBhvr>
                                      <p:tavLst>
                                        <p:tav tm="0">
                                          <p:val>
                                            <p:fltVal val="0"/>
                                          </p:val>
                                        </p:tav>
                                        <p:tav tm="100000">
                                          <p:val>
                                            <p:strVal val="#ppt_w"/>
                                          </p:val>
                                        </p:tav>
                                      </p:tavLst>
                                    </p:anim>
                                    <p:anim calcmode="lin" valueType="num">
                                      <p:cBhvr>
                                        <p:cTn id="16" dur="1000" fill="hold"/>
                                        <p:tgtEl>
                                          <p:spTgt spid="100"/>
                                        </p:tgtEl>
                                        <p:attrNameLst>
                                          <p:attrName>ppt_h</p:attrName>
                                        </p:attrNameLst>
                                      </p:cBhvr>
                                      <p:tavLst>
                                        <p:tav tm="0">
                                          <p:val>
                                            <p:fltVal val="0"/>
                                          </p:val>
                                        </p:tav>
                                        <p:tav tm="100000">
                                          <p:val>
                                            <p:strVal val="#ppt_h"/>
                                          </p:val>
                                        </p:tav>
                                      </p:tavLst>
                                    </p:anim>
                                    <p:anim calcmode="lin" valueType="num">
                                      <p:cBhvr>
                                        <p:cTn id="17"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815" y="49360"/>
            <a:ext cx="8995513" cy="1323439"/>
          </a:xfrm>
          <a:prstGeom prst="rect">
            <a:avLst/>
          </a:prstGeom>
          <a:noFill/>
        </p:spPr>
        <p:txBody>
          <a:bodyPr>
            <a:spAutoFit/>
          </a:bodyPr>
          <a:lstStyle/>
          <a:p>
            <a:pPr algn="ctr" eaLnBrk="0" hangingPunct="0">
              <a:spcBef>
                <a:spcPct val="50000"/>
              </a:spcBef>
              <a:defRPr/>
            </a:pP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SU(2) Hubbard </a:t>
            </a: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maps to a </a:t>
            </a: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spin ½ Heisenberg </a:t>
            </a: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Model at half filling</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grpSp>
        <p:nvGrpSpPr>
          <p:cNvPr id="3076" name="Group 122"/>
          <p:cNvGrpSpPr>
            <a:grpSpLocks/>
          </p:cNvGrpSpPr>
          <p:nvPr/>
        </p:nvGrpSpPr>
        <p:grpSpPr bwMode="auto">
          <a:xfrm>
            <a:off x="5648201" y="2299530"/>
            <a:ext cx="2512269" cy="2465818"/>
            <a:chOff x="335064" y="3640430"/>
            <a:chExt cx="1936072" cy="2018069"/>
          </a:xfrm>
        </p:grpSpPr>
        <p:pic>
          <p:nvPicPr>
            <p:cNvPr id="30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64" y="3640430"/>
              <a:ext cx="1936072" cy="201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446944" y="385252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6" name="Oval 5"/>
            <p:cNvSpPr/>
            <p:nvPr/>
          </p:nvSpPr>
          <p:spPr>
            <a:xfrm>
              <a:off x="469954" y="4341337"/>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7" name="Oval 6"/>
            <p:cNvSpPr/>
            <p:nvPr/>
          </p:nvSpPr>
          <p:spPr>
            <a:xfrm>
              <a:off x="467086" y="4873281"/>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8" name="Oval 7"/>
            <p:cNvSpPr/>
            <p:nvPr/>
          </p:nvSpPr>
          <p:spPr>
            <a:xfrm>
              <a:off x="467086" y="5382215"/>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9" name="Oval 8"/>
            <p:cNvSpPr/>
            <p:nvPr/>
          </p:nvSpPr>
          <p:spPr>
            <a:xfrm>
              <a:off x="978888" y="3849655"/>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0" name="Oval 9"/>
            <p:cNvSpPr/>
            <p:nvPr/>
          </p:nvSpPr>
          <p:spPr>
            <a:xfrm>
              <a:off x="1001898" y="4338469"/>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1" name="Oval 10"/>
            <p:cNvSpPr/>
            <p:nvPr/>
          </p:nvSpPr>
          <p:spPr>
            <a:xfrm>
              <a:off x="999030" y="487041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2" name="Oval 11"/>
            <p:cNvSpPr/>
            <p:nvPr/>
          </p:nvSpPr>
          <p:spPr>
            <a:xfrm>
              <a:off x="999030" y="5379347"/>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3" name="Oval 12"/>
            <p:cNvSpPr/>
            <p:nvPr/>
          </p:nvSpPr>
          <p:spPr>
            <a:xfrm>
              <a:off x="1530952" y="3858281"/>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4" name="Oval 13"/>
            <p:cNvSpPr/>
            <p:nvPr/>
          </p:nvSpPr>
          <p:spPr>
            <a:xfrm>
              <a:off x="1553962" y="4347095"/>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5" name="Oval 14"/>
            <p:cNvSpPr/>
            <p:nvPr/>
          </p:nvSpPr>
          <p:spPr>
            <a:xfrm>
              <a:off x="1551094" y="4879039"/>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6" name="Oval 15"/>
            <p:cNvSpPr/>
            <p:nvPr/>
          </p:nvSpPr>
          <p:spPr>
            <a:xfrm>
              <a:off x="1551094" y="538797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7" name="Oval 16"/>
            <p:cNvSpPr/>
            <p:nvPr/>
          </p:nvSpPr>
          <p:spPr>
            <a:xfrm>
              <a:off x="2039886" y="3884159"/>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8" name="Oval 17"/>
            <p:cNvSpPr/>
            <p:nvPr/>
          </p:nvSpPr>
          <p:spPr>
            <a:xfrm>
              <a:off x="2062896" y="437297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9" name="Oval 18"/>
            <p:cNvSpPr/>
            <p:nvPr/>
          </p:nvSpPr>
          <p:spPr>
            <a:xfrm>
              <a:off x="2060028" y="4904917"/>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0" name="Oval 19"/>
            <p:cNvSpPr/>
            <p:nvPr/>
          </p:nvSpPr>
          <p:spPr>
            <a:xfrm>
              <a:off x="2060028" y="5413851"/>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grpSp>
      <p:graphicFrame>
        <p:nvGraphicFramePr>
          <p:cNvPr id="40" name="Object 44"/>
          <p:cNvGraphicFramePr>
            <a:graphicFrameLocks noChangeAspect="1"/>
          </p:cNvGraphicFramePr>
          <p:nvPr/>
        </p:nvGraphicFramePr>
        <p:xfrm>
          <a:off x="2890838" y="1373188"/>
          <a:ext cx="3513137" cy="990600"/>
        </p:xfrm>
        <a:graphic>
          <a:graphicData uri="http://schemas.openxmlformats.org/presentationml/2006/ole">
            <mc:AlternateContent xmlns:mc="http://schemas.openxmlformats.org/markup-compatibility/2006">
              <mc:Choice xmlns:v="urn:schemas-microsoft-com:vml" Requires="v">
                <p:oleObj spid="_x0000_s58398" name="Equation" r:id="rId4" imgW="1358640" imgH="368280" progId="Equation.3">
                  <p:embed/>
                </p:oleObj>
              </mc:Choice>
              <mc:Fallback>
                <p:oleObj name="Equation" r:id="rId4" imgW="1358640" imgH="3682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838" y="1373188"/>
                        <a:ext cx="3513137"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p:cNvSpPr txBox="1"/>
          <p:nvPr/>
        </p:nvSpPr>
        <p:spPr>
          <a:xfrm>
            <a:off x="117475" y="2538413"/>
            <a:ext cx="4992688" cy="2031325"/>
          </a:xfrm>
          <a:prstGeom prst="rect">
            <a:avLst/>
          </a:prstGeom>
          <a:noFill/>
        </p:spPr>
        <p:txBody>
          <a:bodyPr>
            <a:spAutoFit/>
          </a:bodyPr>
          <a:lstStyle/>
          <a:p>
            <a:pPr marL="457200" indent="-457200" eaLnBrk="0" hangingPunct="0">
              <a:spcBef>
                <a:spcPct val="50000"/>
              </a:spcBef>
              <a:buFont typeface="Arial" pitchFamily="34" charset="0"/>
              <a:buChar char="•"/>
              <a:defRPr/>
            </a:pPr>
            <a:r>
              <a:rPr lang="en-US" sz="2800" dirty="0">
                <a:latin typeface="+mn-lt"/>
                <a:cs typeface="+mn-cs"/>
              </a:rPr>
              <a:t>L</a:t>
            </a:r>
            <a:r>
              <a:rPr lang="en-US" sz="2800" dirty="0" smtClean="0">
                <a:latin typeface="+mn-lt"/>
                <a:cs typeface="+mn-cs"/>
              </a:rPr>
              <a:t>ong </a:t>
            </a:r>
            <a:r>
              <a:rPr lang="en-US" sz="2800" dirty="0">
                <a:latin typeface="+mn-lt"/>
                <a:cs typeface="+mn-cs"/>
              </a:rPr>
              <a:t>range antiferromagnetic order (</a:t>
            </a:r>
            <a:r>
              <a:rPr lang="en-US" sz="2800" dirty="0" err="1">
                <a:latin typeface="+mn-lt"/>
                <a:cs typeface="+mn-cs"/>
              </a:rPr>
              <a:t>Néel</a:t>
            </a:r>
            <a:r>
              <a:rPr lang="en-US" sz="2800" dirty="0">
                <a:latin typeface="+mn-lt"/>
                <a:cs typeface="+mn-cs"/>
              </a:rPr>
              <a:t> </a:t>
            </a:r>
            <a:r>
              <a:rPr lang="en-US" sz="2800" dirty="0" smtClean="0">
                <a:latin typeface="+mn-lt"/>
                <a:cs typeface="+mn-cs"/>
              </a:rPr>
              <a:t>state)</a:t>
            </a:r>
          </a:p>
          <a:p>
            <a:pPr marL="457200" indent="-457200" eaLnBrk="0" hangingPunct="0">
              <a:spcBef>
                <a:spcPct val="50000"/>
              </a:spcBef>
              <a:buFont typeface="Arial" pitchFamily="34" charset="0"/>
              <a:buChar char="•"/>
              <a:defRPr/>
            </a:pPr>
            <a:r>
              <a:rPr lang="en-US" sz="2800" dirty="0" smtClean="0">
                <a:latin typeface="+mn-lt"/>
                <a:cs typeface="+mn-cs"/>
              </a:rPr>
              <a:t> This </a:t>
            </a:r>
            <a:r>
              <a:rPr lang="en-US" sz="2800" dirty="0">
                <a:latin typeface="+mn-lt"/>
                <a:cs typeface="+mn-cs"/>
              </a:rPr>
              <a:t>is known numerically and  </a:t>
            </a:r>
            <a:r>
              <a:rPr lang="en-US" sz="2800" dirty="0" smtClean="0">
                <a:latin typeface="+mn-lt"/>
                <a:cs typeface="+mn-cs"/>
              </a:rPr>
              <a:t>experimentally.</a:t>
            </a:r>
            <a:endParaRPr lang="en-US" sz="2800" dirty="0">
              <a:latin typeface="+mn-lt"/>
              <a:cs typeface="+mn-cs"/>
            </a:endParaRPr>
          </a:p>
        </p:txBody>
      </p:sp>
      <p:sp>
        <p:nvSpPr>
          <p:cNvPr id="3" name="Rectangle 2"/>
          <p:cNvSpPr/>
          <p:nvPr/>
        </p:nvSpPr>
        <p:spPr>
          <a:xfrm>
            <a:off x="863588" y="5462064"/>
            <a:ext cx="6896440" cy="707886"/>
          </a:xfrm>
          <a:prstGeom prst="rect">
            <a:avLst/>
          </a:prstGeom>
        </p:spPr>
        <p:txBody>
          <a:bodyPr wrap="none">
            <a:spAutoFit/>
          </a:bodyPr>
          <a:lstStyle/>
          <a:p>
            <a:pPr>
              <a:spcBef>
                <a:spcPct val="50000"/>
              </a:spcBef>
            </a:pPr>
            <a:r>
              <a:rPr lang="en-US" sz="4000" dirty="0">
                <a:latin typeface="+mn-lt"/>
              </a:rPr>
              <a:t>How about </a:t>
            </a:r>
            <a:r>
              <a:rPr lang="en-US" sz="4000" dirty="0" smtClean="0">
                <a:latin typeface="+mn-lt"/>
              </a:rPr>
              <a:t>the SU(N)-Hubbard?</a:t>
            </a:r>
            <a:endParaRPr lang="en-US" sz="4000" dirty="0">
              <a:latin typeface="+mn-lt"/>
            </a:endParaRPr>
          </a:p>
        </p:txBody>
      </p:sp>
      <p:pic>
        <p:nvPicPr>
          <p:cNvPr id="24" name="Picture 14" descr="j01783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19724" y="5311404"/>
            <a:ext cx="1010261" cy="100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487" y="49360"/>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Large N phase diagram</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
        <p:nvSpPr>
          <p:cNvPr id="7" name="TextBox 6"/>
          <p:cNvSpPr txBox="1"/>
          <p:nvPr/>
        </p:nvSpPr>
        <p:spPr>
          <a:xfrm>
            <a:off x="1104484" y="4078113"/>
            <a:ext cx="4426445" cy="400110"/>
          </a:xfrm>
          <a:prstGeom prst="rect">
            <a:avLst/>
          </a:prstGeom>
          <a:noFill/>
        </p:spPr>
        <p:txBody>
          <a:bodyPr wrap="square">
            <a:spAutoFit/>
          </a:bodyPr>
          <a:lstStyle/>
          <a:p>
            <a:pPr eaLnBrk="0" hangingPunct="0">
              <a:spcBef>
                <a:spcPct val="50000"/>
              </a:spcBef>
              <a:defRPr/>
            </a:pPr>
            <a:r>
              <a:rPr lang="en-US" b="1" dirty="0" smtClean="0">
                <a:latin typeface="+mn-lt"/>
                <a:cs typeface="+mn-cs"/>
              </a:rPr>
              <a:t>k&lt;5: valence bond solids</a:t>
            </a:r>
            <a:r>
              <a:rPr lang="en-US" b="1" i="1" dirty="0" smtClean="0">
                <a:latin typeface="+mn-lt"/>
                <a:cs typeface="+mn-cs"/>
              </a:rPr>
              <a:t> </a:t>
            </a:r>
            <a:r>
              <a:rPr lang="en-US" b="1" dirty="0" smtClean="0">
                <a:latin typeface="+mn-lt"/>
                <a:cs typeface="+mn-cs"/>
              </a:rPr>
              <a:t>This state</a:t>
            </a:r>
            <a:endParaRPr lang="en-US" b="1" dirty="0">
              <a:latin typeface="+mn-lt"/>
              <a:cs typeface="+mn-cs"/>
            </a:endParaRPr>
          </a:p>
        </p:txBody>
      </p:sp>
      <p:sp>
        <p:nvSpPr>
          <p:cNvPr id="9" name="Rectangle 8"/>
          <p:cNvSpPr/>
          <p:nvPr/>
        </p:nvSpPr>
        <p:spPr>
          <a:xfrm>
            <a:off x="2467286" y="4656670"/>
            <a:ext cx="1764195" cy="861774"/>
          </a:xfrm>
          <a:prstGeom prst="rect">
            <a:avLst/>
          </a:prstGeom>
        </p:spPr>
        <p:txBody>
          <a:bodyPr wrap="square">
            <a:spAutoFit/>
          </a:bodyPr>
          <a:lstStyle/>
          <a:p>
            <a:pPr eaLnBrk="0" hangingPunct="0">
              <a:spcBef>
                <a:spcPct val="50000"/>
              </a:spcBef>
              <a:defRPr/>
            </a:pPr>
            <a:r>
              <a:rPr lang="en-US" b="1" dirty="0" smtClean="0">
                <a:latin typeface="+mn-lt"/>
                <a:cs typeface="+mn-cs"/>
              </a:rPr>
              <a:t>6-spin</a:t>
            </a:r>
            <a:r>
              <a:rPr lang="en-US" b="1" dirty="0">
                <a:latin typeface="+mn-lt"/>
                <a:cs typeface="+mn-cs"/>
              </a:rPr>
              <a:t> </a:t>
            </a:r>
            <a:r>
              <a:rPr lang="en-US" b="1" dirty="0" err="1" smtClean="0">
                <a:latin typeface="+mn-lt"/>
                <a:cs typeface="+mn-cs"/>
              </a:rPr>
              <a:t>singlets</a:t>
            </a:r>
            <a:endParaRPr lang="en-US" b="1" dirty="0">
              <a:latin typeface="+mn-lt"/>
              <a:cs typeface="+mn-cs"/>
            </a:endParaRPr>
          </a:p>
          <a:p>
            <a:pPr eaLnBrk="0" hangingPunct="0">
              <a:spcBef>
                <a:spcPct val="50000"/>
              </a:spcBef>
              <a:defRPr/>
            </a:pPr>
            <a:r>
              <a:rPr lang="en-US" b="1" dirty="0">
                <a:latin typeface="+mn-lt"/>
                <a:cs typeface="+mn-cs"/>
              </a:rPr>
              <a:t>(new result)</a:t>
            </a:r>
          </a:p>
        </p:txBody>
      </p:sp>
      <p:pic>
        <p:nvPicPr>
          <p:cNvPr id="368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798" y="1908919"/>
            <a:ext cx="1935721" cy="202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286318" y="4656670"/>
            <a:ext cx="1788201" cy="861774"/>
          </a:xfrm>
          <a:prstGeom prst="rect">
            <a:avLst/>
          </a:prstGeom>
        </p:spPr>
        <p:txBody>
          <a:bodyPr wrap="square">
            <a:spAutoFit/>
          </a:bodyPr>
          <a:lstStyle/>
          <a:p>
            <a:pPr eaLnBrk="0" hangingPunct="0">
              <a:spcBef>
                <a:spcPct val="50000"/>
              </a:spcBef>
              <a:defRPr/>
            </a:pPr>
            <a:r>
              <a:rPr lang="en-US" b="1" dirty="0" smtClean="0">
                <a:latin typeface="+mn-lt"/>
                <a:cs typeface="+mn-cs"/>
              </a:rPr>
              <a:t>4-spin</a:t>
            </a:r>
            <a:r>
              <a:rPr lang="en-US" b="1" dirty="0">
                <a:latin typeface="+mn-lt"/>
                <a:cs typeface="+mn-cs"/>
              </a:rPr>
              <a:t> </a:t>
            </a:r>
            <a:r>
              <a:rPr lang="en-US" b="1" dirty="0" err="1" smtClean="0">
                <a:latin typeface="+mn-lt"/>
                <a:cs typeface="+mn-cs"/>
              </a:rPr>
              <a:t>singlets</a:t>
            </a:r>
            <a:endParaRPr lang="en-US" b="1" dirty="0">
              <a:latin typeface="+mn-lt"/>
              <a:cs typeface="+mn-cs"/>
            </a:endParaRPr>
          </a:p>
          <a:p>
            <a:pPr eaLnBrk="0" hangingPunct="0">
              <a:spcBef>
                <a:spcPct val="50000"/>
              </a:spcBef>
              <a:defRPr/>
            </a:pPr>
            <a:r>
              <a:rPr lang="en-US" b="1" dirty="0">
                <a:latin typeface="+mn-lt"/>
                <a:cs typeface="+mn-cs"/>
              </a:rPr>
              <a:t>(new result)</a:t>
            </a:r>
          </a:p>
        </p:txBody>
      </p:sp>
      <p:sp>
        <p:nvSpPr>
          <p:cNvPr id="2" name="Rectangle 11"/>
          <p:cNvSpPr>
            <a:spLocks noChangeArrowheads="1"/>
          </p:cNvSpPr>
          <p:nvPr/>
        </p:nvSpPr>
        <p:spPr bwMode="auto">
          <a:xfrm>
            <a:off x="1730375" y="976796"/>
            <a:ext cx="6281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i="1" dirty="0">
                <a:latin typeface="Times" pitchFamily="18" charset="0"/>
              </a:rPr>
              <a:t>M </a:t>
            </a:r>
            <a:r>
              <a:rPr lang="en-US" i="1" dirty="0" err="1">
                <a:latin typeface="Times" pitchFamily="18" charset="0"/>
              </a:rPr>
              <a:t>Hermele</a:t>
            </a:r>
            <a:r>
              <a:rPr lang="en-US" i="1" dirty="0">
                <a:latin typeface="Times" pitchFamily="18" charset="0"/>
              </a:rPr>
              <a:t>, V </a:t>
            </a:r>
            <a:r>
              <a:rPr lang="en-US" i="1" dirty="0" err="1">
                <a:latin typeface="Times" pitchFamily="18" charset="0"/>
              </a:rPr>
              <a:t>Gurarie</a:t>
            </a:r>
            <a:r>
              <a:rPr lang="en-US" i="1" dirty="0">
                <a:latin typeface="Times" pitchFamily="18" charset="0"/>
              </a:rPr>
              <a:t>, </a:t>
            </a:r>
            <a:r>
              <a:rPr lang="en-US" i="1" dirty="0" smtClean="0">
                <a:latin typeface="Times" pitchFamily="18" charset="0"/>
              </a:rPr>
              <a:t>AMR, </a:t>
            </a:r>
            <a:r>
              <a:rPr lang="en-US" i="1" dirty="0">
                <a:latin typeface="Times" pitchFamily="18" charset="0"/>
              </a:rPr>
              <a:t>PRL 103 135301 (2009). </a:t>
            </a:r>
            <a:endParaRPr lang="en-US" dirty="0"/>
          </a:p>
        </p:txBody>
      </p:sp>
      <p:pic>
        <p:nvPicPr>
          <p:cNvPr id="368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2011324"/>
            <a:ext cx="1919635" cy="195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439" y="1982686"/>
            <a:ext cx="1733723" cy="19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92125" y="1889087"/>
            <a:ext cx="7478713" cy="106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1104484" y="1373487"/>
            <a:ext cx="6253994" cy="461665"/>
          </a:xfrm>
          <a:prstGeom prst="rect">
            <a:avLst/>
          </a:prstGeom>
        </p:spPr>
        <p:txBody>
          <a:bodyPr wrap="square">
            <a:spAutoFit/>
          </a:bodyPr>
          <a:lstStyle/>
          <a:p>
            <a:r>
              <a:rPr lang="en-US" sz="2400" dirty="0" smtClean="0">
                <a:latin typeface="+mn-lt"/>
              </a:rPr>
              <a:t>k: The </a:t>
            </a:r>
            <a:r>
              <a:rPr lang="en-US" sz="2400" dirty="0">
                <a:latin typeface="+mn-lt"/>
              </a:rPr>
              <a:t>number of sites required to form a </a:t>
            </a:r>
            <a:r>
              <a:rPr lang="en-US" sz="2400" dirty="0" smtClean="0">
                <a:latin typeface="+mn-lt"/>
              </a:rPr>
              <a:t>singlet</a:t>
            </a:r>
            <a:endParaRPr lang="en-US" sz="2400" dirty="0">
              <a:latin typeface="+mn-lt"/>
            </a:endParaRPr>
          </a:p>
        </p:txBody>
      </p:sp>
      <p:grpSp>
        <p:nvGrpSpPr>
          <p:cNvPr id="12" name="Group 14"/>
          <p:cNvGrpSpPr>
            <a:grpSpLocks/>
          </p:cNvGrpSpPr>
          <p:nvPr/>
        </p:nvGrpSpPr>
        <p:grpSpPr bwMode="auto">
          <a:xfrm>
            <a:off x="6207954" y="2066548"/>
            <a:ext cx="2216474" cy="2050062"/>
            <a:chOff x="4741469" y="3697602"/>
            <a:chExt cx="2522525" cy="2160654"/>
          </a:xfrm>
        </p:grpSpPr>
        <p:sp>
          <p:nvSpPr>
            <p:cNvPr id="14" name="Freeform 13"/>
            <p:cNvSpPr/>
            <p:nvPr/>
          </p:nvSpPr>
          <p:spPr bwMode="auto">
            <a:xfrm flipH="1" flipV="1">
              <a:off x="4741469" y="3697602"/>
              <a:ext cx="2522525" cy="1241146"/>
            </a:xfrm>
            <a:custGeom>
              <a:avLst/>
              <a:gdLst>
                <a:gd name="connsiteX0" fmla="*/ 313334 w 2522525"/>
                <a:gd name="connsiteY0" fmla="*/ 1081431 h 1241146"/>
                <a:gd name="connsiteX1" fmla="*/ 2171395 w 2522525"/>
                <a:gd name="connsiteY1" fmla="*/ 1103376 h 1241146"/>
                <a:gd name="connsiteX2" fmla="*/ 2420112 w 2522525"/>
                <a:gd name="connsiteY2" fmla="*/ 861975 h 1241146"/>
                <a:gd name="connsiteX3" fmla="*/ 1761744 w 2522525"/>
                <a:gd name="connsiteY3" fmla="*/ 693725 h 1241146"/>
                <a:gd name="connsiteX4" fmla="*/ 715670 w 2522525"/>
                <a:gd name="connsiteY4" fmla="*/ 657149 h 1241146"/>
                <a:gd name="connsiteX5" fmla="*/ 679094 w 2522525"/>
                <a:gd name="connsiteY5" fmla="*/ 196292 h 1241146"/>
                <a:gd name="connsiteX6" fmla="*/ 291389 w 2522525"/>
                <a:gd name="connsiteY6" fmla="*/ 145085 h 1241146"/>
                <a:gd name="connsiteX7" fmla="*/ 313334 w 2522525"/>
                <a:gd name="connsiteY7" fmla="*/ 1081431 h 12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525" h="1241146">
                  <a:moveTo>
                    <a:pt x="313334" y="1081431"/>
                  </a:moveTo>
                  <a:cubicBezTo>
                    <a:pt x="626668" y="1241146"/>
                    <a:pt x="1820265" y="1139952"/>
                    <a:pt x="2171395" y="1103376"/>
                  </a:cubicBezTo>
                  <a:cubicBezTo>
                    <a:pt x="2522525" y="1066800"/>
                    <a:pt x="2488387" y="930250"/>
                    <a:pt x="2420112" y="861975"/>
                  </a:cubicBezTo>
                  <a:cubicBezTo>
                    <a:pt x="2351837" y="793700"/>
                    <a:pt x="2045818" y="727863"/>
                    <a:pt x="1761744" y="693725"/>
                  </a:cubicBezTo>
                  <a:cubicBezTo>
                    <a:pt x="1477670" y="659587"/>
                    <a:pt x="896111" y="740054"/>
                    <a:pt x="715670" y="657149"/>
                  </a:cubicBezTo>
                  <a:cubicBezTo>
                    <a:pt x="535229" y="574244"/>
                    <a:pt x="749807" y="281636"/>
                    <a:pt x="679094" y="196292"/>
                  </a:cubicBezTo>
                  <a:cubicBezTo>
                    <a:pt x="608381" y="110948"/>
                    <a:pt x="351130" y="0"/>
                    <a:pt x="291389" y="145085"/>
                  </a:cubicBezTo>
                  <a:cubicBezTo>
                    <a:pt x="231648" y="290170"/>
                    <a:pt x="0" y="921716"/>
                    <a:pt x="313334" y="1081431"/>
                  </a:cubicBezTo>
                  <a:close/>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cs typeface="+mn-cs"/>
              </a:endParaRPr>
            </a:p>
          </p:txBody>
        </p:sp>
        <p:sp>
          <p:nvSpPr>
            <p:cNvPr id="15" name="Freeform 14"/>
            <p:cNvSpPr/>
            <p:nvPr/>
          </p:nvSpPr>
          <p:spPr bwMode="auto">
            <a:xfrm>
              <a:off x="4881677" y="4258665"/>
              <a:ext cx="1671523" cy="997306"/>
            </a:xfrm>
            <a:custGeom>
              <a:avLst/>
              <a:gdLst>
                <a:gd name="connsiteX0" fmla="*/ 714451 w 1671523"/>
                <a:gd name="connsiteY0" fmla="*/ 905866 h 997306"/>
                <a:gd name="connsiteX1" fmla="*/ 1402080 w 1671523"/>
                <a:gd name="connsiteY1" fmla="*/ 927812 h 997306"/>
                <a:gd name="connsiteX2" fmla="*/ 1614221 w 1671523"/>
                <a:gd name="connsiteY2" fmla="*/ 840029 h 997306"/>
                <a:gd name="connsiteX3" fmla="*/ 1614221 w 1671523"/>
                <a:gd name="connsiteY3" fmla="*/ 445009 h 997306"/>
                <a:gd name="connsiteX4" fmla="*/ 1577645 w 1671523"/>
                <a:gd name="connsiteY4" fmla="*/ 64618 h 997306"/>
                <a:gd name="connsiteX5" fmla="*/ 1050950 w 1671523"/>
                <a:gd name="connsiteY5" fmla="*/ 57303 h 997306"/>
                <a:gd name="connsiteX6" fmla="*/ 158496 w 1671523"/>
                <a:gd name="connsiteY6" fmla="*/ 64618 h 997306"/>
                <a:gd name="connsiteX7" fmla="*/ 99974 w 1671523"/>
                <a:gd name="connsiteY7" fmla="*/ 298705 h 997306"/>
                <a:gd name="connsiteX8" fmla="*/ 699821 w 1671523"/>
                <a:gd name="connsiteY8" fmla="*/ 379172 h 997306"/>
                <a:gd name="connsiteX9" fmla="*/ 714451 w 1671523"/>
                <a:gd name="connsiteY9" fmla="*/ 905866 h 99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1523" h="997306">
                  <a:moveTo>
                    <a:pt x="714451" y="905866"/>
                  </a:moveTo>
                  <a:cubicBezTo>
                    <a:pt x="831494" y="997306"/>
                    <a:pt x="1252118" y="938785"/>
                    <a:pt x="1402080" y="927812"/>
                  </a:cubicBezTo>
                  <a:cubicBezTo>
                    <a:pt x="1552042" y="916839"/>
                    <a:pt x="1578864" y="920496"/>
                    <a:pt x="1614221" y="840029"/>
                  </a:cubicBezTo>
                  <a:cubicBezTo>
                    <a:pt x="1649578" y="759562"/>
                    <a:pt x="1620317" y="574244"/>
                    <a:pt x="1614221" y="445009"/>
                  </a:cubicBezTo>
                  <a:cubicBezTo>
                    <a:pt x="1608125" y="315774"/>
                    <a:pt x="1671523" y="129236"/>
                    <a:pt x="1577645" y="64618"/>
                  </a:cubicBezTo>
                  <a:cubicBezTo>
                    <a:pt x="1483767" y="0"/>
                    <a:pt x="1050950" y="57303"/>
                    <a:pt x="1050950" y="57303"/>
                  </a:cubicBezTo>
                  <a:cubicBezTo>
                    <a:pt x="814425" y="57303"/>
                    <a:pt x="316992" y="24384"/>
                    <a:pt x="158496" y="64618"/>
                  </a:cubicBezTo>
                  <a:cubicBezTo>
                    <a:pt x="0" y="104852"/>
                    <a:pt x="9753" y="246279"/>
                    <a:pt x="99974" y="298705"/>
                  </a:cubicBezTo>
                  <a:cubicBezTo>
                    <a:pt x="190195" y="351131"/>
                    <a:pt x="597408" y="279198"/>
                    <a:pt x="699821" y="379172"/>
                  </a:cubicBezTo>
                  <a:cubicBezTo>
                    <a:pt x="802234" y="479146"/>
                    <a:pt x="597408" y="814426"/>
                    <a:pt x="714451" y="905866"/>
                  </a:cubicBezTo>
                  <a:close/>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cs typeface="+mn-cs"/>
              </a:endParaRPr>
            </a:p>
          </p:txBody>
        </p:sp>
        <p:sp>
          <p:nvSpPr>
            <p:cNvPr id="16" name="Freeform 15"/>
            <p:cNvSpPr/>
            <p:nvPr/>
          </p:nvSpPr>
          <p:spPr bwMode="auto">
            <a:xfrm>
              <a:off x="4741469" y="4617110"/>
              <a:ext cx="2522525" cy="1241146"/>
            </a:xfrm>
            <a:custGeom>
              <a:avLst/>
              <a:gdLst>
                <a:gd name="connsiteX0" fmla="*/ 313334 w 2522525"/>
                <a:gd name="connsiteY0" fmla="*/ 1081431 h 1241146"/>
                <a:gd name="connsiteX1" fmla="*/ 2171395 w 2522525"/>
                <a:gd name="connsiteY1" fmla="*/ 1103376 h 1241146"/>
                <a:gd name="connsiteX2" fmla="*/ 2420112 w 2522525"/>
                <a:gd name="connsiteY2" fmla="*/ 861975 h 1241146"/>
                <a:gd name="connsiteX3" fmla="*/ 1761744 w 2522525"/>
                <a:gd name="connsiteY3" fmla="*/ 693725 h 1241146"/>
                <a:gd name="connsiteX4" fmla="*/ 715670 w 2522525"/>
                <a:gd name="connsiteY4" fmla="*/ 657149 h 1241146"/>
                <a:gd name="connsiteX5" fmla="*/ 679094 w 2522525"/>
                <a:gd name="connsiteY5" fmla="*/ 196292 h 1241146"/>
                <a:gd name="connsiteX6" fmla="*/ 291389 w 2522525"/>
                <a:gd name="connsiteY6" fmla="*/ 145085 h 1241146"/>
                <a:gd name="connsiteX7" fmla="*/ 313334 w 2522525"/>
                <a:gd name="connsiteY7" fmla="*/ 1081431 h 12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525" h="1241146">
                  <a:moveTo>
                    <a:pt x="313334" y="1081431"/>
                  </a:moveTo>
                  <a:cubicBezTo>
                    <a:pt x="626668" y="1241146"/>
                    <a:pt x="1820265" y="1139952"/>
                    <a:pt x="2171395" y="1103376"/>
                  </a:cubicBezTo>
                  <a:cubicBezTo>
                    <a:pt x="2522525" y="1066800"/>
                    <a:pt x="2488387" y="930250"/>
                    <a:pt x="2420112" y="861975"/>
                  </a:cubicBezTo>
                  <a:cubicBezTo>
                    <a:pt x="2351837" y="793700"/>
                    <a:pt x="2045818" y="727863"/>
                    <a:pt x="1761744" y="693725"/>
                  </a:cubicBezTo>
                  <a:cubicBezTo>
                    <a:pt x="1477670" y="659587"/>
                    <a:pt x="896111" y="740054"/>
                    <a:pt x="715670" y="657149"/>
                  </a:cubicBezTo>
                  <a:cubicBezTo>
                    <a:pt x="535229" y="574244"/>
                    <a:pt x="749807" y="281636"/>
                    <a:pt x="679094" y="196292"/>
                  </a:cubicBezTo>
                  <a:cubicBezTo>
                    <a:pt x="608381" y="110948"/>
                    <a:pt x="351130" y="0"/>
                    <a:pt x="291389" y="145085"/>
                  </a:cubicBezTo>
                  <a:cubicBezTo>
                    <a:pt x="231648" y="290170"/>
                    <a:pt x="0" y="921716"/>
                    <a:pt x="313334" y="1081431"/>
                  </a:cubicBezTo>
                  <a:close/>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cs typeface="+mn-cs"/>
              </a:endParaRPr>
            </a:p>
          </p:txBody>
        </p:sp>
        <p:grpSp>
          <p:nvGrpSpPr>
            <p:cNvPr id="17" name="Group 109"/>
            <p:cNvGrpSpPr>
              <a:grpSpLocks/>
            </p:cNvGrpSpPr>
            <p:nvPr/>
          </p:nvGrpSpPr>
          <p:grpSpPr bwMode="auto">
            <a:xfrm>
              <a:off x="5173317" y="4461416"/>
              <a:ext cx="1644183" cy="532440"/>
              <a:chOff x="5021769" y="3922218"/>
              <a:chExt cx="1783080" cy="594360"/>
            </a:xfrm>
          </p:grpSpPr>
          <p:sp>
            <p:nvSpPr>
              <p:cNvPr id="44" name="Rectangle 37"/>
              <p:cNvSpPr>
                <a:spLocks noChangeArrowheads="1"/>
              </p:cNvSpPr>
              <p:nvPr/>
            </p:nvSpPr>
            <p:spPr bwMode="auto">
              <a:xfrm>
                <a:off x="502176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sp>
            <p:nvSpPr>
              <p:cNvPr id="45" name="Rectangle 38"/>
              <p:cNvSpPr>
                <a:spLocks noChangeArrowheads="1"/>
              </p:cNvSpPr>
              <p:nvPr/>
            </p:nvSpPr>
            <p:spPr bwMode="auto">
              <a:xfrm>
                <a:off x="561612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sp>
            <p:nvSpPr>
              <p:cNvPr id="46" name="Rectangle 39"/>
              <p:cNvSpPr>
                <a:spLocks noChangeArrowheads="1"/>
              </p:cNvSpPr>
              <p:nvPr/>
            </p:nvSpPr>
            <p:spPr bwMode="auto">
              <a:xfrm>
                <a:off x="621048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grpSp>
        <p:grpSp>
          <p:nvGrpSpPr>
            <p:cNvPr id="18" name="Group 113"/>
            <p:cNvGrpSpPr>
              <a:grpSpLocks/>
            </p:cNvGrpSpPr>
            <p:nvPr/>
          </p:nvGrpSpPr>
          <p:grpSpPr bwMode="auto">
            <a:xfrm>
              <a:off x="5173317" y="4986541"/>
              <a:ext cx="1644183" cy="532440"/>
              <a:chOff x="5021769" y="3922218"/>
              <a:chExt cx="1783080" cy="594360"/>
            </a:xfrm>
          </p:grpSpPr>
          <p:sp>
            <p:nvSpPr>
              <p:cNvPr id="41" name="Rectangle 34"/>
              <p:cNvSpPr>
                <a:spLocks noChangeArrowheads="1"/>
              </p:cNvSpPr>
              <p:nvPr/>
            </p:nvSpPr>
            <p:spPr bwMode="auto">
              <a:xfrm>
                <a:off x="502176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sp>
            <p:nvSpPr>
              <p:cNvPr id="42" name="Rectangle 35"/>
              <p:cNvSpPr>
                <a:spLocks noChangeArrowheads="1"/>
              </p:cNvSpPr>
              <p:nvPr/>
            </p:nvSpPr>
            <p:spPr bwMode="auto">
              <a:xfrm>
                <a:off x="561612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sp>
            <p:nvSpPr>
              <p:cNvPr id="43" name="Rectangle 36"/>
              <p:cNvSpPr>
                <a:spLocks noChangeArrowheads="1"/>
              </p:cNvSpPr>
              <p:nvPr/>
            </p:nvSpPr>
            <p:spPr bwMode="auto">
              <a:xfrm>
                <a:off x="621048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grpSp>
        <p:grpSp>
          <p:nvGrpSpPr>
            <p:cNvPr id="19" name="Group 117"/>
            <p:cNvGrpSpPr>
              <a:grpSpLocks/>
            </p:cNvGrpSpPr>
            <p:nvPr/>
          </p:nvGrpSpPr>
          <p:grpSpPr bwMode="auto">
            <a:xfrm>
              <a:off x="5173317" y="3924478"/>
              <a:ext cx="1644183" cy="532440"/>
              <a:chOff x="5021769" y="3922218"/>
              <a:chExt cx="1783080" cy="594360"/>
            </a:xfrm>
          </p:grpSpPr>
          <p:sp>
            <p:nvSpPr>
              <p:cNvPr id="38" name="Rectangle 31"/>
              <p:cNvSpPr>
                <a:spLocks noChangeArrowheads="1"/>
              </p:cNvSpPr>
              <p:nvPr/>
            </p:nvSpPr>
            <p:spPr bwMode="auto">
              <a:xfrm>
                <a:off x="502176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sp>
            <p:nvSpPr>
              <p:cNvPr id="39" name="Rectangle 32"/>
              <p:cNvSpPr>
                <a:spLocks noChangeArrowheads="1"/>
              </p:cNvSpPr>
              <p:nvPr/>
            </p:nvSpPr>
            <p:spPr bwMode="auto">
              <a:xfrm>
                <a:off x="561612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sp>
            <p:nvSpPr>
              <p:cNvPr id="40" name="Rectangle 33"/>
              <p:cNvSpPr>
                <a:spLocks noChangeArrowheads="1"/>
              </p:cNvSpPr>
              <p:nvPr/>
            </p:nvSpPr>
            <p:spPr bwMode="auto">
              <a:xfrm>
                <a:off x="6210489" y="3922218"/>
                <a:ext cx="594360" cy="59436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endParaRPr lang="en-US"/>
              </a:p>
            </p:txBody>
          </p:sp>
        </p:grpSp>
        <p:sp>
          <p:nvSpPr>
            <p:cNvPr id="20" name="Freeform 19"/>
            <p:cNvSpPr/>
            <p:nvPr/>
          </p:nvSpPr>
          <p:spPr bwMode="auto">
            <a:xfrm>
              <a:off x="6575145" y="4864609"/>
              <a:ext cx="535229" cy="307238"/>
            </a:xfrm>
            <a:custGeom>
              <a:avLst/>
              <a:gdLst>
                <a:gd name="connsiteX0" fmla="*/ 462077 w 535229"/>
                <a:gd name="connsiteY0" fmla="*/ 0 h 307238"/>
                <a:gd name="connsiteX1" fmla="*/ 59741 w 535229"/>
                <a:gd name="connsiteY1" fmla="*/ 65836 h 307238"/>
                <a:gd name="connsiteX2" fmla="*/ 103633 w 535229"/>
                <a:gd name="connsiteY2" fmla="*/ 270662 h 307238"/>
                <a:gd name="connsiteX3" fmla="*/ 403556 w 535229"/>
                <a:gd name="connsiteY3" fmla="*/ 285292 h 307238"/>
                <a:gd name="connsiteX4" fmla="*/ 513284 w 535229"/>
                <a:gd name="connsiteY4" fmla="*/ 277977 h 307238"/>
                <a:gd name="connsiteX5" fmla="*/ 535229 w 535229"/>
                <a:gd name="connsiteY5" fmla="*/ 285292 h 307238"/>
                <a:gd name="connsiteX6" fmla="*/ 535229 w 535229"/>
                <a:gd name="connsiteY6" fmla="*/ 285292 h 30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229" h="307238">
                  <a:moveTo>
                    <a:pt x="462077" y="0"/>
                  </a:moveTo>
                  <a:cubicBezTo>
                    <a:pt x="290779" y="10363"/>
                    <a:pt x="119482" y="20726"/>
                    <a:pt x="59741" y="65836"/>
                  </a:cubicBezTo>
                  <a:cubicBezTo>
                    <a:pt x="0" y="110946"/>
                    <a:pt x="46331" y="234086"/>
                    <a:pt x="103633" y="270662"/>
                  </a:cubicBezTo>
                  <a:cubicBezTo>
                    <a:pt x="160935" y="307238"/>
                    <a:pt x="335281" y="284073"/>
                    <a:pt x="403556" y="285292"/>
                  </a:cubicBezTo>
                  <a:cubicBezTo>
                    <a:pt x="471831" y="286511"/>
                    <a:pt x="491339" y="277977"/>
                    <a:pt x="513284" y="277977"/>
                  </a:cubicBezTo>
                  <a:cubicBezTo>
                    <a:pt x="535229" y="277977"/>
                    <a:pt x="535229" y="285292"/>
                    <a:pt x="535229" y="285292"/>
                  </a:cubicBezTo>
                  <a:lnTo>
                    <a:pt x="535229" y="285292"/>
                  </a:lnTo>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cs typeface="+mn-cs"/>
              </a:endParaRPr>
            </a:p>
          </p:txBody>
        </p:sp>
        <p:grpSp>
          <p:nvGrpSpPr>
            <p:cNvPr id="21" name="Group 121"/>
            <p:cNvGrpSpPr>
              <a:grpSpLocks/>
            </p:cNvGrpSpPr>
            <p:nvPr/>
          </p:nvGrpSpPr>
          <p:grpSpPr bwMode="auto">
            <a:xfrm>
              <a:off x="5140647" y="3902534"/>
              <a:ext cx="1704312" cy="1676801"/>
              <a:chOff x="1008831" y="4197453"/>
              <a:chExt cx="1704312" cy="1676801"/>
            </a:xfrm>
          </p:grpSpPr>
          <p:sp>
            <p:nvSpPr>
              <p:cNvPr id="22" name="Oval 21"/>
              <p:cNvSpPr/>
              <p:nvPr/>
            </p:nvSpPr>
            <p:spPr bwMode="auto">
              <a:xfrm>
                <a:off x="1008831" y="4222265"/>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3" name="Oval 22"/>
              <p:cNvSpPr/>
              <p:nvPr/>
            </p:nvSpPr>
            <p:spPr bwMode="auto">
              <a:xfrm>
                <a:off x="1031838" y="4710848"/>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4" name="Oval 23"/>
              <p:cNvSpPr/>
              <p:nvPr/>
            </p:nvSpPr>
            <p:spPr bwMode="auto">
              <a:xfrm>
                <a:off x="1028971" y="5242542"/>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5" name="Oval 24"/>
              <p:cNvSpPr/>
              <p:nvPr/>
            </p:nvSpPr>
            <p:spPr bwMode="auto">
              <a:xfrm>
                <a:off x="1028971" y="5751236"/>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6" name="Oval 25"/>
              <p:cNvSpPr/>
              <p:nvPr/>
            </p:nvSpPr>
            <p:spPr bwMode="auto">
              <a:xfrm>
                <a:off x="1560578" y="4197453"/>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7" name="Oval 26"/>
              <p:cNvSpPr/>
              <p:nvPr/>
            </p:nvSpPr>
            <p:spPr bwMode="auto">
              <a:xfrm>
                <a:off x="1543081" y="4711902"/>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8" name="Oval 27"/>
              <p:cNvSpPr/>
              <p:nvPr/>
            </p:nvSpPr>
            <p:spPr bwMode="auto">
              <a:xfrm>
                <a:off x="1560848" y="5239675"/>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29" name="Oval 28"/>
              <p:cNvSpPr/>
              <p:nvPr/>
            </p:nvSpPr>
            <p:spPr bwMode="auto">
              <a:xfrm>
                <a:off x="1560848" y="5748369"/>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0" name="Oval 29"/>
              <p:cNvSpPr/>
              <p:nvPr/>
            </p:nvSpPr>
            <p:spPr bwMode="auto">
              <a:xfrm>
                <a:off x="2107334" y="4198071"/>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1" name="Oval 30"/>
              <p:cNvSpPr/>
              <p:nvPr/>
            </p:nvSpPr>
            <p:spPr bwMode="auto">
              <a:xfrm>
                <a:off x="2087814" y="4716604"/>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2" name="Oval 31"/>
              <p:cNvSpPr/>
              <p:nvPr/>
            </p:nvSpPr>
            <p:spPr bwMode="auto">
              <a:xfrm>
                <a:off x="2102893" y="5233667"/>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3" name="Oval 32"/>
              <p:cNvSpPr/>
              <p:nvPr/>
            </p:nvSpPr>
            <p:spPr bwMode="auto">
              <a:xfrm>
                <a:off x="2112843" y="5756991"/>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4" name="Oval 33"/>
              <p:cNvSpPr/>
              <p:nvPr/>
            </p:nvSpPr>
            <p:spPr bwMode="auto">
              <a:xfrm>
                <a:off x="2616204" y="4202681"/>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5" name="Oval 34"/>
              <p:cNvSpPr/>
              <p:nvPr/>
            </p:nvSpPr>
            <p:spPr bwMode="auto">
              <a:xfrm>
                <a:off x="2592686" y="4742469"/>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6" name="Oval 35"/>
              <p:cNvSpPr/>
              <p:nvPr/>
            </p:nvSpPr>
            <p:spPr bwMode="auto">
              <a:xfrm>
                <a:off x="2621714" y="5252218"/>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37" name="Oval 36"/>
              <p:cNvSpPr/>
              <p:nvPr/>
            </p:nvSpPr>
            <p:spPr bwMode="auto">
              <a:xfrm>
                <a:off x="2621714" y="5782857"/>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grpSp>
      </p:grpSp>
      <p:sp>
        <p:nvSpPr>
          <p:cNvPr id="47" name="TextBox 46"/>
          <p:cNvSpPr txBox="1"/>
          <p:nvPr/>
        </p:nvSpPr>
        <p:spPr>
          <a:xfrm>
            <a:off x="188522" y="4656670"/>
            <a:ext cx="2411760" cy="646331"/>
          </a:xfrm>
          <a:prstGeom prst="rect">
            <a:avLst/>
          </a:prstGeom>
          <a:noFill/>
        </p:spPr>
        <p:txBody>
          <a:bodyPr wrap="square">
            <a:spAutoFit/>
          </a:bodyPr>
          <a:lstStyle/>
          <a:p>
            <a:pPr algn="ctr" eaLnBrk="0" hangingPunct="0">
              <a:spcBef>
                <a:spcPct val="50000"/>
              </a:spcBef>
              <a:defRPr/>
            </a:pPr>
            <a:r>
              <a:rPr lang="en-US" sz="1800" b="1" dirty="0" smtClean="0">
                <a:latin typeface="+mn-lt"/>
                <a:cs typeface="+mn-cs"/>
              </a:rPr>
              <a:t>Affleck &amp;Marston (1989)</a:t>
            </a:r>
            <a:endParaRPr lang="en-US" sz="1800" b="1" dirty="0">
              <a:latin typeface="+mn-lt"/>
              <a:cs typeface="+mn-cs"/>
            </a:endParaRPr>
          </a:p>
        </p:txBody>
      </p:sp>
      <p:sp>
        <p:nvSpPr>
          <p:cNvPr id="48" name="TextBox 474"/>
          <p:cNvSpPr txBox="1">
            <a:spLocks noChangeArrowheads="1"/>
          </p:cNvSpPr>
          <p:nvPr/>
        </p:nvSpPr>
        <p:spPr bwMode="auto">
          <a:xfrm>
            <a:off x="5930092" y="4469628"/>
            <a:ext cx="3358021" cy="2523768"/>
          </a:xfrm>
          <a:prstGeom prst="rect">
            <a:avLst/>
          </a:prstGeom>
          <a:noFill/>
          <a:ln w="9525">
            <a:noFill/>
            <a:miter lim="800000"/>
            <a:headEnd/>
            <a:tailEnd/>
          </a:ln>
        </p:spPr>
        <p:txBody>
          <a:bodyPr wrap="square">
            <a:spAutoFit/>
          </a:bodyPr>
          <a:lstStyle/>
          <a:p>
            <a:pPr eaLnBrk="0" hangingPunct="0">
              <a:spcBef>
                <a:spcPct val="50000"/>
              </a:spcBef>
              <a:defRPr/>
            </a:pPr>
            <a:r>
              <a:rPr lang="en-US" b="1" dirty="0" smtClean="0">
                <a:solidFill>
                  <a:srgbClr val="00B050"/>
                </a:solidFill>
                <a:latin typeface="Times New Roman"/>
                <a:cs typeface="+mn-cs"/>
              </a:rPr>
              <a:t>k</a:t>
            </a:r>
            <a:r>
              <a:rPr lang="en-US" b="1" dirty="0" smtClean="0">
                <a:solidFill>
                  <a:srgbClr val="00B050"/>
                </a:solidFill>
                <a:latin typeface="Times New Roman"/>
                <a:cs typeface="+mn-cs"/>
                <a:sym typeface="Mathematica1Mono"/>
              </a:rPr>
              <a:t></a:t>
            </a:r>
            <a:r>
              <a:rPr lang="en-US" b="1" dirty="0">
                <a:solidFill>
                  <a:srgbClr val="00B050"/>
                </a:solidFill>
                <a:latin typeface="Times New Roman"/>
                <a:cs typeface="+mn-cs"/>
              </a:rPr>
              <a:t>5</a:t>
            </a:r>
            <a:r>
              <a:rPr lang="en-US" b="1" dirty="0">
                <a:solidFill>
                  <a:srgbClr val="00B050"/>
                </a:solidFill>
                <a:cs typeface="+mn-cs"/>
              </a:rPr>
              <a:t> </a:t>
            </a:r>
            <a:r>
              <a:rPr lang="en-US" b="1" dirty="0" err="1">
                <a:solidFill>
                  <a:srgbClr val="00B050"/>
                </a:solidFill>
                <a:latin typeface="+mj-lt"/>
                <a:cs typeface="+mn-cs"/>
              </a:rPr>
              <a:t>Chirial</a:t>
            </a:r>
            <a:r>
              <a:rPr lang="en-US" b="1" dirty="0">
                <a:solidFill>
                  <a:srgbClr val="00B050"/>
                </a:solidFill>
                <a:latin typeface="+mj-lt"/>
                <a:cs typeface="+mn-cs"/>
              </a:rPr>
              <a:t> spin liquid: long-sought exotic (topological, spin liquid, …) state</a:t>
            </a:r>
          </a:p>
          <a:p>
            <a:pPr eaLnBrk="0" hangingPunct="0">
              <a:spcBef>
                <a:spcPct val="50000"/>
              </a:spcBef>
              <a:defRPr/>
            </a:pPr>
            <a:endParaRPr lang="en-US" sz="2800" b="1" dirty="0">
              <a:solidFill>
                <a:srgbClr val="00B050"/>
              </a:solidFill>
              <a:latin typeface="+mj-lt"/>
              <a:cs typeface="+mn-cs"/>
            </a:endParaRPr>
          </a:p>
          <a:p>
            <a:pPr eaLnBrk="0" hangingPunct="0">
              <a:spcBef>
                <a:spcPct val="50000"/>
              </a:spcBef>
              <a:defRPr/>
            </a:pPr>
            <a:endParaRPr lang="en-US" sz="2400" dirty="0">
              <a:latin typeface="+mj-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3"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487" y="49360"/>
            <a:ext cx="8995513" cy="707886"/>
          </a:xfrm>
          <a:prstGeom prst="rect">
            <a:avLst/>
          </a:prstGeom>
          <a:noFill/>
        </p:spPr>
        <p:txBody>
          <a:bodyPr>
            <a:spAutoFit/>
          </a:bodyPr>
          <a:lstStyle/>
          <a:p>
            <a:pPr algn="ctr" eaLnBrk="0" hangingPunct="0">
              <a:spcBef>
                <a:spcPct val="50000"/>
              </a:spcBef>
              <a:defRPr/>
            </a:pP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1D SU(N) Phase diagram</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
        <p:nvSpPr>
          <p:cNvPr id="5" name="TextBox 4"/>
          <p:cNvSpPr txBox="1"/>
          <p:nvPr/>
        </p:nvSpPr>
        <p:spPr>
          <a:xfrm>
            <a:off x="935596" y="796642"/>
            <a:ext cx="7560840" cy="707886"/>
          </a:xfrm>
          <a:prstGeom prst="rect">
            <a:avLst/>
          </a:prstGeom>
          <a:noFill/>
        </p:spPr>
        <p:txBody>
          <a:bodyPr wrap="square" rtlCol="0">
            <a:spAutoFit/>
          </a:bodyPr>
          <a:lstStyle/>
          <a:p>
            <a:r>
              <a:rPr lang="en-US" dirty="0">
                <a:latin typeface="+mn-lt"/>
              </a:rPr>
              <a:t>S. Manmana1, K. R. A. </a:t>
            </a:r>
            <a:r>
              <a:rPr lang="en-US" dirty="0" err="1">
                <a:latin typeface="+mn-lt"/>
              </a:rPr>
              <a:t>Hazzard</a:t>
            </a:r>
            <a:r>
              <a:rPr lang="en-US" dirty="0">
                <a:latin typeface="+mn-lt"/>
              </a:rPr>
              <a:t>, G. Chen, A. </a:t>
            </a:r>
            <a:r>
              <a:rPr lang="en-US" dirty="0" err="1">
                <a:latin typeface="+mn-lt"/>
              </a:rPr>
              <a:t>Feiguin</a:t>
            </a:r>
            <a:r>
              <a:rPr lang="en-US" dirty="0">
                <a:latin typeface="+mn-lt"/>
              </a:rPr>
              <a:t>, and AMR </a:t>
            </a:r>
            <a:r>
              <a:rPr lang="en-US" dirty="0" smtClean="0">
                <a:latin typeface="+mn-lt"/>
              </a:rPr>
              <a:t>               	    Phys</a:t>
            </a:r>
            <a:r>
              <a:rPr lang="en-US" dirty="0">
                <a:latin typeface="+mn-lt"/>
              </a:rPr>
              <a:t>. Rev. A 84, 043601 (2011) </a:t>
            </a:r>
          </a:p>
        </p:txBody>
      </p:sp>
      <p:sp>
        <p:nvSpPr>
          <p:cNvPr id="6" name="TextBox 5"/>
          <p:cNvSpPr txBox="1"/>
          <p:nvPr/>
        </p:nvSpPr>
        <p:spPr>
          <a:xfrm>
            <a:off x="253755" y="1664804"/>
            <a:ext cx="8784976" cy="707886"/>
          </a:xfrm>
          <a:prstGeom prst="rect">
            <a:avLst/>
          </a:prstGeom>
          <a:noFill/>
        </p:spPr>
        <p:txBody>
          <a:bodyPr wrap="square" rtlCol="0">
            <a:spAutoFit/>
          </a:bodyPr>
          <a:lstStyle/>
          <a:p>
            <a:r>
              <a:rPr lang="en-US" b="1" dirty="0" smtClean="0">
                <a:solidFill>
                  <a:srgbClr val="000099"/>
                </a:solidFill>
                <a:latin typeface="+mn-lt"/>
              </a:rPr>
              <a:t>Computed the 1D SU(N) Hubbard model phase diagram: using </a:t>
            </a:r>
            <a:r>
              <a:rPr lang="en-US" b="1" dirty="0">
                <a:solidFill>
                  <a:srgbClr val="000099"/>
                </a:solidFill>
                <a:latin typeface="+mn-lt"/>
              </a:rPr>
              <a:t>the density matrix renormalization group (DMRG), Bethe </a:t>
            </a:r>
            <a:r>
              <a:rPr lang="en-US" b="1" dirty="0" err="1">
                <a:solidFill>
                  <a:srgbClr val="000099"/>
                </a:solidFill>
                <a:latin typeface="+mn-lt"/>
              </a:rPr>
              <a:t>ansatz</a:t>
            </a:r>
            <a:r>
              <a:rPr lang="en-US" b="1" dirty="0">
                <a:solidFill>
                  <a:srgbClr val="000099"/>
                </a:solidFill>
                <a:latin typeface="+mn-lt"/>
              </a:rPr>
              <a:t> (BA), and </a:t>
            </a:r>
            <a:r>
              <a:rPr lang="en-US" b="1" dirty="0" err="1">
                <a:solidFill>
                  <a:srgbClr val="000099"/>
                </a:solidFill>
                <a:latin typeface="+mn-lt"/>
              </a:rPr>
              <a:t>bosonization</a:t>
            </a:r>
            <a:r>
              <a:rPr lang="en-US" b="1" dirty="0">
                <a:solidFill>
                  <a:srgbClr val="000099"/>
                </a:solidFill>
                <a:latin typeface="+mn-lt"/>
              </a:rPr>
              <a:t>. </a:t>
            </a:r>
          </a:p>
        </p:txBody>
      </p:sp>
      <p:sp>
        <p:nvSpPr>
          <p:cNvPr id="7" name="TextBox 6"/>
          <p:cNvSpPr txBox="1"/>
          <p:nvPr/>
        </p:nvSpPr>
        <p:spPr>
          <a:xfrm>
            <a:off x="791580" y="2780928"/>
            <a:ext cx="7356015" cy="2862322"/>
          </a:xfrm>
          <a:prstGeom prst="rect">
            <a:avLst/>
          </a:prstGeom>
          <a:solidFill>
            <a:schemeClr val="bg2"/>
          </a:solidFill>
          <a:ln w="19050">
            <a:solidFill>
              <a:schemeClr val="tx1"/>
            </a:solidFill>
          </a:ln>
        </p:spPr>
        <p:txBody>
          <a:bodyPr wrap="square" rtlCol="0">
            <a:spAutoFit/>
          </a:bodyPr>
          <a:lstStyle/>
          <a:p>
            <a:pPr marL="342900" indent="-342900">
              <a:buFont typeface="Arial" pitchFamily="34" charset="0"/>
              <a:buChar char="•"/>
            </a:pPr>
            <a:r>
              <a:rPr lang="en-US" b="1" dirty="0" smtClean="0">
                <a:latin typeface="+mn-lt"/>
              </a:rPr>
              <a:t>Used </a:t>
            </a:r>
            <a:r>
              <a:rPr lang="en-US" b="1" dirty="0">
                <a:latin typeface="+mn-lt"/>
              </a:rPr>
              <a:t>the DMRG </a:t>
            </a:r>
            <a:r>
              <a:rPr lang="en-US" b="1" dirty="0" smtClean="0">
                <a:latin typeface="+mn-lt"/>
              </a:rPr>
              <a:t> </a:t>
            </a:r>
            <a:r>
              <a:rPr lang="en-US" b="1" dirty="0" smtClean="0">
                <a:latin typeface="+mn-lt"/>
              </a:rPr>
              <a:t>to benchmark  the Bethe </a:t>
            </a:r>
            <a:r>
              <a:rPr lang="en-US" b="1" dirty="0" err="1" smtClean="0">
                <a:latin typeface="+mn-lt"/>
              </a:rPr>
              <a:t>ansatz</a:t>
            </a:r>
            <a:r>
              <a:rPr lang="en-US" b="1" dirty="0" smtClean="0">
                <a:latin typeface="+mn-lt"/>
              </a:rPr>
              <a:t> (BA</a:t>
            </a:r>
            <a:r>
              <a:rPr lang="en-US" b="1" dirty="0" smtClean="0">
                <a:latin typeface="+mn-lt"/>
              </a:rPr>
              <a:t>).    </a:t>
            </a:r>
            <a:r>
              <a:rPr lang="en-US" b="1" dirty="0" smtClean="0">
                <a:latin typeface="+mn-lt"/>
              </a:rPr>
              <a:t>F</a:t>
            </a:r>
            <a:r>
              <a:rPr lang="en-US" b="1" dirty="0" smtClean="0">
                <a:latin typeface="+mn-lt"/>
              </a:rPr>
              <a:t>or </a:t>
            </a:r>
            <a:r>
              <a:rPr lang="en-US" b="1" i="1" dirty="0">
                <a:latin typeface="+mn-lt"/>
              </a:rPr>
              <a:t>N &gt;</a:t>
            </a:r>
            <a:r>
              <a:rPr lang="en-US" b="1" dirty="0">
                <a:latin typeface="+mn-lt"/>
              </a:rPr>
              <a:t>2 </a:t>
            </a:r>
            <a:r>
              <a:rPr lang="en-US" b="1" dirty="0" smtClean="0">
                <a:latin typeface="+mn-lt"/>
              </a:rPr>
              <a:t>the </a:t>
            </a:r>
            <a:r>
              <a:rPr lang="en-US" b="1" dirty="0">
                <a:latin typeface="+mn-lt"/>
              </a:rPr>
              <a:t>BA is only </a:t>
            </a:r>
            <a:r>
              <a:rPr lang="en-US" b="1" dirty="0" smtClean="0">
                <a:latin typeface="+mn-lt"/>
              </a:rPr>
              <a:t>approximate:  </a:t>
            </a:r>
            <a:r>
              <a:rPr lang="en-US" dirty="0" smtClean="0">
                <a:latin typeface="+mn-lt"/>
              </a:rPr>
              <a:t>Relative </a:t>
            </a:r>
            <a:r>
              <a:rPr lang="en-US" dirty="0" smtClean="0">
                <a:latin typeface="+mn-lt"/>
              </a:rPr>
              <a:t>error found </a:t>
            </a:r>
            <a:r>
              <a:rPr lang="en-US" i="1" dirty="0" smtClean="0">
                <a:latin typeface="+mn-lt"/>
              </a:rPr>
              <a:t>&lt;</a:t>
            </a:r>
            <a:r>
              <a:rPr lang="en-US" dirty="0" smtClean="0">
                <a:latin typeface="+mn-lt"/>
              </a:rPr>
              <a:t> </a:t>
            </a:r>
            <a:r>
              <a:rPr lang="en-US" dirty="0">
                <a:latin typeface="+mn-lt"/>
              </a:rPr>
              <a:t>4% </a:t>
            </a:r>
            <a:endParaRPr lang="en-US" dirty="0" smtClean="0">
              <a:latin typeface="+mn-lt"/>
            </a:endParaRPr>
          </a:p>
          <a:p>
            <a:endParaRPr lang="en-US" dirty="0" smtClean="0">
              <a:latin typeface="+mn-lt"/>
            </a:endParaRPr>
          </a:p>
          <a:p>
            <a:pPr marL="342900" indent="-342900">
              <a:buFont typeface="Arial" pitchFamily="34" charset="0"/>
              <a:buChar char="•"/>
            </a:pPr>
            <a:r>
              <a:rPr lang="en-US" b="1" dirty="0" smtClean="0">
                <a:latin typeface="+mn-lt"/>
              </a:rPr>
              <a:t>Determined </a:t>
            </a:r>
            <a:r>
              <a:rPr lang="en-US" b="1" dirty="0">
                <a:latin typeface="+mn-lt"/>
              </a:rPr>
              <a:t>regimes of validity of strong- and weak-coupling perturbation theory for all values of </a:t>
            </a:r>
            <a:r>
              <a:rPr lang="en-US" b="1" i="1" dirty="0" smtClean="0">
                <a:latin typeface="+mn-lt"/>
              </a:rPr>
              <a:t>N.</a:t>
            </a:r>
          </a:p>
          <a:p>
            <a:endParaRPr lang="en-US" b="1" dirty="0">
              <a:latin typeface="+mn-lt"/>
            </a:endParaRPr>
          </a:p>
          <a:p>
            <a:pPr marL="342900" indent="-342900">
              <a:buFont typeface="Arial" pitchFamily="34" charset="0"/>
              <a:buChar char="•"/>
            </a:pPr>
            <a:r>
              <a:rPr lang="en-US" b="1" dirty="0" smtClean="0">
                <a:latin typeface="+mn-lt"/>
              </a:rPr>
              <a:t>Investigated </a:t>
            </a:r>
            <a:r>
              <a:rPr lang="en-US" b="1" dirty="0">
                <a:latin typeface="+mn-lt"/>
              </a:rPr>
              <a:t>the </a:t>
            </a:r>
            <a:r>
              <a:rPr lang="en-US" b="1" dirty="0" smtClean="0">
                <a:latin typeface="+mn-lt"/>
              </a:rPr>
              <a:t>BKT   </a:t>
            </a:r>
            <a:r>
              <a:rPr lang="en-US" b="1" dirty="0">
                <a:latin typeface="+mn-lt"/>
              </a:rPr>
              <a:t>transition from </a:t>
            </a:r>
            <a:r>
              <a:rPr lang="en-US" b="1" dirty="0" smtClean="0">
                <a:latin typeface="+mn-lt"/>
              </a:rPr>
              <a:t>a </a:t>
            </a:r>
            <a:r>
              <a:rPr lang="en-US" b="1" dirty="0" err="1" smtClean="0">
                <a:latin typeface="+mn-lt"/>
              </a:rPr>
              <a:t>Luttinger</a:t>
            </a:r>
            <a:r>
              <a:rPr lang="en-US" b="1" dirty="0" smtClean="0">
                <a:latin typeface="+mn-lt"/>
              </a:rPr>
              <a:t> </a:t>
            </a:r>
            <a:r>
              <a:rPr lang="en-US" b="1" dirty="0">
                <a:latin typeface="+mn-lt"/>
              </a:rPr>
              <a:t>liquid to a Mott </a:t>
            </a:r>
            <a:r>
              <a:rPr lang="en-US" b="1" dirty="0" smtClean="0">
                <a:latin typeface="+mn-lt"/>
              </a:rPr>
              <a:t>insulator: </a:t>
            </a:r>
            <a:r>
              <a:rPr lang="en-US" dirty="0" smtClean="0">
                <a:latin typeface="+mn-lt"/>
              </a:rPr>
              <a:t>For </a:t>
            </a:r>
            <a:r>
              <a:rPr lang="en-US" dirty="0" smtClean="0">
                <a:latin typeface="+mn-lt"/>
              </a:rPr>
              <a:t>N&gt;2 confirmed </a:t>
            </a:r>
            <a:r>
              <a:rPr lang="en-US" dirty="0" smtClean="0">
                <a:latin typeface="+mn-lt"/>
              </a:rPr>
              <a:t>the transition occurs at a finite </a:t>
            </a:r>
            <a:r>
              <a:rPr lang="en-US" dirty="0" smtClean="0">
                <a:latin typeface="+mn-lt"/>
              </a:rPr>
              <a:t>U&gt;0. For </a:t>
            </a:r>
            <a:r>
              <a:rPr lang="en-US" dirty="0" smtClean="0">
                <a:latin typeface="+mn-lt"/>
              </a:rPr>
              <a:t>N=2 at U=0</a:t>
            </a:r>
            <a:endParaRPr lang="en-US" dirty="0">
              <a:latin typeface="+mn-lt"/>
            </a:endParaRPr>
          </a:p>
        </p:txBody>
      </p:sp>
    </p:spTree>
    <p:extLst>
      <p:ext uri="{BB962C8B-B14F-4D97-AF65-F5344CB8AC3E}">
        <p14:creationId xmlns:p14="http://schemas.microsoft.com/office/powerpoint/2010/main" val="254168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3940" y="4653136"/>
            <a:ext cx="8231188" cy="1323439"/>
          </a:xfrm>
          <a:prstGeom prst="rect">
            <a:avLst/>
          </a:prstGeom>
          <a:noFill/>
        </p:spPr>
        <p:txBody>
          <a:bodyPr>
            <a:spAutoFit/>
          </a:bodyPr>
          <a:lstStyle/>
          <a:p>
            <a:pPr marL="342900" indent="-342900">
              <a:buFont typeface="Wingdings" pitchFamily="2" charset="2"/>
              <a:buChar char="q"/>
              <a:defRPr/>
            </a:pPr>
            <a:r>
              <a:rPr lang="en-US" sz="4000" dirty="0">
                <a:latin typeface="+mn-lt"/>
              </a:rPr>
              <a:t>  </a:t>
            </a:r>
            <a:r>
              <a:rPr lang="en-US" sz="4000" dirty="0" smtClean="0">
                <a:latin typeface="+mn-lt"/>
              </a:rPr>
              <a:t>Alkaline earth atoms and quantum   	metrology</a:t>
            </a:r>
            <a:endParaRPr lang="en-US" sz="2800" b="1" dirty="0">
              <a:solidFill>
                <a:srgbClr val="000099"/>
              </a:solidFill>
              <a:latin typeface="+mn-lt"/>
            </a:endParaRPr>
          </a:p>
        </p:txBody>
      </p:sp>
      <p:sp>
        <p:nvSpPr>
          <p:cNvPr id="5" name="TextBox 4"/>
          <p:cNvSpPr txBox="1"/>
          <p:nvPr/>
        </p:nvSpPr>
        <p:spPr>
          <a:xfrm>
            <a:off x="722080" y="2591033"/>
            <a:ext cx="8229600" cy="2062103"/>
          </a:xfrm>
          <a:prstGeom prst="rect">
            <a:avLst/>
          </a:prstGeom>
          <a:noFill/>
        </p:spPr>
        <p:txBody>
          <a:bodyPr>
            <a:spAutoFit/>
          </a:bodyPr>
          <a:lstStyle/>
          <a:p>
            <a:pPr>
              <a:defRPr/>
            </a:pPr>
            <a:endParaRPr lang="en-US" dirty="0">
              <a:latin typeface="+mn-lt"/>
            </a:endParaRPr>
          </a:p>
          <a:p>
            <a:pPr marL="342900" indent="-342900">
              <a:buFont typeface="Wingdings" pitchFamily="2" charset="2"/>
              <a:buChar char="q"/>
              <a:defRPr/>
            </a:pPr>
            <a:r>
              <a:rPr lang="en-US" sz="4000" dirty="0">
                <a:latin typeface="+mn-lt"/>
              </a:rPr>
              <a:t>   </a:t>
            </a:r>
            <a:r>
              <a:rPr lang="en-US" sz="4000" dirty="0" smtClean="0">
                <a:latin typeface="+mn-lt"/>
              </a:rPr>
              <a:t>Alkaline earth atoms as quantum 	simulators </a:t>
            </a:r>
            <a:endParaRPr lang="en-US" sz="4000" dirty="0">
              <a:latin typeface="+mn-lt"/>
            </a:endParaRPr>
          </a:p>
          <a:p>
            <a:pPr>
              <a:defRPr/>
            </a:pPr>
            <a:r>
              <a:rPr lang="en-US" sz="2800" dirty="0">
                <a:latin typeface="+mn-lt"/>
              </a:rPr>
              <a:t>         </a:t>
            </a:r>
            <a:endParaRPr lang="en-US" sz="2800" b="1" dirty="0">
              <a:solidFill>
                <a:srgbClr val="000099"/>
              </a:solidFill>
              <a:latin typeface="+mn-lt"/>
            </a:endParaRPr>
          </a:p>
        </p:txBody>
      </p:sp>
      <p:sp>
        <p:nvSpPr>
          <p:cNvPr id="6" name="TextBox 5"/>
          <p:cNvSpPr txBox="1"/>
          <p:nvPr/>
        </p:nvSpPr>
        <p:spPr>
          <a:xfrm>
            <a:off x="735013" y="1282700"/>
            <a:ext cx="8408987" cy="1631216"/>
          </a:xfrm>
          <a:prstGeom prst="rect">
            <a:avLst/>
          </a:prstGeom>
          <a:noFill/>
        </p:spPr>
        <p:txBody>
          <a:bodyPr>
            <a:spAutoFit/>
          </a:bodyPr>
          <a:lstStyle/>
          <a:p>
            <a:pPr marL="342900" indent="-342900">
              <a:buFont typeface="Wingdings" pitchFamily="2" charset="2"/>
              <a:buChar char="q"/>
              <a:defRPr/>
            </a:pPr>
            <a:r>
              <a:rPr lang="en-US" sz="4000" dirty="0">
                <a:latin typeface="+mn-lt"/>
              </a:rPr>
              <a:t> Motivation: </a:t>
            </a:r>
            <a:r>
              <a:rPr lang="en-US" sz="4000" dirty="0" smtClean="0">
                <a:latin typeface="+mn-lt"/>
              </a:rPr>
              <a:t> Why alkaline earth  	atoms</a:t>
            </a:r>
            <a:r>
              <a:rPr lang="en-US" dirty="0"/>
              <a:t/>
            </a:r>
            <a:br>
              <a:rPr lang="en-US" dirty="0"/>
            </a:br>
            <a:r>
              <a:rPr lang="en-US" dirty="0"/>
              <a:t>    </a:t>
            </a:r>
            <a:endParaRPr lang="en-US" sz="2800" b="1" dirty="0">
              <a:solidFill>
                <a:srgbClr val="000099"/>
              </a:solidFill>
              <a:latin typeface="+mn-lt"/>
            </a:endParaRPr>
          </a:p>
        </p:txBody>
      </p:sp>
      <p:sp>
        <p:nvSpPr>
          <p:cNvPr id="7" name="Rectangle 6"/>
          <p:cNvSpPr/>
          <p:nvPr/>
        </p:nvSpPr>
        <p:spPr>
          <a:xfrm>
            <a:off x="-181263" y="260648"/>
            <a:ext cx="8995513" cy="769441"/>
          </a:xfrm>
          <a:prstGeom prst="rect">
            <a:avLst/>
          </a:prstGeom>
          <a:noFill/>
        </p:spPr>
        <p:txBody>
          <a:bodyPr>
            <a:spAutoFit/>
          </a:bodyPr>
          <a:lstStyle/>
          <a:p>
            <a:pPr algn="ctr" eaLnBrk="0" hangingPunct="0">
              <a:spcBef>
                <a:spcPct val="50000"/>
              </a:spcBef>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Motivation/Proposed research</a:t>
            </a:r>
            <a:endParaRPr lang="en-US" sz="44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Tree>
    <p:extLst>
      <p:ext uri="{BB962C8B-B14F-4D97-AF65-F5344CB8AC3E}">
        <p14:creationId xmlns:p14="http://schemas.microsoft.com/office/powerpoint/2010/main" val="8238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To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487" y="49360"/>
            <a:ext cx="8995513" cy="1077218"/>
          </a:xfrm>
          <a:prstGeom prst="rect">
            <a:avLst/>
          </a:prstGeom>
          <a:noFill/>
        </p:spPr>
        <p:txBody>
          <a:bodyPr>
            <a:spAutoFit/>
          </a:bodyPr>
          <a:lstStyle/>
          <a:p>
            <a:pPr algn="ctr" eaLnBrk="0" hangingPunct="0">
              <a:spcBef>
                <a:spcPct val="50000"/>
              </a:spcBef>
              <a:defRPr/>
            </a:pPr>
            <a:r>
              <a:rPr lang="en-US"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Determination of critical point based on fidelity susceptibility</a:t>
            </a:r>
            <a:endParaRPr lang="en-US"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
        <p:nvSpPr>
          <p:cNvPr id="5" name="TextBox 4"/>
          <p:cNvSpPr txBox="1"/>
          <p:nvPr/>
        </p:nvSpPr>
        <p:spPr>
          <a:xfrm>
            <a:off x="159761" y="1772816"/>
            <a:ext cx="4282241" cy="1015663"/>
          </a:xfrm>
          <a:prstGeom prst="rect">
            <a:avLst/>
          </a:prstGeom>
          <a:noFill/>
        </p:spPr>
        <p:txBody>
          <a:bodyPr wrap="square" rtlCol="0">
            <a:spAutoFit/>
          </a:bodyPr>
          <a:lstStyle/>
          <a:p>
            <a:r>
              <a:rPr lang="en-US" dirty="0">
                <a:latin typeface="+mn-lt"/>
              </a:rPr>
              <a:t>S. Manmana1, K. R. A. </a:t>
            </a:r>
            <a:r>
              <a:rPr lang="en-US" dirty="0" err="1">
                <a:latin typeface="+mn-lt"/>
              </a:rPr>
              <a:t>Hazzard</a:t>
            </a:r>
            <a:r>
              <a:rPr lang="en-US" dirty="0">
                <a:latin typeface="+mn-lt"/>
              </a:rPr>
              <a:t>, G. Chen, A. </a:t>
            </a:r>
            <a:r>
              <a:rPr lang="en-US" dirty="0" err="1">
                <a:latin typeface="+mn-lt"/>
              </a:rPr>
              <a:t>Feiguin</a:t>
            </a:r>
            <a:r>
              <a:rPr lang="en-US" dirty="0">
                <a:latin typeface="+mn-lt"/>
              </a:rPr>
              <a:t>, and AMR </a:t>
            </a:r>
            <a:r>
              <a:rPr lang="en-US" dirty="0" smtClean="0">
                <a:latin typeface="+mn-lt"/>
              </a:rPr>
              <a:t>             Phys</a:t>
            </a:r>
            <a:r>
              <a:rPr lang="en-US" dirty="0">
                <a:latin typeface="+mn-lt"/>
              </a:rPr>
              <a:t>. Rev. A 84, 043601 (2011) </a:t>
            </a:r>
          </a:p>
        </p:txBody>
      </p:sp>
      <p:sp>
        <p:nvSpPr>
          <p:cNvPr id="9" name="TextBox 8"/>
          <p:cNvSpPr txBox="1"/>
          <p:nvPr/>
        </p:nvSpPr>
        <p:spPr>
          <a:xfrm>
            <a:off x="791580" y="4113076"/>
            <a:ext cx="2700300" cy="707886"/>
          </a:xfrm>
          <a:prstGeom prst="rect">
            <a:avLst/>
          </a:prstGeom>
          <a:solidFill>
            <a:schemeClr val="bg2"/>
          </a:solidFill>
        </p:spPr>
        <p:txBody>
          <a:bodyPr wrap="square" rtlCol="0">
            <a:spAutoFit/>
          </a:bodyPr>
          <a:lstStyle/>
          <a:p>
            <a:r>
              <a:rPr lang="en-US" dirty="0" smtClean="0">
                <a:latin typeface="+mn-lt"/>
              </a:rPr>
              <a:t>Minimum determines critical point</a:t>
            </a:r>
            <a:endParaRPr lang="en-US" dirty="0">
              <a:latin typeface="+mn-lt"/>
            </a:endParaRPr>
          </a:p>
        </p:txBody>
      </p:sp>
      <p:grpSp>
        <p:nvGrpSpPr>
          <p:cNvPr id="11" name="Group 10"/>
          <p:cNvGrpSpPr/>
          <p:nvPr/>
        </p:nvGrpSpPr>
        <p:grpSpPr>
          <a:xfrm>
            <a:off x="4080681" y="1052736"/>
            <a:ext cx="4494572" cy="5692698"/>
            <a:chOff x="4080681" y="1052736"/>
            <a:chExt cx="4494572" cy="5692698"/>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81" y="1088740"/>
              <a:ext cx="4494572" cy="545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4968044" y="2924944"/>
              <a:ext cx="972108" cy="252542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211842" y="3095253"/>
              <a:ext cx="2168469" cy="400110"/>
            </a:xfrm>
            <a:prstGeom prst="rect">
              <a:avLst/>
            </a:prstGeom>
            <a:noFill/>
          </p:spPr>
          <p:txBody>
            <a:bodyPr wrap="square" rtlCol="0">
              <a:spAutoFit/>
            </a:bodyPr>
            <a:lstStyle/>
            <a:p>
              <a:r>
                <a:rPr lang="en-US" dirty="0" smtClean="0">
                  <a:solidFill>
                    <a:srgbClr val="C00000"/>
                  </a:solidFill>
                  <a:latin typeface="+mn-lt"/>
                </a:rPr>
                <a:t>Critical points</a:t>
              </a:r>
              <a:endParaRPr lang="en-US" dirty="0">
                <a:solidFill>
                  <a:srgbClr val="C00000"/>
                </a:solidFill>
                <a:latin typeface="+mn-lt"/>
              </a:endParaRPr>
            </a:p>
          </p:txBody>
        </p:sp>
        <p:sp>
          <p:nvSpPr>
            <p:cNvPr id="6" name="TextBox 5"/>
            <p:cNvSpPr txBox="1"/>
            <p:nvPr/>
          </p:nvSpPr>
          <p:spPr>
            <a:xfrm rot="16200000">
              <a:off x="2994299" y="2139118"/>
              <a:ext cx="2572873" cy="400110"/>
            </a:xfrm>
            <a:prstGeom prst="rect">
              <a:avLst/>
            </a:prstGeom>
            <a:solidFill>
              <a:schemeClr val="bg1"/>
            </a:solidFill>
          </p:spPr>
          <p:txBody>
            <a:bodyPr wrap="square" rtlCol="0">
              <a:spAutoFit/>
            </a:bodyPr>
            <a:lstStyle/>
            <a:p>
              <a:r>
                <a:rPr lang="en-US" b="1" dirty="0" smtClean="0">
                  <a:latin typeface="+mn-lt"/>
                </a:rPr>
                <a:t>Fidelity susceptibility</a:t>
              </a:r>
              <a:endParaRPr lang="en-US" b="1" dirty="0">
                <a:latin typeface="+mn-lt"/>
              </a:endParaRPr>
            </a:p>
          </p:txBody>
        </p:sp>
        <p:sp>
          <p:nvSpPr>
            <p:cNvPr id="10" name="TextBox 9"/>
            <p:cNvSpPr txBox="1"/>
            <p:nvPr/>
          </p:nvSpPr>
          <p:spPr>
            <a:xfrm rot="16200000">
              <a:off x="3017567" y="4767410"/>
              <a:ext cx="2572873" cy="400110"/>
            </a:xfrm>
            <a:prstGeom prst="rect">
              <a:avLst/>
            </a:prstGeom>
            <a:solidFill>
              <a:schemeClr val="bg1"/>
            </a:solidFill>
          </p:spPr>
          <p:txBody>
            <a:bodyPr wrap="square" rtlCol="0">
              <a:spAutoFit/>
            </a:bodyPr>
            <a:lstStyle/>
            <a:p>
              <a:r>
                <a:rPr lang="en-US" b="1" dirty="0" smtClean="0">
                  <a:latin typeface="+mn-lt"/>
                </a:rPr>
                <a:t>Fidelity susceptibility</a:t>
              </a:r>
              <a:endParaRPr lang="en-US" b="1" dirty="0">
                <a:latin typeface="+mn-lt"/>
              </a:endParaRPr>
            </a:p>
          </p:txBody>
        </p:sp>
        <p:sp>
          <p:nvSpPr>
            <p:cNvPr id="7" name="TextBox 6"/>
            <p:cNvSpPr txBox="1"/>
            <p:nvPr/>
          </p:nvSpPr>
          <p:spPr>
            <a:xfrm>
              <a:off x="6336196" y="6345324"/>
              <a:ext cx="1617313" cy="400110"/>
            </a:xfrm>
            <a:prstGeom prst="rect">
              <a:avLst/>
            </a:prstGeom>
            <a:solidFill>
              <a:schemeClr val="bg1"/>
            </a:solidFill>
          </p:spPr>
          <p:txBody>
            <a:bodyPr wrap="square" rtlCol="0">
              <a:spAutoFit/>
            </a:bodyPr>
            <a:lstStyle/>
            <a:p>
              <a:r>
                <a:rPr lang="en-US" dirty="0" smtClean="0">
                  <a:latin typeface="+mn-lt"/>
                </a:rPr>
                <a:t>U/</a:t>
              </a:r>
              <a:r>
                <a:rPr lang="en-US" dirty="0" err="1" smtClean="0">
                  <a:latin typeface="+mn-lt"/>
                </a:rPr>
                <a:t>J</a:t>
              </a:r>
              <a:r>
                <a:rPr lang="en-US" baseline="-25000" dirty="0" err="1" smtClean="0">
                  <a:latin typeface="+mn-lt"/>
                </a:rPr>
                <a:t>g</a:t>
              </a:r>
              <a:endParaRPr lang="en-US" baseline="-25000" dirty="0">
                <a:latin typeface="+mn-lt"/>
              </a:endParaRPr>
            </a:p>
          </p:txBody>
        </p:sp>
      </p:grpSp>
    </p:spTree>
    <p:extLst>
      <p:ext uri="{BB962C8B-B14F-4D97-AF65-F5344CB8AC3E}">
        <p14:creationId xmlns:p14="http://schemas.microsoft.com/office/powerpoint/2010/main" val="2887102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360"/>
            <a:ext cx="8995513" cy="584775"/>
          </a:xfrm>
          <a:prstGeom prst="rect">
            <a:avLst/>
          </a:prstGeom>
          <a:noFill/>
        </p:spPr>
        <p:txBody>
          <a:bodyPr>
            <a:spAutoFit/>
          </a:bodyPr>
          <a:lstStyle/>
          <a:p>
            <a:pPr algn="ctr" eaLnBrk="0" hangingPunct="0">
              <a:spcBef>
                <a:spcPct val="50000"/>
              </a:spcBef>
              <a:defRPr/>
            </a:pPr>
            <a:r>
              <a:rPr lang="en-US"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Thermodynamics of the SU(N) Hubbard model  </a:t>
            </a:r>
            <a:endParaRPr lang="en-US"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
        <p:nvSpPr>
          <p:cNvPr id="6" name="Rectangle 5"/>
          <p:cNvSpPr/>
          <p:nvPr/>
        </p:nvSpPr>
        <p:spPr>
          <a:xfrm>
            <a:off x="359532" y="548680"/>
            <a:ext cx="8576947" cy="400110"/>
          </a:xfrm>
          <a:prstGeom prst="rect">
            <a:avLst/>
          </a:prstGeom>
        </p:spPr>
        <p:txBody>
          <a:bodyPr wrap="square">
            <a:spAutoFit/>
          </a:bodyPr>
          <a:lstStyle/>
          <a:p>
            <a:pPr lvl="0" algn="ctr"/>
            <a:r>
              <a:rPr lang="en-US" dirty="0">
                <a:solidFill>
                  <a:prstClr val="black"/>
                </a:solidFill>
                <a:latin typeface="Times" pitchFamily="18" charset="0"/>
                <a:cs typeface="+mn-cs"/>
              </a:rPr>
              <a:t>KRA </a:t>
            </a:r>
            <a:r>
              <a:rPr lang="en-US" dirty="0" err="1">
                <a:solidFill>
                  <a:prstClr val="black"/>
                </a:solidFill>
                <a:latin typeface="Times" pitchFamily="18" charset="0"/>
                <a:cs typeface="+mn-cs"/>
              </a:rPr>
              <a:t>Hazzard</a:t>
            </a:r>
            <a:r>
              <a:rPr lang="en-US" dirty="0">
                <a:solidFill>
                  <a:prstClr val="black"/>
                </a:solidFill>
                <a:latin typeface="Times" pitchFamily="18" charset="0"/>
                <a:cs typeface="+mn-cs"/>
              </a:rPr>
              <a:t>, V </a:t>
            </a:r>
            <a:r>
              <a:rPr lang="en-US" dirty="0" err="1">
                <a:solidFill>
                  <a:prstClr val="black"/>
                </a:solidFill>
                <a:latin typeface="Times" pitchFamily="18" charset="0"/>
                <a:cs typeface="+mn-cs"/>
              </a:rPr>
              <a:t>Gurarie</a:t>
            </a:r>
            <a:r>
              <a:rPr lang="en-US" dirty="0">
                <a:solidFill>
                  <a:prstClr val="black"/>
                </a:solidFill>
                <a:latin typeface="Times" pitchFamily="18" charset="0"/>
                <a:cs typeface="+mn-cs"/>
              </a:rPr>
              <a:t>, M </a:t>
            </a:r>
            <a:r>
              <a:rPr lang="en-US" dirty="0" err="1">
                <a:solidFill>
                  <a:prstClr val="black"/>
                </a:solidFill>
                <a:latin typeface="Times" pitchFamily="18" charset="0"/>
                <a:cs typeface="+mn-cs"/>
              </a:rPr>
              <a:t>Hermele</a:t>
            </a:r>
            <a:r>
              <a:rPr lang="en-US" dirty="0">
                <a:solidFill>
                  <a:prstClr val="black"/>
                </a:solidFill>
                <a:latin typeface="Times" pitchFamily="18" charset="0"/>
                <a:cs typeface="+mn-cs"/>
              </a:rPr>
              <a:t>, AMR</a:t>
            </a:r>
            <a:r>
              <a:rPr lang="en-US" dirty="0" smtClean="0">
                <a:solidFill>
                  <a:prstClr val="black"/>
                </a:solidFill>
                <a:latin typeface="Times" pitchFamily="18" charset="0"/>
                <a:cs typeface="+mn-cs"/>
              </a:rPr>
              <a:t>, Accepted PRA Rapid </a:t>
            </a:r>
            <a:endParaRPr lang="en-US" dirty="0">
              <a:solidFill>
                <a:prstClr val="black"/>
              </a:solidFill>
              <a:latin typeface="Times" pitchFamily="18" charset="0"/>
              <a:cs typeface="+mn-cs"/>
            </a:endParaRPr>
          </a:p>
        </p:txBody>
      </p:sp>
      <p:sp>
        <p:nvSpPr>
          <p:cNvPr id="7" name="Content Placeholder 2"/>
          <p:cNvSpPr txBox="1">
            <a:spLocks/>
          </p:cNvSpPr>
          <p:nvPr/>
        </p:nvSpPr>
        <p:spPr>
          <a:xfrm>
            <a:off x="204681" y="917772"/>
            <a:ext cx="8831815"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solidFill>
                  <a:srgbClr val="000099"/>
                </a:solidFill>
              </a:rPr>
              <a:t>Assuming standard adiabatic loading, from a degenerated quantum gas in a </a:t>
            </a:r>
            <a:r>
              <a:rPr lang="en-US" sz="2000" b="1" dirty="0">
                <a:solidFill>
                  <a:srgbClr val="000099"/>
                </a:solidFill>
              </a:rPr>
              <a:t>trap  to  a deep </a:t>
            </a:r>
            <a:r>
              <a:rPr lang="en-US" sz="2000" b="1" dirty="0" smtClean="0">
                <a:solidFill>
                  <a:srgbClr val="000099"/>
                </a:solidFill>
              </a:rPr>
              <a:t>lattice,  we </a:t>
            </a:r>
            <a:r>
              <a:rPr lang="en-US" sz="2000" b="1" dirty="0" smtClean="0">
                <a:solidFill>
                  <a:srgbClr val="000099"/>
                </a:solidFill>
              </a:rPr>
              <a:t>computed the </a:t>
            </a:r>
            <a:r>
              <a:rPr lang="en-US" sz="2000" b="1" dirty="0" smtClean="0">
                <a:solidFill>
                  <a:srgbClr val="000099"/>
                </a:solidFill>
              </a:rPr>
              <a:t>final </a:t>
            </a:r>
            <a:r>
              <a:rPr lang="en-US" sz="2000" b="1" dirty="0" smtClean="0">
                <a:solidFill>
                  <a:srgbClr val="000099"/>
                </a:solidFill>
              </a:rPr>
              <a:t>temperature  of the gas </a:t>
            </a:r>
            <a:r>
              <a:rPr lang="en-US" sz="2000" b="1" dirty="0" err="1" smtClean="0">
                <a:solidFill>
                  <a:srgbClr val="000099"/>
                </a:solidFill>
              </a:rPr>
              <a:t>vs</a:t>
            </a:r>
            <a:r>
              <a:rPr lang="en-US" sz="2000" b="1" dirty="0" smtClean="0">
                <a:solidFill>
                  <a:srgbClr val="000099"/>
                </a:solidFill>
              </a:rPr>
              <a:t> </a:t>
            </a:r>
            <a:r>
              <a:rPr lang="en-US" sz="2000" b="1" dirty="0" smtClean="0">
                <a:solidFill>
                  <a:srgbClr val="000099"/>
                </a:solidFill>
              </a:rPr>
              <a:t>N.</a:t>
            </a:r>
            <a:endParaRPr lang="en-US" sz="2000" b="1" i="1" dirty="0" smtClean="0">
              <a:solidFill>
                <a:srgbClr val="000099"/>
              </a:solidFill>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77" y="2924944"/>
            <a:ext cx="4824027" cy="382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555" y="3537012"/>
            <a:ext cx="3159072" cy="58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233434" y="4418548"/>
            <a:ext cx="3803062" cy="1938992"/>
          </a:xfrm>
          <a:prstGeom prst="rect">
            <a:avLst/>
          </a:prstGeom>
          <a:noFill/>
        </p:spPr>
        <p:txBody>
          <a:bodyPr wrap="square" rtlCol="0">
            <a:spAutoFit/>
          </a:bodyPr>
          <a:lstStyle/>
          <a:p>
            <a:r>
              <a:rPr lang="en-US" b="1" dirty="0" smtClean="0">
                <a:latin typeface="+mn-lt"/>
              </a:rPr>
              <a:t>Outlook</a:t>
            </a:r>
            <a:r>
              <a:rPr lang="en-US" b="1" dirty="0" smtClean="0">
                <a:latin typeface="+mn-lt"/>
              </a:rPr>
              <a:t>: Preliminary calculations using Quantum Monte Carlo predict this cooling effect survives for </a:t>
            </a:r>
            <a:r>
              <a:rPr lang="en-US" b="1" dirty="0" smtClean="0">
                <a:latin typeface="+mn-lt"/>
              </a:rPr>
              <a:t>temperatures below tunneling                                 (in preparation).</a:t>
            </a:r>
            <a:endParaRPr lang="en-US" b="1" dirty="0">
              <a:latin typeface="+mn-lt"/>
            </a:endParaRPr>
          </a:p>
        </p:txBody>
      </p:sp>
      <p:sp>
        <p:nvSpPr>
          <p:cNvPr id="8" name="TextBox 7"/>
          <p:cNvSpPr txBox="1"/>
          <p:nvPr/>
        </p:nvSpPr>
        <p:spPr>
          <a:xfrm>
            <a:off x="204954" y="1664804"/>
            <a:ext cx="8664884" cy="1569660"/>
          </a:xfrm>
          <a:prstGeom prst="rect">
            <a:avLst/>
          </a:prstGeom>
          <a:solidFill>
            <a:schemeClr val="bg2"/>
          </a:solidFill>
        </p:spPr>
        <p:txBody>
          <a:bodyPr wrap="square" rtlCol="0">
            <a:spAutoFit/>
          </a:bodyPr>
          <a:lstStyle/>
          <a:p>
            <a:pPr marL="342900" indent="-342900">
              <a:buFont typeface="Arial" pitchFamily="34" charset="0"/>
              <a:buChar char="•"/>
            </a:pPr>
            <a:r>
              <a:rPr lang="en-US" sz="2400" dirty="0" smtClean="0">
                <a:latin typeface="+mn-lt"/>
              </a:rPr>
              <a:t>Used </a:t>
            </a:r>
            <a:r>
              <a:rPr lang="en-US" sz="2400" dirty="0">
                <a:latin typeface="+mn-lt"/>
              </a:rPr>
              <a:t>high temperature series </a:t>
            </a:r>
            <a:r>
              <a:rPr lang="en-US" sz="2400" dirty="0" smtClean="0">
                <a:latin typeface="+mn-lt"/>
              </a:rPr>
              <a:t>expansion, valid  </a:t>
            </a:r>
            <a:r>
              <a:rPr lang="en-US" sz="2400" dirty="0" smtClean="0">
                <a:latin typeface="+mn-lt"/>
              </a:rPr>
              <a:t>when the   </a:t>
            </a:r>
            <a:r>
              <a:rPr lang="en-US" sz="2400" dirty="0" smtClean="0">
                <a:latin typeface="+mn-lt"/>
              </a:rPr>
              <a:t>Temperature </a:t>
            </a:r>
            <a:r>
              <a:rPr lang="en-US" sz="2400" dirty="0" smtClean="0">
                <a:latin typeface="+mn-lt"/>
              </a:rPr>
              <a:t>is larger than  tunneling (experimentally  </a:t>
            </a:r>
            <a:r>
              <a:rPr lang="en-US" sz="2400" dirty="0" smtClean="0">
                <a:latin typeface="+mn-lt"/>
              </a:rPr>
              <a:t>relevant  regime). </a:t>
            </a:r>
          </a:p>
          <a:p>
            <a:pPr marL="342900" indent="-342900">
              <a:buFont typeface="Arial" pitchFamily="34" charset="0"/>
              <a:buChar char="•"/>
            </a:pPr>
            <a:r>
              <a:rPr lang="en-US" sz="2400" dirty="0" smtClean="0">
                <a:latin typeface="+mn-lt"/>
              </a:rPr>
              <a:t>Found </a:t>
            </a:r>
            <a:r>
              <a:rPr lang="en-US" sz="2400" dirty="0" smtClean="0">
                <a:latin typeface="+mn-lt"/>
              </a:rPr>
              <a:t>substantial cooling with increasing N</a:t>
            </a:r>
          </a:p>
        </p:txBody>
      </p:sp>
      <p:sp>
        <p:nvSpPr>
          <p:cNvPr id="2" name="TextBox 1"/>
          <p:cNvSpPr txBox="1"/>
          <p:nvPr/>
        </p:nvSpPr>
        <p:spPr>
          <a:xfrm>
            <a:off x="3186120" y="4221088"/>
            <a:ext cx="1311636" cy="400110"/>
          </a:xfrm>
          <a:prstGeom prst="rect">
            <a:avLst/>
          </a:prstGeom>
          <a:noFill/>
        </p:spPr>
        <p:txBody>
          <a:bodyPr wrap="square" rtlCol="0">
            <a:spAutoFit/>
          </a:bodyPr>
          <a:lstStyle/>
          <a:p>
            <a:r>
              <a:rPr lang="en-US" dirty="0" smtClean="0">
                <a:latin typeface="+mn-lt"/>
              </a:rPr>
              <a:t>density</a:t>
            </a:r>
            <a:endParaRPr lang="en-US" dirty="0">
              <a:latin typeface="+mn-lt"/>
            </a:endParaRPr>
          </a:p>
        </p:txBody>
      </p:sp>
    </p:spTree>
    <p:extLst>
      <p:ext uri="{BB962C8B-B14F-4D97-AF65-F5344CB8AC3E}">
        <p14:creationId xmlns:p14="http://schemas.microsoft.com/office/powerpoint/2010/main" val="14786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47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0" y="152400"/>
            <a:ext cx="7847124" cy="611187"/>
          </a:xfrm>
          <a:prstGeom prst="rect">
            <a:avLst/>
          </a:prstGeom>
        </p:spPr>
        <p:txBody>
          <a:bodyPr>
            <a:normAutofit fontScale="90000" lnSpcReduction="20000"/>
          </a:bodyPr>
          <a:lstStyle/>
          <a:p>
            <a:pPr eaLnBrk="0" hangingPunct="0">
              <a:spcBef>
                <a:spcPct val="50000"/>
              </a:spcBef>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  Heavy  </a:t>
            </a:r>
            <a:r>
              <a:rPr lang="en-US" sz="4400" dirty="0" err="1">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Fermion</a:t>
            </a: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 Materials</a:t>
            </a:r>
          </a:p>
        </p:txBody>
      </p:sp>
      <p:pic>
        <p:nvPicPr>
          <p:cNvPr id="409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949" y="1247775"/>
            <a:ext cx="16541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6509" y="974696"/>
            <a:ext cx="6849768" cy="4893647"/>
          </a:xfrm>
          <a:prstGeom prst="rect">
            <a:avLst/>
          </a:prstGeom>
          <a:noFill/>
        </p:spPr>
        <p:txBody>
          <a:bodyPr wrap="square">
            <a:spAutoFit/>
          </a:bodyPr>
          <a:lstStyle/>
          <a:p>
            <a:pPr marL="342900" indent="-342900" eaLnBrk="0" hangingPunct="0">
              <a:spcBef>
                <a:spcPct val="50000"/>
              </a:spcBef>
              <a:buFont typeface="Arial" pitchFamily="34" charset="0"/>
              <a:buChar char="•"/>
              <a:defRPr/>
            </a:pPr>
            <a:r>
              <a:rPr lang="en-US" sz="2400" dirty="0">
                <a:latin typeface="+mn-lt"/>
              </a:rPr>
              <a:t>Are a specific type of metallic compounds containing </a:t>
            </a:r>
            <a:r>
              <a:rPr lang="en-US" sz="2400" b="1" dirty="0">
                <a:solidFill>
                  <a:srgbClr val="92D050"/>
                </a:solidFill>
                <a:latin typeface="+mn-lt"/>
              </a:rPr>
              <a:t>rare-earth or actinide </a:t>
            </a:r>
            <a:r>
              <a:rPr lang="en-US" sz="2400" b="1" dirty="0" smtClean="0">
                <a:solidFill>
                  <a:srgbClr val="92D050"/>
                </a:solidFill>
                <a:latin typeface="+mn-lt"/>
              </a:rPr>
              <a:t>elements</a:t>
            </a:r>
            <a:endParaRPr lang="en-US" sz="2400" dirty="0">
              <a:latin typeface="+mn-lt"/>
              <a:cs typeface="+mn-cs"/>
            </a:endParaRPr>
          </a:p>
          <a:p>
            <a:pPr eaLnBrk="0" hangingPunct="0">
              <a:spcBef>
                <a:spcPct val="50000"/>
              </a:spcBef>
              <a:buFont typeface="Arial" pitchFamily="34" charset="0"/>
              <a:buChar char="•"/>
              <a:defRPr/>
            </a:pPr>
            <a:r>
              <a:rPr lang="en-US" sz="2400" dirty="0">
                <a:latin typeface="+mn-lt"/>
                <a:cs typeface="+mn-cs"/>
              </a:rPr>
              <a:t> At low-temperature  exhibit a specific heat  whose linear term is up to 1000 times larger than the value expected from the free-electron theory.</a:t>
            </a:r>
          </a:p>
          <a:p>
            <a:pPr eaLnBrk="0" hangingPunct="0">
              <a:spcBef>
                <a:spcPct val="50000"/>
              </a:spcBef>
              <a:defRPr/>
            </a:pPr>
            <a:endParaRPr lang="en-US" dirty="0">
              <a:cs typeface="+mn-cs"/>
            </a:endParaRPr>
          </a:p>
          <a:p>
            <a:pPr eaLnBrk="0" hangingPunct="0">
              <a:spcBef>
                <a:spcPct val="50000"/>
              </a:spcBef>
              <a:defRPr/>
            </a:pPr>
            <a:endParaRPr lang="en-US" dirty="0">
              <a:cs typeface="+mn-cs"/>
            </a:endParaRPr>
          </a:p>
          <a:p>
            <a:pPr eaLnBrk="0" hangingPunct="0">
              <a:spcBef>
                <a:spcPct val="50000"/>
              </a:spcBef>
              <a:defRPr/>
            </a:pPr>
            <a:endParaRPr lang="en-US" dirty="0">
              <a:cs typeface="+mn-cs"/>
            </a:endParaRPr>
          </a:p>
          <a:p>
            <a:pPr eaLnBrk="0" hangingPunct="0">
              <a:spcBef>
                <a:spcPct val="50000"/>
              </a:spcBef>
              <a:defRPr/>
            </a:pPr>
            <a:endParaRPr lang="en-US" dirty="0">
              <a:cs typeface="+mn-cs"/>
            </a:endParaRPr>
          </a:p>
          <a:p>
            <a:pPr eaLnBrk="0" hangingPunct="0">
              <a:spcBef>
                <a:spcPct val="50000"/>
              </a:spcBef>
              <a:defRPr/>
            </a:pPr>
            <a:endParaRPr lang="en-US" dirty="0">
              <a:cs typeface="+mn-cs"/>
            </a:endParaRPr>
          </a:p>
          <a:p>
            <a:pPr eaLnBrk="0" hangingPunct="0">
              <a:spcBef>
                <a:spcPct val="50000"/>
              </a:spcBef>
              <a:defRPr/>
            </a:pPr>
            <a:endParaRPr lang="en-US" dirty="0">
              <a:cs typeface="+mn-cs"/>
            </a:endParaRPr>
          </a:p>
        </p:txBody>
      </p:sp>
      <p:graphicFrame>
        <p:nvGraphicFramePr>
          <p:cNvPr id="9" name="Object 35"/>
          <p:cNvGraphicFramePr>
            <a:graphicFrameLocks noChangeAspect="1"/>
          </p:cNvGraphicFramePr>
          <p:nvPr>
            <p:extLst>
              <p:ext uri="{D42A27DB-BD31-4B8C-83A1-F6EECF244321}">
                <p14:modId xmlns:p14="http://schemas.microsoft.com/office/powerpoint/2010/main" val="134815551"/>
              </p:ext>
            </p:extLst>
          </p:nvPr>
        </p:nvGraphicFramePr>
        <p:xfrm>
          <a:off x="3168199" y="3413126"/>
          <a:ext cx="1612900" cy="630237"/>
        </p:xfrm>
        <a:graphic>
          <a:graphicData uri="http://schemas.openxmlformats.org/presentationml/2006/ole">
            <mc:AlternateContent xmlns:mc="http://schemas.openxmlformats.org/markup-compatibility/2006">
              <mc:Choice xmlns:v="urn:schemas-microsoft-com:vml" Requires="v">
                <p:oleObj spid="_x0000_s70690" name="Equation" r:id="rId5" imgW="647640" imgH="228600" progId="Equation.3">
                  <p:embed/>
                </p:oleObj>
              </mc:Choice>
              <mc:Fallback>
                <p:oleObj name="Equation" r:id="rId5" imgW="64764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199" y="3413126"/>
                        <a:ext cx="1612900" cy="630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4"/>
          <p:cNvGraphicFramePr>
            <a:graphicFrameLocks noChangeAspect="1"/>
          </p:cNvGraphicFramePr>
          <p:nvPr>
            <p:extLst>
              <p:ext uri="{D42A27DB-BD31-4B8C-83A1-F6EECF244321}">
                <p14:modId xmlns:p14="http://schemas.microsoft.com/office/powerpoint/2010/main" val="4071289461"/>
              </p:ext>
            </p:extLst>
          </p:nvPr>
        </p:nvGraphicFramePr>
        <p:xfrm>
          <a:off x="2051720" y="5679281"/>
          <a:ext cx="2055813" cy="560387"/>
        </p:xfrm>
        <a:graphic>
          <a:graphicData uri="http://schemas.openxmlformats.org/presentationml/2006/ole">
            <mc:AlternateContent xmlns:mc="http://schemas.openxmlformats.org/markup-compatibility/2006">
              <mc:Choice xmlns:v="urn:schemas-microsoft-com:vml" Requires="v">
                <p:oleObj spid="_x0000_s70691" name="Equation" r:id="rId7" imgW="825480" imgH="203040" progId="Equation.3">
                  <p:embed/>
                </p:oleObj>
              </mc:Choice>
              <mc:Fallback>
                <p:oleObj name="Equation" r:id="rId7" imgW="82548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1720" y="5679281"/>
                        <a:ext cx="2055813"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5338" y="5242868"/>
            <a:ext cx="118268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extBox 11"/>
          <p:cNvSpPr txBox="1"/>
          <p:nvPr/>
        </p:nvSpPr>
        <p:spPr>
          <a:xfrm>
            <a:off x="221173" y="4043270"/>
            <a:ext cx="6984776" cy="1661993"/>
          </a:xfrm>
          <a:prstGeom prst="rect">
            <a:avLst/>
          </a:prstGeom>
          <a:noFill/>
        </p:spPr>
        <p:txBody>
          <a:bodyPr wrap="square">
            <a:spAutoFit/>
          </a:bodyPr>
          <a:lstStyle/>
          <a:p>
            <a:pPr eaLnBrk="0" hangingPunct="0">
              <a:spcBef>
                <a:spcPct val="50000"/>
              </a:spcBef>
              <a:buFont typeface="Arial" pitchFamily="34" charset="0"/>
              <a:buChar char="•"/>
              <a:defRPr/>
            </a:pPr>
            <a:r>
              <a:rPr lang="en-US" sz="2400" dirty="0">
                <a:latin typeface="+mj-lt"/>
                <a:cs typeface="+mn-cs"/>
              </a:rPr>
              <a:t> </a:t>
            </a:r>
            <a:r>
              <a:rPr lang="en-US" sz="2400" dirty="0">
                <a:latin typeface="+mn-lt"/>
                <a:cs typeface="+mn-cs"/>
              </a:rPr>
              <a:t>This enhancement   can be accounted within the effective Fermi liquid picture  by the development of heavy quasi-particles.</a:t>
            </a:r>
          </a:p>
          <a:p>
            <a:pPr eaLnBrk="0" hangingPunct="0">
              <a:spcBef>
                <a:spcPct val="50000"/>
              </a:spcBef>
              <a:defRPr/>
            </a:pPr>
            <a:endParaRPr lang="en-US"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7"/>
          <p:cNvGrpSpPr>
            <a:grpSpLocks/>
          </p:cNvGrpSpPr>
          <p:nvPr/>
        </p:nvGrpSpPr>
        <p:grpSpPr bwMode="auto">
          <a:xfrm>
            <a:off x="628650" y="1657350"/>
            <a:ext cx="5900738" cy="5072063"/>
            <a:chOff x="628620" y="1657350"/>
            <a:chExt cx="5900768" cy="5072634"/>
          </a:xfrm>
        </p:grpSpPr>
        <p:grpSp>
          <p:nvGrpSpPr>
            <p:cNvPr id="41999" name="Group 26"/>
            <p:cNvGrpSpPr>
              <a:grpSpLocks/>
            </p:cNvGrpSpPr>
            <p:nvPr/>
          </p:nvGrpSpPr>
          <p:grpSpPr bwMode="auto">
            <a:xfrm>
              <a:off x="628620" y="1657350"/>
              <a:ext cx="5900768" cy="5072634"/>
              <a:chOff x="628620" y="1657350"/>
              <a:chExt cx="5900768" cy="5072634"/>
            </a:xfrm>
          </p:grpSpPr>
          <p:pic>
            <p:nvPicPr>
              <p:cNvPr id="42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212941"/>
                <a:ext cx="5634038" cy="4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4" name="Group 25"/>
              <p:cNvGrpSpPr>
                <a:grpSpLocks/>
              </p:cNvGrpSpPr>
              <p:nvPr/>
            </p:nvGrpSpPr>
            <p:grpSpPr bwMode="auto">
              <a:xfrm>
                <a:off x="628620" y="1657350"/>
                <a:ext cx="4679996" cy="5072634"/>
                <a:chOff x="628620" y="1657350"/>
                <a:chExt cx="4679996" cy="5072634"/>
              </a:xfrm>
            </p:grpSpPr>
            <p:sp>
              <p:nvSpPr>
                <p:cNvPr id="42005" name="Rectangle 17"/>
                <p:cNvSpPr>
                  <a:spLocks noChangeArrowheads="1"/>
                </p:cNvSpPr>
                <p:nvPr/>
              </p:nvSpPr>
              <p:spPr bwMode="auto">
                <a:xfrm>
                  <a:off x="828675" y="3657600"/>
                  <a:ext cx="457254" cy="1679172"/>
                </a:xfrm>
                <a:prstGeom prst="rect">
                  <a:avLst/>
                </a:prstGeom>
                <a:solidFill>
                  <a:schemeClr val="bg1"/>
                </a:solidFill>
                <a:ln w="9525" algn="ctr">
                  <a:solidFill>
                    <a:schemeClr val="bg1"/>
                  </a:solidFill>
                  <a:round/>
                  <a:headEnd/>
                  <a:tailEnd/>
                </a:ln>
              </p:spPr>
              <p:txBody>
                <a:bodyPr>
                  <a:spAutoFit/>
                </a:bodyPr>
                <a:lstStyle/>
                <a:p>
                  <a:pPr eaLnBrk="0" hangingPunct="0">
                    <a:spcBef>
                      <a:spcPct val="50000"/>
                    </a:spcBef>
                  </a:pPr>
                  <a:endParaRPr lang="en-US"/>
                </a:p>
              </p:txBody>
            </p:sp>
            <p:sp>
              <p:nvSpPr>
                <p:cNvPr id="42006" name="Rectangle 19"/>
                <p:cNvSpPr>
                  <a:spLocks noChangeArrowheads="1"/>
                </p:cNvSpPr>
                <p:nvPr/>
              </p:nvSpPr>
              <p:spPr bwMode="auto">
                <a:xfrm>
                  <a:off x="3114675" y="6309375"/>
                  <a:ext cx="1371600" cy="400110"/>
                </a:xfrm>
                <a:prstGeom prst="rect">
                  <a:avLst/>
                </a:prstGeom>
                <a:solidFill>
                  <a:schemeClr val="bg1"/>
                </a:solidFill>
                <a:ln w="9525" algn="ctr">
                  <a:solidFill>
                    <a:schemeClr val="bg1"/>
                  </a:solidFill>
                  <a:round/>
                  <a:headEnd/>
                  <a:tailEnd/>
                </a:ln>
              </p:spPr>
              <p:txBody>
                <a:bodyPr>
                  <a:spAutoFit/>
                </a:bodyPr>
                <a:lstStyle/>
                <a:p>
                  <a:pPr eaLnBrk="0" hangingPunct="0">
                    <a:spcBef>
                      <a:spcPct val="50000"/>
                    </a:spcBef>
                  </a:pPr>
                  <a:endParaRPr lang="en-US"/>
                </a:p>
              </p:txBody>
            </p:sp>
            <p:sp>
              <p:nvSpPr>
                <p:cNvPr id="42007" name="TextBox 18"/>
                <p:cNvSpPr txBox="1">
                  <a:spLocks noChangeArrowheads="1"/>
                </p:cNvSpPr>
                <p:nvPr/>
              </p:nvSpPr>
              <p:spPr bwMode="auto">
                <a:xfrm rot="-5400000">
                  <a:off x="-1171575" y="3457545"/>
                  <a:ext cx="4000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Temperature</a:t>
                  </a:r>
                </a:p>
              </p:txBody>
            </p:sp>
            <p:sp>
              <p:nvSpPr>
                <p:cNvPr id="42008" name="TextBox 20"/>
                <p:cNvSpPr txBox="1">
                  <a:spLocks noChangeArrowheads="1"/>
                </p:cNvSpPr>
                <p:nvPr/>
              </p:nvSpPr>
              <p:spPr bwMode="auto">
                <a:xfrm>
                  <a:off x="2219161" y="6329874"/>
                  <a:ext cx="30894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Control Parameter</a:t>
                  </a:r>
                </a:p>
              </p:txBody>
            </p:sp>
          </p:grpSp>
        </p:grpSp>
        <p:sp>
          <p:nvSpPr>
            <p:cNvPr id="22" name="Chord 21"/>
            <p:cNvSpPr/>
            <p:nvPr/>
          </p:nvSpPr>
          <p:spPr bwMode="auto">
            <a:xfrm rot="6821938">
              <a:off x="3531769" y="5875694"/>
              <a:ext cx="543466" cy="537669"/>
            </a:xfrm>
            <a:prstGeom prst="chord">
              <a:avLst/>
            </a:prstGeom>
            <a:gradFill flip="none" rotWithShape="1">
              <a:gsLst>
                <a:gs pos="94000">
                  <a:schemeClr val="accent3">
                    <a:alpha val="2000"/>
                  </a:schemeClr>
                </a:gs>
                <a:gs pos="32000">
                  <a:srgbClr val="FF99FF"/>
                </a:gs>
                <a:gs pos="100000">
                  <a:schemeClr val="accent1">
                    <a:tint val="23500"/>
                    <a:satMod val="1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cs typeface="+mn-cs"/>
              </a:endParaRPr>
            </a:p>
          </p:txBody>
        </p:sp>
      </p:grpSp>
      <p:sp>
        <p:nvSpPr>
          <p:cNvPr id="2" name="Rectangle 2"/>
          <p:cNvSpPr txBox="1">
            <a:spLocks noChangeArrowheads="1"/>
          </p:cNvSpPr>
          <p:nvPr/>
        </p:nvSpPr>
        <p:spPr>
          <a:xfrm>
            <a:off x="762000" y="152400"/>
            <a:ext cx="7847124" cy="1701995"/>
          </a:xfrm>
          <a:prstGeom prst="rect">
            <a:avLst/>
          </a:prstGeom>
        </p:spPr>
        <p:txBody>
          <a:bodyPr>
            <a:normAutofit fontScale="97500"/>
          </a:bodyPr>
          <a:lstStyle/>
          <a:p>
            <a:pPr eaLnBrk="0" hangingPunct="0">
              <a:spcBef>
                <a:spcPct val="50000"/>
              </a:spcBef>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 Rich Phase diagram</a:t>
            </a:r>
          </a:p>
        </p:txBody>
      </p:sp>
      <p:sp>
        <p:nvSpPr>
          <p:cNvPr id="3" name="TextBox 2"/>
          <p:cNvSpPr txBox="1"/>
          <p:nvPr/>
        </p:nvSpPr>
        <p:spPr>
          <a:xfrm>
            <a:off x="363538" y="952500"/>
            <a:ext cx="8147050" cy="1477963"/>
          </a:xfrm>
          <a:prstGeom prst="rect">
            <a:avLst/>
          </a:prstGeom>
          <a:noFill/>
        </p:spPr>
        <p:txBody>
          <a:bodyPr>
            <a:spAutoFit/>
          </a:bodyPr>
          <a:lstStyle/>
          <a:p>
            <a:pPr eaLnBrk="0" hangingPunct="0">
              <a:spcBef>
                <a:spcPct val="50000"/>
              </a:spcBef>
              <a:defRPr/>
            </a:pPr>
            <a:r>
              <a:rPr lang="en-US" dirty="0">
                <a:latin typeface="+mn-lt"/>
                <a:cs typeface="+mn-cs"/>
              </a:rPr>
              <a:t>However the Heavy </a:t>
            </a:r>
            <a:r>
              <a:rPr lang="en-US" dirty="0" err="1">
                <a:latin typeface="+mn-lt"/>
                <a:cs typeface="+mn-cs"/>
              </a:rPr>
              <a:t>fermi</a:t>
            </a:r>
            <a:r>
              <a:rPr lang="en-US" dirty="0">
                <a:latin typeface="+mn-lt"/>
                <a:cs typeface="+mn-cs"/>
              </a:rPr>
              <a:t> liquid  is just one of the  various ground states exhibited by this compounds. </a:t>
            </a:r>
          </a:p>
          <a:p>
            <a:pPr eaLnBrk="0" hangingPunct="0">
              <a:spcBef>
                <a:spcPct val="50000"/>
              </a:spcBef>
              <a:defRPr/>
            </a:pPr>
            <a:r>
              <a:rPr lang="en-US" dirty="0">
                <a:latin typeface="+mn-lt"/>
                <a:cs typeface="+mn-cs"/>
              </a:rPr>
              <a:t>Heavy fermions exhibits a very complex phase diagram, many aspects of which remain unknown</a:t>
            </a:r>
          </a:p>
        </p:txBody>
      </p:sp>
      <p:cxnSp>
        <p:nvCxnSpPr>
          <p:cNvPr id="7" name="Straight Arrow Connector 6"/>
          <p:cNvCxnSpPr>
            <a:cxnSpLocks noChangeShapeType="1"/>
          </p:cNvCxnSpPr>
          <p:nvPr/>
        </p:nvCxnSpPr>
        <p:spPr bwMode="auto">
          <a:xfrm rot="16200000" flipV="1">
            <a:off x="1867694" y="5563394"/>
            <a:ext cx="762000" cy="192088"/>
          </a:xfrm>
          <a:prstGeom prst="straightConnector1">
            <a:avLst/>
          </a:prstGeom>
          <a:noFill/>
          <a:ln w="38100" algn="ctr">
            <a:solidFill>
              <a:srgbClr val="006C31"/>
            </a:solidFill>
            <a:round/>
            <a:headEnd/>
            <a:tailEnd type="arrow" w="med" len="me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1219200" y="4983163"/>
            <a:ext cx="1712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solidFill>
                  <a:srgbClr val="006C31"/>
                </a:solidFill>
              </a:rPr>
              <a:t>Magnetic order</a:t>
            </a:r>
          </a:p>
        </p:txBody>
      </p:sp>
      <p:cxnSp>
        <p:nvCxnSpPr>
          <p:cNvPr id="9" name="Straight Arrow Connector 8"/>
          <p:cNvCxnSpPr>
            <a:cxnSpLocks noChangeShapeType="1"/>
          </p:cNvCxnSpPr>
          <p:nvPr/>
        </p:nvCxnSpPr>
        <p:spPr bwMode="auto">
          <a:xfrm flipV="1">
            <a:off x="5060950" y="5337175"/>
            <a:ext cx="720725" cy="627063"/>
          </a:xfrm>
          <a:prstGeom prst="straightConnector1">
            <a:avLst/>
          </a:prstGeom>
          <a:noFill/>
          <a:ln w="38100"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2" name="TextBox 11"/>
          <p:cNvSpPr txBox="1">
            <a:spLocks noChangeArrowheads="1"/>
          </p:cNvSpPr>
          <p:nvPr/>
        </p:nvSpPr>
        <p:spPr bwMode="auto">
          <a:xfrm>
            <a:off x="5927725" y="4937125"/>
            <a:ext cx="273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solidFill>
                  <a:srgbClr val="002060"/>
                </a:solidFill>
              </a:rPr>
              <a:t>Heavy Fermi liquid  </a:t>
            </a:r>
          </a:p>
        </p:txBody>
      </p:sp>
      <p:cxnSp>
        <p:nvCxnSpPr>
          <p:cNvPr id="14" name="Straight Arrow Connector 13"/>
          <p:cNvCxnSpPr>
            <a:cxnSpLocks noChangeShapeType="1"/>
          </p:cNvCxnSpPr>
          <p:nvPr/>
        </p:nvCxnSpPr>
        <p:spPr bwMode="auto">
          <a:xfrm rot="5400000" flipH="1" flipV="1">
            <a:off x="3895725" y="3032125"/>
            <a:ext cx="1905000" cy="186690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15" name="TextBox 14"/>
          <p:cNvSpPr txBox="1">
            <a:spLocks noChangeArrowheads="1"/>
          </p:cNvSpPr>
          <p:nvPr/>
        </p:nvSpPr>
        <p:spPr bwMode="auto">
          <a:xfrm>
            <a:off x="5927725" y="2822575"/>
            <a:ext cx="3216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dirty="0">
                <a:solidFill>
                  <a:srgbClr val="FFC000"/>
                </a:solidFill>
              </a:rPr>
              <a:t>Quantum criticality and non-Fermi liquid behavior</a:t>
            </a:r>
          </a:p>
        </p:txBody>
      </p:sp>
      <p:cxnSp>
        <p:nvCxnSpPr>
          <p:cNvPr id="24" name="Straight Arrow Connector 23"/>
          <p:cNvCxnSpPr>
            <a:cxnSpLocks noChangeShapeType="1"/>
          </p:cNvCxnSpPr>
          <p:nvPr/>
        </p:nvCxnSpPr>
        <p:spPr bwMode="auto">
          <a:xfrm flipV="1">
            <a:off x="3914775" y="4389438"/>
            <a:ext cx="2247900" cy="1574800"/>
          </a:xfrm>
          <a:prstGeom prst="straightConnector1">
            <a:avLst/>
          </a:prstGeom>
          <a:noFill/>
          <a:ln w="28575" algn="ctr">
            <a:solidFill>
              <a:srgbClr val="FF00FF"/>
            </a:solidFill>
            <a:round/>
            <a:headEnd/>
            <a:tailEnd type="arrow" w="med" len="med"/>
          </a:ln>
          <a:extLst>
            <a:ext uri="{909E8E84-426E-40DD-AFC4-6F175D3DCCD1}">
              <a14:hiddenFill xmlns:a14="http://schemas.microsoft.com/office/drawing/2010/main">
                <a:noFill/>
              </a14:hiddenFill>
            </a:ext>
          </a:extLst>
        </p:spPr>
      </p:cxnSp>
      <p:sp>
        <p:nvSpPr>
          <p:cNvPr id="25" name="TextBox 24"/>
          <p:cNvSpPr txBox="1">
            <a:spLocks noChangeArrowheads="1"/>
          </p:cNvSpPr>
          <p:nvPr/>
        </p:nvSpPr>
        <p:spPr bwMode="auto">
          <a:xfrm>
            <a:off x="6096000" y="4035425"/>
            <a:ext cx="2681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dirty="0">
                <a:solidFill>
                  <a:srgbClr val="FF00FF"/>
                </a:solidFill>
              </a:rPr>
              <a:t>Exotic Superconductivity</a:t>
            </a:r>
          </a:p>
        </p:txBody>
      </p:sp>
      <p:sp>
        <p:nvSpPr>
          <p:cNvPr id="17" name="TextBox 16"/>
          <p:cNvSpPr txBox="1"/>
          <p:nvPr/>
        </p:nvSpPr>
        <p:spPr>
          <a:xfrm>
            <a:off x="3563938" y="5875338"/>
            <a:ext cx="703262" cy="338137"/>
          </a:xfrm>
          <a:prstGeom prst="rect">
            <a:avLst/>
          </a:prstGeom>
          <a:noFill/>
        </p:spPr>
        <p:txBody>
          <a:bodyPr>
            <a:spAutoFit/>
          </a:bodyPr>
          <a:lstStyle/>
          <a:p>
            <a:pPr eaLnBrk="0" hangingPunct="0">
              <a:spcBef>
                <a:spcPct val="50000"/>
              </a:spcBef>
              <a:defRPr/>
            </a:pPr>
            <a:r>
              <a:rPr lang="en-US" sz="1600" dirty="0">
                <a:latin typeface="+mj-lt"/>
                <a:cs typeface="+mn-cs"/>
              </a:rPr>
              <a:t>SC</a:t>
            </a:r>
          </a:p>
        </p:txBody>
      </p:sp>
      <p:sp>
        <p:nvSpPr>
          <p:cNvPr id="16" name="Rectangle 15"/>
          <p:cNvSpPr/>
          <p:nvPr/>
        </p:nvSpPr>
        <p:spPr>
          <a:xfrm>
            <a:off x="5724128" y="6265180"/>
            <a:ext cx="3238500" cy="584200"/>
          </a:xfrm>
          <a:prstGeom prst="rect">
            <a:avLst/>
          </a:prstGeom>
        </p:spPr>
        <p:txBody>
          <a:bodyPr>
            <a:spAutoFit/>
          </a:bodyPr>
          <a:lstStyle/>
          <a:p>
            <a:pPr eaLnBrk="0" hangingPunct="0">
              <a:spcBef>
                <a:spcPct val="50000"/>
              </a:spcBef>
              <a:defRPr/>
            </a:pPr>
            <a:r>
              <a:rPr lang="en-US" sz="1600" dirty="0" err="1">
                <a:latin typeface="+mj-lt"/>
                <a:cs typeface="+mn-cs"/>
              </a:rPr>
              <a:t>Gegenwart</a:t>
            </a:r>
            <a:r>
              <a:rPr lang="en-US" sz="1600" dirty="0">
                <a:latin typeface="+mj-lt"/>
                <a:cs typeface="+mn-cs"/>
              </a:rPr>
              <a:t> et al,  Nature Phys. 4, 186197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0" y="0"/>
            <a:ext cx="7847124" cy="1701995"/>
          </a:xfrm>
          <a:prstGeom prst="rect">
            <a:avLst/>
          </a:prstGeom>
        </p:spPr>
        <p:txBody>
          <a:bodyPr>
            <a:normAutofit fontScale="97500"/>
          </a:bodyPr>
          <a:lstStyle/>
          <a:p>
            <a:pPr eaLnBrk="0" hangingPunct="0">
              <a:spcBef>
                <a:spcPct val="50000"/>
              </a:spcBef>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 Kondo Lattice Model</a:t>
            </a:r>
          </a:p>
        </p:txBody>
      </p:sp>
      <p:pic>
        <p:nvPicPr>
          <p:cNvPr id="8197" name="Picture 8" descr="ca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189288"/>
            <a:ext cx="821372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p:cNvSpPr/>
          <p:nvPr/>
        </p:nvSpPr>
        <p:spPr>
          <a:xfrm>
            <a:off x="2289012" y="3664177"/>
            <a:ext cx="182880" cy="182880"/>
          </a:xfrm>
          <a:prstGeom prst="ellipse">
            <a:avLst/>
          </a:prstGeom>
          <a:solidFill>
            <a:srgbClr val="FF0000"/>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34" name="Oval 33"/>
          <p:cNvSpPr/>
          <p:nvPr/>
        </p:nvSpPr>
        <p:spPr>
          <a:xfrm rot="10800000" flipV="1">
            <a:off x="2471893" y="3627978"/>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35" name="Oval 34"/>
          <p:cNvSpPr/>
          <p:nvPr/>
        </p:nvSpPr>
        <p:spPr>
          <a:xfrm flipV="1">
            <a:off x="5621255" y="3731550"/>
            <a:ext cx="182880" cy="182880"/>
          </a:xfrm>
          <a:prstGeom prst="ellipse">
            <a:avLst/>
          </a:prstGeom>
          <a:solidFill>
            <a:srgbClr val="FF0000"/>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36" name="Oval 35"/>
          <p:cNvSpPr/>
          <p:nvPr/>
        </p:nvSpPr>
        <p:spPr>
          <a:xfrm rot="10800000" flipV="1">
            <a:off x="2800510" y="366417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37" name="Oval 36"/>
          <p:cNvSpPr/>
          <p:nvPr/>
        </p:nvSpPr>
        <p:spPr>
          <a:xfrm rot="10800000" flipV="1">
            <a:off x="3165640" y="366417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38" name="Oval 37"/>
          <p:cNvSpPr/>
          <p:nvPr/>
        </p:nvSpPr>
        <p:spPr>
          <a:xfrm rot="10800000" flipV="1">
            <a:off x="3530770" y="366417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39" name="Oval 38"/>
          <p:cNvSpPr/>
          <p:nvPr/>
        </p:nvSpPr>
        <p:spPr>
          <a:xfrm rot="10800000" flipV="1">
            <a:off x="3833215" y="3713617"/>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0" name="Oval 39"/>
          <p:cNvSpPr/>
          <p:nvPr/>
        </p:nvSpPr>
        <p:spPr>
          <a:xfrm rot="10800000" flipV="1">
            <a:off x="4160661" y="3719103"/>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1" name="Oval 40"/>
          <p:cNvSpPr/>
          <p:nvPr/>
        </p:nvSpPr>
        <p:spPr>
          <a:xfrm>
            <a:off x="3995925" y="3697220"/>
            <a:ext cx="182880" cy="182880"/>
          </a:xfrm>
          <a:prstGeom prst="ellipse">
            <a:avLst/>
          </a:prstGeom>
          <a:solidFill>
            <a:srgbClr val="FF0000"/>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2" name="Oval 41"/>
          <p:cNvSpPr/>
          <p:nvPr/>
        </p:nvSpPr>
        <p:spPr>
          <a:xfrm rot="10800000" flipV="1">
            <a:off x="4470938" y="3701004"/>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3" name="Oval 42"/>
          <p:cNvSpPr/>
          <p:nvPr/>
        </p:nvSpPr>
        <p:spPr>
          <a:xfrm rot="10800000" flipV="1">
            <a:off x="4799555" y="3737201"/>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4" name="Oval 43"/>
          <p:cNvSpPr/>
          <p:nvPr/>
        </p:nvSpPr>
        <p:spPr>
          <a:xfrm rot="10800000" flipV="1">
            <a:off x="5529815" y="3701004"/>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5" name="Oval 44"/>
          <p:cNvSpPr/>
          <p:nvPr/>
        </p:nvSpPr>
        <p:spPr>
          <a:xfrm rot="10800000" flipV="1">
            <a:off x="5186480" y="3735624"/>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6" name="Oval 45"/>
          <p:cNvSpPr/>
          <p:nvPr/>
        </p:nvSpPr>
        <p:spPr>
          <a:xfrm rot="10800000" flipV="1">
            <a:off x="5894945" y="3737201"/>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7" name="Oval 46"/>
          <p:cNvSpPr/>
          <p:nvPr/>
        </p:nvSpPr>
        <p:spPr>
          <a:xfrm rot="10800000" flipV="1">
            <a:off x="6424585" y="368807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8" name="Oval 47"/>
          <p:cNvSpPr/>
          <p:nvPr/>
        </p:nvSpPr>
        <p:spPr>
          <a:xfrm rot="10800000" flipV="1">
            <a:off x="1230766" y="3627663"/>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49" name="Oval 48"/>
          <p:cNvSpPr/>
          <p:nvPr/>
        </p:nvSpPr>
        <p:spPr>
          <a:xfrm rot="10800000" flipV="1">
            <a:off x="2179789" y="3664176"/>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0" name="Oval 49"/>
          <p:cNvSpPr/>
          <p:nvPr/>
        </p:nvSpPr>
        <p:spPr>
          <a:xfrm rot="10800000" flipV="1">
            <a:off x="1486672" y="3627979"/>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1" name="Oval 50"/>
          <p:cNvSpPr/>
          <p:nvPr/>
        </p:nvSpPr>
        <p:spPr>
          <a:xfrm rot="10800000" flipV="1">
            <a:off x="1741633" y="3627978"/>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2" name="Oval 51"/>
          <p:cNvSpPr/>
          <p:nvPr/>
        </p:nvSpPr>
        <p:spPr>
          <a:xfrm rot="10800000" flipV="1">
            <a:off x="1997539" y="366417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3" name="Oval 52"/>
          <p:cNvSpPr/>
          <p:nvPr/>
        </p:nvSpPr>
        <p:spPr>
          <a:xfrm rot="10800000" flipV="1">
            <a:off x="654690" y="3620410"/>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4" name="Oval 53"/>
          <p:cNvSpPr/>
          <p:nvPr/>
        </p:nvSpPr>
        <p:spPr>
          <a:xfrm rot="10800000" flipV="1">
            <a:off x="6731825" y="3697220"/>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5" name="Oval 54"/>
          <p:cNvSpPr/>
          <p:nvPr/>
        </p:nvSpPr>
        <p:spPr>
          <a:xfrm rot="10800000" flipV="1">
            <a:off x="7360458" y="368807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6" name="Oval 55"/>
          <p:cNvSpPr/>
          <p:nvPr/>
        </p:nvSpPr>
        <p:spPr>
          <a:xfrm rot="10800000" flipV="1">
            <a:off x="7689075" y="3724272"/>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7" name="Oval 56"/>
          <p:cNvSpPr/>
          <p:nvPr/>
        </p:nvSpPr>
        <p:spPr>
          <a:xfrm rot="10800000" flipV="1">
            <a:off x="8076000" y="372269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8" name="Oval 57"/>
          <p:cNvSpPr/>
          <p:nvPr/>
        </p:nvSpPr>
        <p:spPr>
          <a:xfrm rot="10800000" flipV="1">
            <a:off x="7039065" y="368807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59" name="Oval 58"/>
          <p:cNvSpPr/>
          <p:nvPr/>
        </p:nvSpPr>
        <p:spPr>
          <a:xfrm rot="10800000" flipV="1">
            <a:off x="1000336" y="361126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0" name="Oval 59"/>
          <p:cNvSpPr/>
          <p:nvPr/>
        </p:nvSpPr>
        <p:spPr>
          <a:xfrm rot="10800000" flipV="1">
            <a:off x="6077825" y="3713618"/>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1" name="Oval 60"/>
          <p:cNvSpPr/>
          <p:nvPr/>
        </p:nvSpPr>
        <p:spPr>
          <a:xfrm>
            <a:off x="1547150" y="415808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2" name="Oval 61"/>
          <p:cNvSpPr/>
          <p:nvPr/>
        </p:nvSpPr>
        <p:spPr>
          <a:xfrm>
            <a:off x="2353655" y="411053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3" name="Oval 62"/>
          <p:cNvSpPr/>
          <p:nvPr/>
        </p:nvSpPr>
        <p:spPr>
          <a:xfrm>
            <a:off x="3165639" y="411053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4" name="Oval 63"/>
          <p:cNvSpPr/>
          <p:nvPr/>
        </p:nvSpPr>
        <p:spPr>
          <a:xfrm>
            <a:off x="4799555" y="411053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5" name="Oval 64"/>
          <p:cNvSpPr/>
          <p:nvPr/>
        </p:nvSpPr>
        <p:spPr>
          <a:xfrm>
            <a:off x="5621255" y="411053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6" name="Oval 65"/>
          <p:cNvSpPr/>
          <p:nvPr/>
        </p:nvSpPr>
        <p:spPr>
          <a:xfrm>
            <a:off x="4005070" y="411053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7" name="Oval 66"/>
          <p:cNvSpPr/>
          <p:nvPr/>
        </p:nvSpPr>
        <p:spPr>
          <a:xfrm>
            <a:off x="7292705" y="4148935"/>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8" name="Oval 67"/>
          <p:cNvSpPr/>
          <p:nvPr/>
        </p:nvSpPr>
        <p:spPr>
          <a:xfrm>
            <a:off x="8114405" y="4148935"/>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69" name="Oval 68"/>
          <p:cNvSpPr/>
          <p:nvPr/>
        </p:nvSpPr>
        <p:spPr>
          <a:xfrm>
            <a:off x="6498220" y="4148935"/>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70" name="Oval 69"/>
          <p:cNvSpPr/>
          <p:nvPr/>
        </p:nvSpPr>
        <p:spPr>
          <a:xfrm>
            <a:off x="702240" y="411053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8312" name="TextBox 70"/>
          <p:cNvSpPr txBox="1">
            <a:spLocks noChangeArrowheads="1"/>
          </p:cNvSpPr>
          <p:nvPr/>
        </p:nvSpPr>
        <p:spPr bwMode="auto">
          <a:xfrm>
            <a:off x="0" y="3419475"/>
            <a:ext cx="654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800">
                <a:solidFill>
                  <a:srgbClr val="C00000"/>
                </a:solidFill>
              </a:rPr>
              <a:t>c</a:t>
            </a:r>
          </a:p>
        </p:txBody>
      </p:sp>
      <p:sp>
        <p:nvSpPr>
          <p:cNvPr id="8313" name="TextBox 71"/>
          <p:cNvSpPr txBox="1">
            <a:spLocks noChangeArrowheads="1"/>
          </p:cNvSpPr>
          <p:nvPr/>
        </p:nvSpPr>
        <p:spPr bwMode="auto">
          <a:xfrm>
            <a:off x="1588" y="4010025"/>
            <a:ext cx="6556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800">
                <a:solidFill>
                  <a:srgbClr val="002060"/>
                </a:solidFill>
              </a:rPr>
              <a:t>f</a:t>
            </a:r>
          </a:p>
        </p:txBody>
      </p:sp>
      <p:grpSp>
        <p:nvGrpSpPr>
          <p:cNvPr id="8314" name="Group 37"/>
          <p:cNvGrpSpPr>
            <a:grpSpLocks/>
          </p:cNvGrpSpPr>
          <p:nvPr/>
        </p:nvGrpSpPr>
        <p:grpSpPr bwMode="auto">
          <a:xfrm>
            <a:off x="3165475" y="4124325"/>
            <a:ext cx="138113" cy="255588"/>
            <a:chOff x="920700" y="3209922"/>
            <a:chExt cx="137224" cy="255906"/>
          </a:xfrm>
        </p:grpSpPr>
        <p:sp>
          <p:nvSpPr>
            <p:cNvPr id="78" name="Oval 77"/>
            <p:cNvSpPr/>
            <p:nvPr/>
          </p:nvSpPr>
          <p:spPr>
            <a:xfrm>
              <a:off x="920700" y="3209922"/>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79" name="Straight Arrow Connector 78"/>
            <p:cNvCxnSpPr/>
            <p:nvPr/>
          </p:nvCxnSpPr>
          <p:spPr>
            <a:xfrm rot="16200000" flipV="1">
              <a:off x="901071" y="3373645"/>
              <a:ext cx="182790" cy="1577"/>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15" name="Group 40"/>
          <p:cNvGrpSpPr>
            <a:grpSpLocks/>
          </p:cNvGrpSpPr>
          <p:nvPr/>
        </p:nvGrpSpPr>
        <p:grpSpPr bwMode="auto">
          <a:xfrm>
            <a:off x="5643563" y="3989388"/>
            <a:ext cx="138112" cy="242887"/>
            <a:chOff x="990600" y="3538224"/>
            <a:chExt cx="137224" cy="243424"/>
          </a:xfrm>
        </p:grpSpPr>
        <p:sp>
          <p:nvSpPr>
            <p:cNvPr id="81" name="Oval 80"/>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82" name="Straight Arrow Connector 81"/>
            <p:cNvCxnSpPr/>
            <p:nvPr/>
          </p:nvCxnSpPr>
          <p:spPr>
            <a:xfrm rot="5400000">
              <a:off x="974038" y="3628918"/>
              <a:ext cx="182966" cy="157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16" name="Group 43"/>
          <p:cNvGrpSpPr>
            <a:grpSpLocks/>
          </p:cNvGrpSpPr>
          <p:nvPr/>
        </p:nvGrpSpPr>
        <p:grpSpPr bwMode="auto">
          <a:xfrm rot="-5400000">
            <a:off x="647700" y="4070350"/>
            <a:ext cx="136525" cy="244475"/>
            <a:chOff x="990600" y="3538224"/>
            <a:chExt cx="137224" cy="243424"/>
          </a:xfrm>
        </p:grpSpPr>
        <p:sp>
          <p:nvSpPr>
            <p:cNvPr id="84" name="Oval 83"/>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85" name="Straight Arrow Connector 84"/>
            <p:cNvCxnSpPr/>
            <p:nvPr/>
          </p:nvCxnSpPr>
          <p:spPr>
            <a:xfrm rot="5400000">
              <a:off x="977904" y="3629105"/>
              <a:ext cx="183358" cy="159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17" name="Group 49"/>
          <p:cNvGrpSpPr>
            <a:grpSpLocks/>
          </p:cNvGrpSpPr>
          <p:nvPr/>
        </p:nvGrpSpPr>
        <p:grpSpPr bwMode="auto">
          <a:xfrm>
            <a:off x="7315200" y="4033838"/>
            <a:ext cx="136525" cy="242887"/>
            <a:chOff x="990600" y="3538224"/>
            <a:chExt cx="137224" cy="243424"/>
          </a:xfrm>
        </p:grpSpPr>
        <p:sp>
          <p:nvSpPr>
            <p:cNvPr id="87" name="Oval 86"/>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88" name="Straight Arrow Connector 87"/>
            <p:cNvCxnSpPr/>
            <p:nvPr/>
          </p:nvCxnSpPr>
          <p:spPr>
            <a:xfrm rot="5400000">
              <a:off x="974910" y="3628909"/>
              <a:ext cx="182966" cy="159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18" name="Group 52"/>
          <p:cNvGrpSpPr>
            <a:grpSpLocks/>
          </p:cNvGrpSpPr>
          <p:nvPr/>
        </p:nvGrpSpPr>
        <p:grpSpPr bwMode="auto">
          <a:xfrm rot="-1680000">
            <a:off x="2349500" y="4013200"/>
            <a:ext cx="138113" cy="242888"/>
            <a:chOff x="990600" y="3538224"/>
            <a:chExt cx="137224" cy="243424"/>
          </a:xfrm>
        </p:grpSpPr>
        <p:sp>
          <p:nvSpPr>
            <p:cNvPr id="90" name="Oval 89"/>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91" name="Straight Arrow Connector 90"/>
            <p:cNvCxnSpPr/>
            <p:nvPr/>
          </p:nvCxnSpPr>
          <p:spPr>
            <a:xfrm rot="5400000">
              <a:off x="974184" y="3626570"/>
              <a:ext cx="182965" cy="1577"/>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19" name="Group 55"/>
          <p:cNvGrpSpPr>
            <a:grpSpLocks/>
          </p:cNvGrpSpPr>
          <p:nvPr/>
        </p:nvGrpSpPr>
        <p:grpSpPr bwMode="auto">
          <a:xfrm rot="2340000">
            <a:off x="1608138" y="4087813"/>
            <a:ext cx="138112" cy="244475"/>
            <a:chOff x="990600" y="3538224"/>
            <a:chExt cx="137224" cy="243424"/>
          </a:xfrm>
        </p:grpSpPr>
        <p:sp>
          <p:nvSpPr>
            <p:cNvPr id="93" name="Oval 92"/>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94" name="Straight Arrow Connector 93"/>
            <p:cNvCxnSpPr/>
            <p:nvPr/>
          </p:nvCxnSpPr>
          <p:spPr>
            <a:xfrm rot="5400000">
              <a:off x="970797" y="3628022"/>
              <a:ext cx="183358" cy="157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20" name="Group 62"/>
          <p:cNvGrpSpPr>
            <a:grpSpLocks/>
          </p:cNvGrpSpPr>
          <p:nvPr/>
        </p:nvGrpSpPr>
        <p:grpSpPr bwMode="auto">
          <a:xfrm rot="-1680000">
            <a:off x="4775200" y="4027488"/>
            <a:ext cx="136525" cy="242887"/>
            <a:chOff x="990600" y="3538224"/>
            <a:chExt cx="137224" cy="243424"/>
          </a:xfrm>
        </p:grpSpPr>
        <p:sp>
          <p:nvSpPr>
            <p:cNvPr id="97" name="Oval 96"/>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98" name="Straight Arrow Connector 97"/>
            <p:cNvCxnSpPr/>
            <p:nvPr/>
          </p:nvCxnSpPr>
          <p:spPr>
            <a:xfrm rot="5400000">
              <a:off x="975713" y="3625530"/>
              <a:ext cx="182966" cy="159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21" name="Group 65"/>
          <p:cNvGrpSpPr>
            <a:grpSpLocks/>
          </p:cNvGrpSpPr>
          <p:nvPr/>
        </p:nvGrpSpPr>
        <p:grpSpPr bwMode="auto">
          <a:xfrm rot="-5400000">
            <a:off x="6590506" y="4090194"/>
            <a:ext cx="136525" cy="255588"/>
            <a:chOff x="920700" y="3209922"/>
            <a:chExt cx="137224" cy="255906"/>
          </a:xfrm>
        </p:grpSpPr>
        <p:sp>
          <p:nvSpPr>
            <p:cNvPr id="100" name="Oval 99"/>
            <p:cNvSpPr/>
            <p:nvPr/>
          </p:nvSpPr>
          <p:spPr>
            <a:xfrm>
              <a:off x="920700" y="3209922"/>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101" name="Straight Arrow Connector 100"/>
            <p:cNvCxnSpPr/>
            <p:nvPr/>
          </p:nvCxnSpPr>
          <p:spPr>
            <a:xfrm rot="16200000" flipV="1">
              <a:off x="905098" y="3373635"/>
              <a:ext cx="182790" cy="159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22" name="Group 78"/>
          <p:cNvGrpSpPr>
            <a:grpSpLocks/>
          </p:cNvGrpSpPr>
          <p:nvPr/>
        </p:nvGrpSpPr>
        <p:grpSpPr bwMode="auto">
          <a:xfrm>
            <a:off x="747713" y="4010025"/>
            <a:ext cx="138112" cy="242888"/>
            <a:chOff x="990600" y="3538224"/>
            <a:chExt cx="137224" cy="243424"/>
          </a:xfrm>
        </p:grpSpPr>
        <p:sp>
          <p:nvSpPr>
            <p:cNvPr id="106" name="Oval 105"/>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107" name="Straight Arrow Connector 106"/>
            <p:cNvCxnSpPr/>
            <p:nvPr/>
          </p:nvCxnSpPr>
          <p:spPr>
            <a:xfrm rot="5400000">
              <a:off x="974038" y="3628919"/>
              <a:ext cx="182966" cy="157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0" name="Straight Arrow Connector 109"/>
          <p:cNvCxnSpPr/>
          <p:nvPr/>
        </p:nvCxnSpPr>
        <p:spPr>
          <a:xfrm rot="5400000">
            <a:off x="3989387" y="3690938"/>
            <a:ext cx="182563" cy="158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324" name="Group 84"/>
          <p:cNvGrpSpPr>
            <a:grpSpLocks/>
          </p:cNvGrpSpPr>
          <p:nvPr/>
        </p:nvGrpSpPr>
        <p:grpSpPr bwMode="auto">
          <a:xfrm>
            <a:off x="8121650" y="4033838"/>
            <a:ext cx="136525" cy="242887"/>
            <a:chOff x="990600" y="3538224"/>
            <a:chExt cx="137224" cy="243424"/>
          </a:xfrm>
        </p:grpSpPr>
        <p:sp>
          <p:nvSpPr>
            <p:cNvPr id="112" name="Oval 111"/>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113" name="Straight Arrow Connector 112"/>
            <p:cNvCxnSpPr/>
            <p:nvPr/>
          </p:nvCxnSpPr>
          <p:spPr>
            <a:xfrm rot="5400000">
              <a:off x="974910" y="3628909"/>
              <a:ext cx="182966" cy="1595"/>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25" name="Group 88"/>
          <p:cNvGrpSpPr>
            <a:grpSpLocks/>
          </p:cNvGrpSpPr>
          <p:nvPr/>
        </p:nvGrpSpPr>
        <p:grpSpPr bwMode="auto">
          <a:xfrm>
            <a:off x="4016375" y="4010025"/>
            <a:ext cx="136525" cy="242888"/>
            <a:chOff x="990600" y="3538224"/>
            <a:chExt cx="137224" cy="243424"/>
          </a:xfrm>
        </p:grpSpPr>
        <p:sp>
          <p:nvSpPr>
            <p:cNvPr id="115" name="Oval 114"/>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116" name="Straight Arrow Connector 115"/>
            <p:cNvCxnSpPr/>
            <p:nvPr/>
          </p:nvCxnSpPr>
          <p:spPr>
            <a:xfrm rot="5400000">
              <a:off x="974910" y="3628909"/>
              <a:ext cx="182966" cy="1595"/>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7" name="Straight Arrow Connector 116"/>
          <p:cNvCxnSpPr/>
          <p:nvPr/>
        </p:nvCxnSpPr>
        <p:spPr>
          <a:xfrm rot="10800000" flipV="1">
            <a:off x="5699125" y="3657600"/>
            <a:ext cx="165100" cy="16351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rot="16200000" flipH="1">
            <a:off x="2228851" y="3640137"/>
            <a:ext cx="163512" cy="8731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249238" y="1701800"/>
            <a:ext cx="8739187" cy="1200150"/>
          </a:xfrm>
          <a:prstGeom prst="rect">
            <a:avLst/>
          </a:prstGeom>
          <a:noFill/>
        </p:spPr>
        <p:txBody>
          <a:bodyPr>
            <a:spAutoFit/>
          </a:bodyPr>
          <a:lstStyle/>
          <a:p>
            <a:pPr eaLnBrk="0" hangingPunct="0">
              <a:spcBef>
                <a:spcPct val="50000"/>
              </a:spcBef>
              <a:defRPr/>
            </a:pPr>
            <a:r>
              <a:rPr lang="en-US" sz="2400" b="1" dirty="0">
                <a:latin typeface="+mn-lt"/>
                <a:cs typeface="Times New Roman" pitchFamily="18" charset="0"/>
              </a:rPr>
              <a:t>Basic Physics:   A  band of conduction electrons (c-electrons) interacting via exchange interaction with localized magnetic moments (f-electrons).</a:t>
            </a:r>
          </a:p>
        </p:txBody>
      </p:sp>
      <p:graphicFrame>
        <p:nvGraphicFramePr>
          <p:cNvPr id="3" name="Object 35"/>
          <p:cNvGraphicFramePr>
            <a:graphicFrameLocks noChangeAspect="1"/>
          </p:cNvGraphicFramePr>
          <p:nvPr/>
        </p:nvGraphicFramePr>
        <p:xfrm>
          <a:off x="1485900" y="4873625"/>
          <a:ext cx="3100388" cy="1050925"/>
        </p:xfrm>
        <a:graphic>
          <a:graphicData uri="http://schemas.openxmlformats.org/presentationml/2006/ole">
            <mc:AlternateContent xmlns:mc="http://schemas.openxmlformats.org/markup-compatibility/2006">
              <mc:Choice xmlns:v="urn:schemas-microsoft-com:vml" Requires="v">
                <p:oleObj spid="_x0000_s64564" name="Equation" r:id="rId4" imgW="1244520" imgH="380880" progId="Equation.3">
                  <p:embed/>
                </p:oleObj>
              </mc:Choice>
              <mc:Fallback>
                <p:oleObj name="Equation" r:id="rId4" imgW="1244520" imgH="3808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4873625"/>
                        <a:ext cx="3100388"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5" name="Object 4"/>
          <p:cNvGraphicFramePr>
            <a:graphicFrameLocks noChangeAspect="1"/>
          </p:cNvGraphicFramePr>
          <p:nvPr/>
        </p:nvGraphicFramePr>
        <p:xfrm>
          <a:off x="4714875" y="4908550"/>
          <a:ext cx="2657475" cy="1016000"/>
        </p:xfrm>
        <a:graphic>
          <a:graphicData uri="http://schemas.openxmlformats.org/presentationml/2006/ole">
            <mc:AlternateContent xmlns:mc="http://schemas.openxmlformats.org/markup-compatibility/2006">
              <mc:Choice xmlns:v="urn:schemas-microsoft-com:vml" Requires="v">
                <p:oleObj spid="_x0000_s64565" name="Equation" r:id="rId6" imgW="1066680" imgH="368280" progId="Equation.3">
                  <p:embed/>
                </p:oleObj>
              </mc:Choice>
              <mc:Fallback>
                <p:oleObj name="Equation" r:id="rId6" imgW="1066680" imgH="3682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4908550"/>
                        <a:ext cx="2657475"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7" name="Oval 126"/>
          <p:cNvSpPr>
            <a:spLocks noChangeArrowheads="1"/>
          </p:cNvSpPr>
          <p:nvPr/>
        </p:nvSpPr>
        <p:spPr bwMode="auto">
          <a:xfrm>
            <a:off x="3797300" y="3435350"/>
            <a:ext cx="587375" cy="1096963"/>
          </a:xfrm>
          <a:prstGeom prst="ellipse">
            <a:avLst/>
          </a:prstGeom>
          <a:solidFill>
            <a:srgbClr val="D9D9D9">
              <a:alpha val="41960"/>
            </a:srgbClr>
          </a:solidFill>
          <a:ln w="38100" algn="ctr">
            <a:solidFill>
              <a:schemeClr val="tx1"/>
            </a:solidFill>
            <a:round/>
            <a:headEnd/>
            <a:tailEnd/>
          </a:ln>
        </p:spPr>
        <p:txBody>
          <a:bodyPr>
            <a:spAutoFit/>
          </a:bodyPr>
          <a:lstStyle/>
          <a:p>
            <a:pPr eaLnBrk="0" hangingPunct="0">
              <a:spcBef>
                <a:spcPct val="50000"/>
              </a:spcBef>
            </a:pPr>
            <a:endParaRPr lang="en-US"/>
          </a:p>
        </p:txBody>
      </p:sp>
      <p:sp>
        <p:nvSpPr>
          <p:cNvPr id="95" name="TextBox 94"/>
          <p:cNvSpPr txBox="1"/>
          <p:nvPr/>
        </p:nvSpPr>
        <p:spPr>
          <a:xfrm>
            <a:off x="254000" y="701675"/>
            <a:ext cx="8734425" cy="708025"/>
          </a:xfrm>
          <a:prstGeom prst="rect">
            <a:avLst/>
          </a:prstGeom>
          <a:solidFill>
            <a:srgbClr val="FFFFCC"/>
          </a:solidFill>
        </p:spPr>
        <p:txBody>
          <a:bodyPr>
            <a:spAutoFit/>
          </a:bodyPr>
          <a:lstStyle/>
          <a:p>
            <a:pPr eaLnBrk="0" hangingPunct="0">
              <a:spcBef>
                <a:spcPct val="50000"/>
              </a:spcBef>
              <a:defRPr/>
            </a:pPr>
            <a:r>
              <a:rPr lang="en-US" b="1" dirty="0">
                <a:latin typeface="+mj-lt"/>
                <a:cs typeface="+mn-cs"/>
              </a:rPr>
              <a:t>The Kondo Lattice model is the iconic model used to describe Heavy Fermions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8100"/>
            <a:ext cx="9296400" cy="876300"/>
          </a:xfrm>
          <a:prstGeom prst="rect">
            <a:avLst/>
          </a:prstGeom>
        </p:spPr>
        <p:txBody>
          <a:bodyPr>
            <a:normAutofit fontScale="97500"/>
          </a:bodyPr>
          <a:lstStyle/>
          <a:p>
            <a:pPr algn="ctr" eaLnBrk="0" hangingPunct="0">
              <a:spcBef>
                <a:spcPct val="50000"/>
              </a:spcBef>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Implementing the SU(N) KLM</a:t>
            </a:r>
          </a:p>
        </p:txBody>
      </p:sp>
      <p:sp>
        <p:nvSpPr>
          <p:cNvPr id="4" name="Rectangle 3"/>
          <p:cNvSpPr/>
          <p:nvPr/>
        </p:nvSpPr>
        <p:spPr>
          <a:xfrm>
            <a:off x="495300" y="2590800"/>
            <a:ext cx="8648700" cy="1862048"/>
          </a:xfrm>
          <a:prstGeom prst="rect">
            <a:avLst/>
          </a:prstGeom>
        </p:spPr>
        <p:txBody>
          <a:bodyPr>
            <a:spAutoFit/>
          </a:bodyPr>
          <a:lstStyle/>
          <a:p>
            <a:pPr eaLnBrk="0" hangingPunct="0">
              <a:spcBef>
                <a:spcPts val="600"/>
              </a:spcBef>
              <a:buFont typeface="Arial" pitchFamily="34" charset="0"/>
              <a:buChar char="•"/>
              <a:defRPr/>
            </a:pPr>
            <a:r>
              <a:rPr lang="en-US" dirty="0">
                <a:latin typeface="+mn-lt"/>
                <a:cs typeface="Arial" charset="0"/>
              </a:rPr>
              <a:t>  </a:t>
            </a:r>
            <a:r>
              <a:rPr lang="en-US" sz="2400" dirty="0">
                <a:latin typeface="+mn-lt"/>
                <a:cs typeface="Arial" charset="0"/>
              </a:rPr>
              <a:t>Deep </a:t>
            </a:r>
            <a:r>
              <a:rPr lang="en-US" sz="2400" b="1" baseline="30000" dirty="0">
                <a:solidFill>
                  <a:srgbClr val="3333CC"/>
                </a:solidFill>
                <a:latin typeface="+mn-lt"/>
                <a:sym typeface="Mathematica1"/>
              </a:rPr>
              <a:t>3</a:t>
            </a:r>
            <a:r>
              <a:rPr lang="en-US" sz="2400" b="1" dirty="0">
                <a:solidFill>
                  <a:srgbClr val="3333CC"/>
                </a:solidFill>
                <a:latin typeface="+mn-lt"/>
                <a:sym typeface="Mathematica1"/>
              </a:rPr>
              <a:t>P</a:t>
            </a:r>
            <a:r>
              <a:rPr lang="en-US" sz="2400" b="1" baseline="-25000" dirty="0">
                <a:solidFill>
                  <a:srgbClr val="3333CC"/>
                </a:solidFill>
                <a:latin typeface="+mn-lt"/>
                <a:sym typeface="Mathematica1"/>
              </a:rPr>
              <a:t>0</a:t>
            </a:r>
            <a:r>
              <a:rPr lang="en-US" sz="2400" b="1" dirty="0">
                <a:solidFill>
                  <a:srgbClr val="3333CC"/>
                </a:solidFill>
                <a:latin typeface="+mn-lt"/>
                <a:sym typeface="Mathematica1"/>
              </a:rPr>
              <a:t> </a:t>
            </a:r>
            <a:r>
              <a:rPr lang="en-US" sz="2400" dirty="0">
                <a:latin typeface="+mn-lt"/>
                <a:cs typeface="Arial" charset="0"/>
              </a:rPr>
              <a:t>lattices with one </a:t>
            </a:r>
            <a:r>
              <a:rPr lang="en-US" sz="2400" b="1" baseline="-25000" dirty="0">
                <a:solidFill>
                  <a:srgbClr val="3333CC"/>
                </a:solidFill>
                <a:latin typeface="+mn-lt"/>
                <a:sym typeface="Mathematica1"/>
              </a:rPr>
              <a:t> </a:t>
            </a:r>
            <a:r>
              <a:rPr lang="en-US" sz="2400" dirty="0">
                <a:latin typeface="+mn-lt"/>
                <a:sym typeface="Mathematica1"/>
              </a:rPr>
              <a:t>atom per site:  </a:t>
            </a:r>
            <a:r>
              <a:rPr lang="en-US" sz="2400" b="1" dirty="0">
                <a:solidFill>
                  <a:srgbClr val="3333CC"/>
                </a:solidFill>
                <a:latin typeface="+mn-lt"/>
                <a:sym typeface="Mathematica1"/>
              </a:rPr>
              <a:t>(role f  electrons)</a:t>
            </a:r>
            <a:r>
              <a:rPr lang="en-US" sz="2400" dirty="0">
                <a:latin typeface="+mn-lt"/>
                <a:sym typeface="Mathematica1"/>
              </a:rPr>
              <a:t>  </a:t>
            </a:r>
          </a:p>
          <a:p>
            <a:pPr eaLnBrk="0" hangingPunct="0">
              <a:spcBef>
                <a:spcPts val="600"/>
              </a:spcBef>
              <a:buFont typeface="Arial" pitchFamily="34" charset="0"/>
              <a:buChar char="•"/>
              <a:defRPr/>
            </a:pPr>
            <a:r>
              <a:rPr lang="en-US" dirty="0">
                <a:solidFill>
                  <a:srgbClr val="000000"/>
                </a:solidFill>
                <a:latin typeface="+mn-lt"/>
                <a:cs typeface="Arial" charset="0"/>
                <a:sym typeface="Mathematica1"/>
              </a:rPr>
              <a:t>  </a:t>
            </a:r>
            <a:r>
              <a:rPr lang="en-US" sz="2400" dirty="0">
                <a:solidFill>
                  <a:srgbClr val="000000"/>
                </a:solidFill>
                <a:latin typeface="+mn-lt"/>
                <a:cs typeface="Arial" charset="0"/>
                <a:sym typeface="Mathematica1"/>
              </a:rPr>
              <a:t>Shallow </a:t>
            </a:r>
            <a:r>
              <a:rPr lang="en-US" sz="2400" b="1" baseline="30000" dirty="0">
                <a:solidFill>
                  <a:srgbClr val="FF0000"/>
                </a:solidFill>
                <a:latin typeface="+mn-lt"/>
                <a:sym typeface="Mathematica1"/>
              </a:rPr>
              <a:t>1</a:t>
            </a:r>
            <a:r>
              <a:rPr lang="en-US" sz="2400" b="1" dirty="0">
                <a:solidFill>
                  <a:srgbClr val="FF0000"/>
                </a:solidFill>
                <a:latin typeface="+mn-lt"/>
                <a:sym typeface="Mathematica1"/>
              </a:rPr>
              <a:t>S</a:t>
            </a:r>
            <a:r>
              <a:rPr lang="en-US" sz="2400" b="1" baseline="-25000" dirty="0">
                <a:solidFill>
                  <a:srgbClr val="FF0000"/>
                </a:solidFill>
                <a:latin typeface="+mn-lt"/>
                <a:sym typeface="Mathematica1"/>
              </a:rPr>
              <a:t>0</a:t>
            </a:r>
            <a:r>
              <a:rPr lang="en-US" sz="2400" dirty="0">
                <a:solidFill>
                  <a:srgbClr val="000000"/>
                </a:solidFill>
                <a:latin typeface="+mn-lt"/>
                <a:cs typeface="Arial" charset="0"/>
                <a:sym typeface="Mathematica1"/>
              </a:rPr>
              <a:t> lattice : </a:t>
            </a:r>
            <a:r>
              <a:rPr lang="en-US" sz="2400" b="1" dirty="0">
                <a:solidFill>
                  <a:srgbClr val="FF0000"/>
                </a:solidFill>
                <a:latin typeface="+mn-lt"/>
                <a:cs typeface="Arial" charset="0"/>
                <a:sym typeface="Mathematica1"/>
              </a:rPr>
              <a:t>(role of c electrons)</a:t>
            </a:r>
          </a:p>
          <a:p>
            <a:pPr eaLnBrk="0" hangingPunct="0">
              <a:spcBef>
                <a:spcPts val="600"/>
              </a:spcBef>
              <a:buFont typeface="Arial" pitchFamily="34" charset="0"/>
              <a:buChar char="•"/>
              <a:defRPr/>
            </a:pPr>
            <a:r>
              <a:rPr lang="en-US" sz="2400" dirty="0">
                <a:solidFill>
                  <a:srgbClr val="000000"/>
                </a:solidFill>
                <a:latin typeface="+mn-lt"/>
                <a:cs typeface="Arial" charset="0"/>
                <a:sym typeface="Mathematica1"/>
              </a:rPr>
              <a:t> N can be controlled by initial preparation</a:t>
            </a:r>
          </a:p>
          <a:p>
            <a:pPr eaLnBrk="0" hangingPunct="0">
              <a:spcBef>
                <a:spcPts val="600"/>
              </a:spcBef>
              <a:buFont typeface="Arial" pitchFamily="34" charset="0"/>
              <a:buChar char="•"/>
              <a:defRPr/>
            </a:pPr>
            <a:r>
              <a:rPr lang="en-US" sz="2800" dirty="0">
                <a:solidFill>
                  <a:srgbClr val="000000"/>
                </a:solidFill>
                <a:latin typeface="+mn-lt"/>
                <a:cs typeface="Arial" charset="0"/>
                <a:sym typeface="Mathematica1"/>
              </a:rPr>
              <a:t> </a:t>
            </a:r>
            <a:r>
              <a:rPr lang="en-US" sz="2400" dirty="0">
                <a:solidFill>
                  <a:srgbClr val="000000"/>
                </a:solidFill>
                <a:latin typeface="+mn-lt"/>
                <a:cs typeface="Arial" charset="0"/>
                <a:sym typeface="Mathematica1"/>
              </a:rPr>
              <a:t>V</a:t>
            </a:r>
            <a:r>
              <a:rPr lang="en-US" sz="2400" baseline="-25000" dirty="0">
                <a:solidFill>
                  <a:srgbClr val="000000"/>
                </a:solidFill>
                <a:latin typeface="+mn-lt"/>
                <a:cs typeface="Arial" charset="0"/>
                <a:sym typeface="Mathematica1"/>
              </a:rPr>
              <a:t>ex</a:t>
            </a:r>
            <a:r>
              <a:rPr lang="en-US" sz="2400" dirty="0">
                <a:solidFill>
                  <a:srgbClr val="000000"/>
                </a:solidFill>
                <a:latin typeface="+mn-lt"/>
                <a:cs typeface="Arial" charset="0"/>
                <a:sym typeface="Mathematica1"/>
              </a:rPr>
              <a:t> can be </a:t>
            </a:r>
            <a:r>
              <a:rPr lang="en-US" sz="2400" dirty="0" err="1">
                <a:solidFill>
                  <a:srgbClr val="000000"/>
                </a:solidFill>
                <a:latin typeface="+mn-lt"/>
                <a:cs typeface="Arial" charset="0"/>
                <a:sym typeface="Mathematica1"/>
              </a:rPr>
              <a:t>tunned</a:t>
            </a:r>
            <a:r>
              <a:rPr lang="en-US" sz="2400" dirty="0">
                <a:solidFill>
                  <a:srgbClr val="000000"/>
                </a:solidFill>
                <a:latin typeface="+mn-lt"/>
                <a:cs typeface="Arial" charset="0"/>
                <a:sym typeface="Mathematica1"/>
              </a:rPr>
              <a:t> by displacing the lattices</a:t>
            </a:r>
            <a:r>
              <a:rPr lang="en-US" sz="2400" dirty="0">
                <a:latin typeface="+mn-lt"/>
                <a:cs typeface="Arial" charset="0"/>
              </a:rPr>
              <a:t> </a:t>
            </a:r>
          </a:p>
        </p:txBody>
      </p:sp>
      <p:sp>
        <p:nvSpPr>
          <p:cNvPr id="5" name="TextBox 4"/>
          <p:cNvSpPr txBox="1"/>
          <p:nvPr/>
        </p:nvSpPr>
        <p:spPr>
          <a:xfrm>
            <a:off x="6300192" y="4052738"/>
            <a:ext cx="2534730" cy="400110"/>
          </a:xfrm>
          <a:prstGeom prst="rect">
            <a:avLst/>
          </a:prstGeom>
          <a:solidFill>
            <a:srgbClr val="FFCCCC"/>
          </a:solidFill>
          <a:scene3d>
            <a:camera prst="orthographicFront"/>
            <a:lightRig rig="threePt" dir="t"/>
          </a:scene3d>
          <a:sp3d>
            <a:bevelT/>
          </a:sp3d>
        </p:spPr>
        <p:txBody>
          <a:bodyPr>
            <a:spAutoFit/>
          </a:bodyPr>
          <a:lstStyle/>
          <a:p>
            <a:pPr eaLnBrk="0" hangingPunct="0">
              <a:spcBef>
                <a:spcPct val="50000"/>
              </a:spcBef>
              <a:defRPr/>
            </a:pPr>
            <a:r>
              <a:rPr lang="en-US" b="1" dirty="0">
                <a:latin typeface="+mj-lt"/>
                <a:cs typeface="+mn-cs"/>
              </a:rPr>
              <a:t>V</a:t>
            </a:r>
            <a:r>
              <a:rPr lang="en-US" b="1" baseline="-25000" dirty="0">
                <a:latin typeface="+mj-lt"/>
                <a:cs typeface="+mn-cs"/>
              </a:rPr>
              <a:t>ex</a:t>
            </a:r>
            <a:r>
              <a:rPr lang="en-US" b="1" dirty="0">
                <a:latin typeface="+mj-lt"/>
                <a:cs typeface="+mn-cs"/>
              </a:rPr>
              <a:t>=</a:t>
            </a:r>
            <a:r>
              <a:rPr lang="en-US" b="1" dirty="0">
                <a:solidFill>
                  <a:srgbClr val="000000"/>
                </a:solidFill>
                <a:latin typeface="+mj-lt"/>
                <a:cs typeface="+mn-cs"/>
              </a:rPr>
              <a:t> (</a:t>
            </a:r>
            <a:r>
              <a:rPr lang="en-US" b="1" dirty="0" err="1">
                <a:solidFill>
                  <a:srgbClr val="000000"/>
                </a:solidFill>
                <a:latin typeface="+mj-lt"/>
                <a:cs typeface="+mn-cs"/>
              </a:rPr>
              <a:t>U</a:t>
            </a:r>
            <a:r>
              <a:rPr lang="en-US" b="1" baseline="-25000" dirty="0" err="1">
                <a:solidFill>
                  <a:srgbClr val="000000"/>
                </a:solidFill>
                <a:latin typeface="+mj-lt"/>
                <a:cs typeface="+mn-cs"/>
              </a:rPr>
              <a:t>eg</a:t>
            </a:r>
            <a:r>
              <a:rPr lang="en-US" b="1" baseline="30000" dirty="0">
                <a:solidFill>
                  <a:srgbClr val="000000"/>
                </a:solidFill>
                <a:latin typeface="+mj-lt"/>
                <a:cs typeface="+mn-cs"/>
              </a:rPr>
              <a:t>- </a:t>
            </a:r>
            <a:r>
              <a:rPr lang="en-US" b="1" dirty="0">
                <a:solidFill>
                  <a:srgbClr val="000000"/>
                </a:solidFill>
                <a:latin typeface="+mj-lt"/>
                <a:cs typeface="+mn-cs"/>
              </a:rPr>
              <a:t>- </a:t>
            </a:r>
            <a:r>
              <a:rPr lang="en-US" b="1" dirty="0" err="1">
                <a:solidFill>
                  <a:srgbClr val="000000"/>
                </a:solidFill>
                <a:latin typeface="+mj-lt"/>
                <a:cs typeface="+mn-cs"/>
              </a:rPr>
              <a:t>U</a:t>
            </a:r>
            <a:r>
              <a:rPr lang="en-US" b="1" baseline="-25000" dirty="0" err="1">
                <a:solidFill>
                  <a:srgbClr val="000000"/>
                </a:solidFill>
                <a:latin typeface="+mj-lt"/>
                <a:cs typeface="+mn-cs"/>
              </a:rPr>
              <a:t>eg</a:t>
            </a:r>
            <a:r>
              <a:rPr lang="en-US" b="1" baseline="30000" dirty="0">
                <a:solidFill>
                  <a:srgbClr val="000000"/>
                </a:solidFill>
                <a:latin typeface="+mj-lt"/>
                <a:cs typeface="+mn-cs"/>
              </a:rPr>
              <a:t>+ </a:t>
            </a:r>
            <a:r>
              <a:rPr lang="en-US" b="1" dirty="0">
                <a:solidFill>
                  <a:srgbClr val="000000"/>
                </a:solidFill>
                <a:latin typeface="+mj-lt"/>
                <a:cs typeface="+mn-cs"/>
              </a:rPr>
              <a:t>)/2</a:t>
            </a:r>
            <a:endParaRPr lang="en-US" b="1" dirty="0">
              <a:latin typeface="+mj-lt"/>
              <a:cs typeface="+mn-cs"/>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7529298"/>
              </p:ext>
            </p:extLst>
          </p:nvPr>
        </p:nvGraphicFramePr>
        <p:xfrm>
          <a:off x="3167844" y="4638579"/>
          <a:ext cx="5832648" cy="855489"/>
        </p:xfrm>
        <a:graphic>
          <a:graphicData uri="http://schemas.openxmlformats.org/presentationml/2006/ole">
            <mc:AlternateContent xmlns:mc="http://schemas.openxmlformats.org/markup-compatibility/2006">
              <mc:Choice xmlns:v="urn:schemas-microsoft-com:vml" Requires="v">
                <p:oleObj spid="_x0000_s65563" name="Equation" r:id="rId3" imgW="2755800" imgH="431640" progId="Equation.3">
                  <p:embed/>
                </p:oleObj>
              </mc:Choice>
              <mc:Fallback>
                <p:oleObj name="Equation" r:id="rId3" imgW="27558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844" y="4638579"/>
                        <a:ext cx="5832648" cy="855489"/>
                      </a:xfrm>
                      <a:prstGeom prst="rect">
                        <a:avLst/>
                      </a:prstGeom>
                      <a:solidFill>
                        <a:schemeClr val="bg1"/>
                      </a:solidFill>
                    </p:spPr>
                  </p:pic>
                </p:oleObj>
              </mc:Fallback>
            </mc:AlternateContent>
          </a:graphicData>
        </a:graphic>
      </p:graphicFrame>
      <p:grpSp>
        <p:nvGrpSpPr>
          <p:cNvPr id="3" name="Group 37"/>
          <p:cNvGrpSpPr>
            <a:grpSpLocks/>
          </p:cNvGrpSpPr>
          <p:nvPr/>
        </p:nvGrpSpPr>
        <p:grpSpPr bwMode="auto">
          <a:xfrm>
            <a:off x="990600" y="4653136"/>
            <a:ext cx="1916113" cy="990600"/>
            <a:chOff x="794" y="2269"/>
            <a:chExt cx="1658" cy="625"/>
          </a:xfrm>
        </p:grpSpPr>
        <p:sp>
          <p:nvSpPr>
            <p:cNvPr id="10257" name="Freeform 40"/>
            <p:cNvSpPr>
              <a:spLocks/>
            </p:cNvSpPr>
            <p:nvPr/>
          </p:nvSpPr>
          <p:spPr bwMode="auto">
            <a:xfrm>
              <a:off x="794" y="2269"/>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8" name="Freeform 41"/>
            <p:cNvSpPr>
              <a:spLocks/>
            </p:cNvSpPr>
            <p:nvPr/>
          </p:nvSpPr>
          <p:spPr bwMode="auto">
            <a:xfrm>
              <a:off x="1262" y="2269"/>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9" name="Freeform 42"/>
            <p:cNvSpPr>
              <a:spLocks/>
            </p:cNvSpPr>
            <p:nvPr/>
          </p:nvSpPr>
          <p:spPr bwMode="auto">
            <a:xfrm>
              <a:off x="1928" y="2269"/>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0" name="Freeform 43"/>
            <p:cNvSpPr>
              <a:spLocks/>
            </p:cNvSpPr>
            <p:nvPr/>
          </p:nvSpPr>
          <p:spPr bwMode="auto">
            <a:xfrm>
              <a:off x="2367" y="2269"/>
              <a:ext cx="85" cy="9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 name="Group 37"/>
          <p:cNvGrpSpPr>
            <a:grpSpLocks/>
          </p:cNvGrpSpPr>
          <p:nvPr/>
        </p:nvGrpSpPr>
        <p:grpSpPr bwMode="auto">
          <a:xfrm>
            <a:off x="990600" y="5016674"/>
            <a:ext cx="1916113" cy="665162"/>
            <a:chOff x="794" y="2269"/>
            <a:chExt cx="1658" cy="625"/>
          </a:xfrm>
        </p:grpSpPr>
        <p:sp>
          <p:nvSpPr>
            <p:cNvPr id="10253" name="Freeform 40"/>
            <p:cNvSpPr>
              <a:spLocks/>
            </p:cNvSpPr>
            <p:nvPr/>
          </p:nvSpPr>
          <p:spPr bwMode="auto">
            <a:xfrm>
              <a:off x="794" y="2269"/>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4" name="Freeform 41"/>
            <p:cNvSpPr>
              <a:spLocks/>
            </p:cNvSpPr>
            <p:nvPr/>
          </p:nvSpPr>
          <p:spPr bwMode="auto">
            <a:xfrm>
              <a:off x="1262" y="2269"/>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 name="Freeform 42"/>
            <p:cNvSpPr>
              <a:spLocks/>
            </p:cNvSpPr>
            <p:nvPr/>
          </p:nvSpPr>
          <p:spPr bwMode="auto">
            <a:xfrm>
              <a:off x="1928" y="2269"/>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Freeform 43"/>
            <p:cNvSpPr>
              <a:spLocks/>
            </p:cNvSpPr>
            <p:nvPr/>
          </p:nvSpPr>
          <p:spPr bwMode="auto">
            <a:xfrm>
              <a:off x="2367" y="2269"/>
              <a:ext cx="85" cy="9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2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085850"/>
            <a:ext cx="539591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676400" y="6419850"/>
            <a:ext cx="6505575" cy="400050"/>
          </a:xfrm>
          <a:prstGeom prst="rect">
            <a:avLst/>
          </a:prstGeom>
        </p:spPr>
        <p:txBody>
          <a:bodyPr>
            <a:spAutoFit/>
          </a:bodyPr>
          <a:lstStyle/>
          <a:p>
            <a:pPr eaLnBrk="0" hangingPunct="0">
              <a:spcBef>
                <a:spcPct val="50000"/>
              </a:spcBef>
              <a:defRPr/>
            </a:pPr>
            <a:r>
              <a:rPr lang="it-IT" dirty="0">
                <a:latin typeface="+mn-lt"/>
                <a:cs typeface="+mn-cs"/>
              </a:rPr>
              <a:t>Foss Feig , </a:t>
            </a:r>
            <a:r>
              <a:rPr lang="it-IT" dirty="0" smtClean="0">
                <a:latin typeface="+mn-lt"/>
                <a:cs typeface="+mn-cs"/>
              </a:rPr>
              <a:t>Hermele,  AMR, </a:t>
            </a:r>
            <a:r>
              <a:rPr lang="it-IT" dirty="0">
                <a:latin typeface="+mn-lt"/>
                <a:cs typeface="+mn-cs"/>
              </a:rPr>
              <a:t>PRA (Rapid) 81, 051603 (2010)</a:t>
            </a:r>
            <a:endParaRPr lang="en-US" dirty="0">
              <a:latin typeface="+mn-lt"/>
              <a:cs typeface="+mn-cs"/>
            </a:endParaRPr>
          </a:p>
        </p:txBody>
      </p:sp>
      <p:sp>
        <p:nvSpPr>
          <p:cNvPr id="18" name="TextBox 17"/>
          <p:cNvSpPr txBox="1"/>
          <p:nvPr/>
        </p:nvSpPr>
        <p:spPr>
          <a:xfrm>
            <a:off x="413543" y="5807868"/>
            <a:ext cx="9031288" cy="461963"/>
          </a:xfrm>
          <a:prstGeom prst="rect">
            <a:avLst/>
          </a:prstGeom>
          <a:noFill/>
        </p:spPr>
        <p:txBody>
          <a:bodyPr>
            <a:spAutoFit/>
          </a:bodyPr>
          <a:lstStyle/>
          <a:p>
            <a:pPr eaLnBrk="0" hangingPunct="0">
              <a:spcBef>
                <a:spcPct val="50000"/>
              </a:spcBef>
              <a:buFont typeface="Arial" pitchFamily="34" charset="0"/>
              <a:buChar char="•"/>
              <a:defRPr/>
            </a:pPr>
            <a:r>
              <a:rPr lang="en-US" dirty="0">
                <a:latin typeface="+mn-lt"/>
                <a:cs typeface="+mn-cs"/>
              </a:rPr>
              <a:t>  </a:t>
            </a:r>
            <a:r>
              <a:rPr lang="en-US" sz="2400" dirty="0">
                <a:latin typeface="+mn-lt"/>
                <a:cs typeface="+mn-cs"/>
              </a:rPr>
              <a:t>V</a:t>
            </a:r>
            <a:r>
              <a:rPr lang="en-US" sz="2400" baseline="-25000" dirty="0">
                <a:latin typeface="+mn-lt"/>
                <a:cs typeface="+mn-cs"/>
              </a:rPr>
              <a:t>ex</a:t>
            </a:r>
            <a:r>
              <a:rPr lang="en-US" sz="2400" dirty="0">
                <a:latin typeface="+mn-lt"/>
                <a:cs typeface="+mn-cs"/>
              </a:rPr>
              <a:t>  and </a:t>
            </a:r>
            <a:r>
              <a:rPr lang="en-US" sz="2400" dirty="0" err="1">
                <a:latin typeface="+mn-lt"/>
                <a:cs typeface="+mn-cs"/>
              </a:rPr>
              <a:t>U</a:t>
            </a:r>
            <a:r>
              <a:rPr lang="en-US" sz="2400" baseline="-25000" dirty="0" err="1">
                <a:latin typeface="+mn-lt"/>
                <a:cs typeface="+mn-cs"/>
              </a:rPr>
              <a:t>gg</a:t>
            </a:r>
            <a:r>
              <a:rPr lang="en-US" sz="2400" dirty="0">
                <a:latin typeface="+mn-lt"/>
                <a:cs typeface="+mn-cs"/>
              </a:rPr>
              <a:t> are independent parameters, </a:t>
            </a:r>
            <a:r>
              <a:rPr lang="en-US" sz="2400" dirty="0" err="1">
                <a:latin typeface="+mn-lt"/>
                <a:cs typeface="+mn-cs"/>
              </a:rPr>
              <a:t>Yb</a:t>
            </a:r>
            <a:r>
              <a:rPr lang="en-US" sz="2400" dirty="0">
                <a:latin typeface="+mn-lt"/>
                <a:cs typeface="+mn-cs"/>
              </a:rPr>
              <a:t> </a:t>
            </a:r>
            <a:r>
              <a:rPr lang="en-US" sz="2400" baseline="30000" dirty="0">
                <a:latin typeface="+mn-lt"/>
                <a:cs typeface="+mn-cs"/>
              </a:rPr>
              <a:t>171</a:t>
            </a:r>
            <a:r>
              <a:rPr lang="en-US" sz="2400" dirty="0">
                <a:latin typeface="+mn-lt"/>
                <a:cs typeface="+mn-cs"/>
              </a:rPr>
              <a:t> has </a:t>
            </a:r>
            <a:r>
              <a:rPr lang="en-US" sz="2400" dirty="0" err="1">
                <a:latin typeface="+mn-lt"/>
                <a:cs typeface="+mn-cs"/>
              </a:rPr>
              <a:t>U</a:t>
            </a:r>
            <a:r>
              <a:rPr lang="en-US" sz="2400" baseline="-25000" dirty="0" err="1">
                <a:latin typeface="+mn-lt"/>
                <a:cs typeface="+mn-cs"/>
              </a:rPr>
              <a:t>gg</a:t>
            </a:r>
            <a:r>
              <a:rPr lang="en-US" sz="2400" dirty="0">
                <a:latin typeface="+mn-lt"/>
                <a:cs typeface="+mn-cs"/>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63" presetClass="path" presetSubtype="0" accel="50000" decel="50000" fill="hold" nodeType="clickEffect">
                                  <p:stCondLst>
                                    <p:cond delay="0"/>
                                  </p:stCondLst>
                                  <p:childTnLst>
                                    <p:animMotion origin="layout" path="M -8.33333E-7 -3.33333E-6 L 0.07274 -3.33333E-6 " pathEditMode="relative" rAng="0" ptsTypes="AA">
                                      <p:cBhvr>
                                        <p:cTn id="34" dur="2000" fill="hold"/>
                                        <p:tgtEl>
                                          <p:spTgt spid="7"/>
                                        </p:tgtEl>
                                        <p:attrNameLst>
                                          <p:attrName>ppt_x</p:attrName>
                                          <p:attrName>ppt_y</p:attrName>
                                        </p:attrNameLst>
                                      </p:cBhvr>
                                      <p:rCtr x="3600" y="0"/>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12145" y="-27384"/>
            <a:ext cx="9982200" cy="611187"/>
          </a:xfrm>
          <a:prstGeom prst="rect">
            <a:avLst/>
          </a:prstGeom>
        </p:spPr>
        <p:txBody>
          <a:bodyPr/>
          <a:lstStyle/>
          <a:p>
            <a:pPr eaLnBrk="0" hangingPunct="0">
              <a:spcBef>
                <a:spcPct val="50000"/>
              </a:spcBef>
              <a:defRPr/>
            </a:pPr>
            <a:r>
              <a:rPr lang="en-US" sz="40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Probing Heavy </a:t>
            </a:r>
            <a:r>
              <a:rPr lang="en-US" sz="4000" dirty="0" err="1">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Fermion</a:t>
            </a:r>
            <a:r>
              <a:rPr lang="en-US" sz="40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 Physics</a:t>
            </a: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324100"/>
            <a:ext cx="4729162"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838" y="2324100"/>
            <a:ext cx="32194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6"/>
          <p:cNvSpPr>
            <a:spLocks noChangeArrowheads="1"/>
          </p:cNvSpPr>
          <p:nvPr/>
        </p:nvSpPr>
        <p:spPr bwMode="auto">
          <a:xfrm>
            <a:off x="1455738" y="666750"/>
            <a:ext cx="6752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dirty="0">
                <a:solidFill>
                  <a:srgbClr val="000000"/>
                </a:solidFill>
                <a:latin typeface="Times New Roman" pitchFamily="18" charset="0"/>
              </a:rPr>
              <a:t>Foss Feig, </a:t>
            </a:r>
            <a:r>
              <a:rPr lang="it-IT" dirty="0" smtClean="0">
                <a:solidFill>
                  <a:srgbClr val="000000"/>
                </a:solidFill>
                <a:latin typeface="Times New Roman" pitchFamily="18" charset="0"/>
              </a:rPr>
              <a:t>Hemerle, AMR, PRA 81(R), </a:t>
            </a:r>
            <a:r>
              <a:rPr lang="it-IT" dirty="0">
                <a:solidFill>
                  <a:srgbClr val="000000"/>
                </a:solidFill>
                <a:latin typeface="Times New Roman" pitchFamily="18" charset="0"/>
              </a:rPr>
              <a:t>051603 </a:t>
            </a:r>
            <a:r>
              <a:rPr lang="it-IT" dirty="0" smtClean="0">
                <a:solidFill>
                  <a:srgbClr val="000000"/>
                </a:solidFill>
                <a:latin typeface="Times New Roman" pitchFamily="18" charset="0"/>
              </a:rPr>
              <a:t>(</a:t>
            </a:r>
            <a:r>
              <a:rPr lang="it-IT" dirty="0">
                <a:solidFill>
                  <a:srgbClr val="000000"/>
                </a:solidFill>
                <a:latin typeface="Times New Roman" pitchFamily="18" charset="0"/>
              </a:rPr>
              <a:t>2010) </a:t>
            </a:r>
            <a:endParaRPr lang="en-US" dirty="0">
              <a:solidFill>
                <a:srgbClr val="000000"/>
              </a:solidFill>
              <a:latin typeface="Times New Roman" pitchFamily="18" charset="0"/>
            </a:endParaRPr>
          </a:p>
        </p:txBody>
      </p:sp>
      <p:sp>
        <p:nvSpPr>
          <p:cNvPr id="8" name="TextBox 7"/>
          <p:cNvSpPr txBox="1"/>
          <p:nvPr/>
        </p:nvSpPr>
        <p:spPr>
          <a:xfrm>
            <a:off x="312145" y="1104900"/>
            <a:ext cx="8687393" cy="1016000"/>
          </a:xfrm>
          <a:prstGeom prst="rect">
            <a:avLst/>
          </a:prstGeom>
          <a:noFill/>
        </p:spPr>
        <p:txBody>
          <a:bodyPr wrap="square">
            <a:spAutoFit/>
          </a:bodyPr>
          <a:lstStyle/>
          <a:p>
            <a:pPr eaLnBrk="0" hangingPunct="0">
              <a:spcBef>
                <a:spcPct val="50000"/>
              </a:spcBef>
              <a:defRPr/>
            </a:pPr>
            <a:r>
              <a:rPr lang="en-US" dirty="0">
                <a:latin typeface="+mn-lt"/>
                <a:cs typeface="+mn-cs"/>
              </a:rPr>
              <a:t>We employed a </a:t>
            </a:r>
            <a:r>
              <a:rPr lang="en-US" b="1" dirty="0">
                <a:solidFill>
                  <a:srgbClr val="C00000"/>
                </a:solidFill>
                <a:latin typeface="+mn-lt"/>
                <a:cs typeface="+mn-cs"/>
              </a:rPr>
              <a:t>time dependent inhomogeneous </a:t>
            </a:r>
            <a:r>
              <a:rPr lang="en-US" dirty="0">
                <a:latin typeface="+mn-lt"/>
                <a:cs typeface="+mn-cs"/>
              </a:rPr>
              <a:t>extension of </a:t>
            </a:r>
            <a:r>
              <a:rPr lang="en-US" dirty="0" err="1" smtClean="0">
                <a:latin typeface="+mn-lt"/>
                <a:cs typeface="+mn-cs"/>
              </a:rPr>
              <a:t>priorly</a:t>
            </a:r>
            <a:r>
              <a:rPr lang="en-US" dirty="0" smtClean="0">
                <a:latin typeface="+mn-lt"/>
                <a:cs typeface="+mn-cs"/>
              </a:rPr>
              <a:t> </a:t>
            </a:r>
            <a:r>
              <a:rPr lang="en-US" dirty="0" smtClean="0">
                <a:latin typeface="+mn-lt"/>
                <a:cs typeface="+mn-cs"/>
              </a:rPr>
              <a:t>derived  </a:t>
            </a:r>
            <a:r>
              <a:rPr lang="en-US" dirty="0">
                <a:latin typeface="+mn-lt"/>
                <a:cs typeface="+mn-cs"/>
              </a:rPr>
              <a:t>mean field theories used to describe the Kondo </a:t>
            </a:r>
            <a:r>
              <a:rPr lang="en-US" dirty="0" smtClean="0">
                <a:latin typeface="+mn-lt"/>
                <a:cs typeface="+mn-cs"/>
              </a:rPr>
              <a:t>Lattice </a:t>
            </a:r>
            <a:r>
              <a:rPr lang="en-US" dirty="0">
                <a:latin typeface="+mn-lt"/>
                <a:cs typeface="+mn-cs"/>
              </a:rPr>
              <a:t>model and </a:t>
            </a:r>
            <a:r>
              <a:rPr lang="en-US" dirty="0" smtClean="0">
                <a:latin typeface="+mn-lt"/>
                <a:cs typeface="+mn-cs"/>
              </a:rPr>
              <a:t>studied </a:t>
            </a:r>
            <a:r>
              <a:rPr lang="en-US" dirty="0">
                <a:latin typeface="+mn-lt"/>
                <a:cs typeface="+mn-cs"/>
              </a:rPr>
              <a:t>the dynamics in the trap.</a:t>
            </a:r>
          </a:p>
        </p:txBody>
      </p:sp>
      <p:sp>
        <p:nvSpPr>
          <p:cNvPr id="46087" name="Rounded Rectangle 8"/>
          <p:cNvSpPr>
            <a:spLocks noChangeArrowheads="1"/>
          </p:cNvSpPr>
          <p:nvPr/>
        </p:nvSpPr>
        <p:spPr bwMode="auto">
          <a:xfrm>
            <a:off x="2306638" y="5810250"/>
            <a:ext cx="152400" cy="141288"/>
          </a:xfrm>
          <a:prstGeom prst="roundRect">
            <a:avLst>
              <a:gd name="adj" fmla="val 16667"/>
            </a:avLst>
          </a:prstGeom>
          <a:solidFill>
            <a:schemeClr val="bg1"/>
          </a:solidFill>
          <a:ln w="9525" algn="ctr">
            <a:solidFill>
              <a:schemeClr val="bg1"/>
            </a:solidFill>
            <a:round/>
            <a:headEnd/>
            <a:tailEnd/>
          </a:ln>
        </p:spPr>
        <p:txBody>
          <a:bodyPr>
            <a:spAutoFit/>
          </a:bodyPr>
          <a:lstStyle/>
          <a:p>
            <a:pPr eaLnBrk="0" hangingPunct="0">
              <a:spcBef>
                <a:spcPct val="50000"/>
              </a:spcBef>
            </a:pPr>
            <a:endParaRPr lang="en-US"/>
          </a:p>
        </p:txBody>
      </p:sp>
      <p:sp>
        <p:nvSpPr>
          <p:cNvPr id="10" name="TextBox 9"/>
          <p:cNvSpPr txBox="1">
            <a:spLocks noChangeArrowheads="1"/>
          </p:cNvSpPr>
          <p:nvPr/>
        </p:nvSpPr>
        <p:spPr bwMode="auto">
          <a:xfrm>
            <a:off x="6108700" y="3236913"/>
            <a:ext cx="576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a:t>
            </a:r>
          </a:p>
        </p:txBody>
      </p:sp>
      <p:pic>
        <p:nvPicPr>
          <p:cNvPr id="727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6021288"/>
            <a:ext cx="32575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8310" y="14449"/>
            <a:ext cx="9899123" cy="584775"/>
          </a:xfrm>
          <a:prstGeom prst="rect">
            <a:avLst/>
          </a:prstGeom>
        </p:spPr>
        <p:txBody>
          <a:bodyPr wrap="square">
            <a:spAutoFit/>
          </a:bodyPr>
          <a:lstStyle/>
          <a:p>
            <a:pPr>
              <a:defRPr/>
            </a:pPr>
            <a:r>
              <a:rPr lang="en-US" sz="3200" dirty="0" smtClean="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rPr>
              <a:t> Mean Field diagram in a trap </a:t>
            </a:r>
          </a:p>
        </p:txBody>
      </p:sp>
      <p:sp>
        <p:nvSpPr>
          <p:cNvPr id="3" name="TextBox 2"/>
          <p:cNvSpPr txBox="1"/>
          <p:nvPr/>
        </p:nvSpPr>
        <p:spPr>
          <a:xfrm>
            <a:off x="385855" y="934665"/>
            <a:ext cx="7296950" cy="400110"/>
          </a:xfrm>
          <a:prstGeom prst="rect">
            <a:avLst/>
          </a:prstGeom>
          <a:noFill/>
        </p:spPr>
        <p:txBody>
          <a:bodyPr wrap="square" rtlCol="0">
            <a:spAutoFit/>
          </a:bodyPr>
          <a:lstStyle/>
          <a:p>
            <a:r>
              <a:rPr lang="en-US" dirty="0" smtClean="0">
                <a:latin typeface="+mn-lt"/>
              </a:rPr>
              <a:t>We </a:t>
            </a:r>
            <a:r>
              <a:rPr lang="en-US" dirty="0" smtClean="0">
                <a:latin typeface="+mn-lt"/>
              </a:rPr>
              <a:t>also use </a:t>
            </a:r>
            <a:r>
              <a:rPr lang="en-US" dirty="0" smtClean="0">
                <a:latin typeface="+mn-lt"/>
              </a:rPr>
              <a:t>the Local Density </a:t>
            </a:r>
            <a:r>
              <a:rPr lang="en-US" dirty="0" smtClean="0">
                <a:latin typeface="+mn-lt"/>
              </a:rPr>
              <a:t>Approximation at equilibrium: </a:t>
            </a:r>
            <a:endParaRPr lang="en-US" dirty="0">
              <a:latin typeface="+mn-lt"/>
            </a:endParaRPr>
          </a:p>
        </p:txBody>
      </p:sp>
      <p:graphicFrame>
        <p:nvGraphicFramePr>
          <p:cNvPr id="4" name="Object 35"/>
          <p:cNvGraphicFramePr>
            <a:graphicFrameLocks noChangeAspect="1"/>
          </p:cNvGraphicFramePr>
          <p:nvPr>
            <p:extLst>
              <p:ext uri="{D42A27DB-BD31-4B8C-83A1-F6EECF244321}">
                <p14:modId xmlns:p14="http://schemas.microsoft.com/office/powerpoint/2010/main" val="1313385265"/>
              </p:ext>
            </p:extLst>
          </p:nvPr>
        </p:nvGraphicFramePr>
        <p:xfrm>
          <a:off x="5508105" y="1370850"/>
          <a:ext cx="2052228" cy="589983"/>
        </p:xfrm>
        <a:graphic>
          <a:graphicData uri="http://schemas.openxmlformats.org/presentationml/2006/ole">
            <mc:AlternateContent xmlns:mc="http://schemas.openxmlformats.org/markup-compatibility/2006">
              <mc:Choice xmlns:v="urn:schemas-microsoft-com:vml" Requires="v">
                <p:oleObj spid="_x0000_s75801" name="Equation" r:id="rId3" imgW="977760" imgH="253800" progId="Equation.3">
                  <p:embed/>
                </p:oleObj>
              </mc:Choice>
              <mc:Fallback>
                <p:oleObj name="Equation" r:id="rId3" imgW="97776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5" y="1370850"/>
                        <a:ext cx="2052228" cy="589983"/>
                      </a:xfrm>
                      <a:prstGeom prst="rect">
                        <a:avLst/>
                      </a:prstGeom>
                      <a:noFill/>
                      <a:extLst/>
                    </p:spPr>
                  </p:pic>
                </p:oleObj>
              </mc:Fallback>
            </mc:AlternateContent>
          </a:graphicData>
        </a:graphic>
      </p:graphicFrame>
      <p:grpSp>
        <p:nvGrpSpPr>
          <p:cNvPr id="5" name="Group 4"/>
          <p:cNvGrpSpPr/>
          <p:nvPr/>
        </p:nvGrpSpPr>
        <p:grpSpPr>
          <a:xfrm>
            <a:off x="126287" y="1370850"/>
            <a:ext cx="3341234" cy="2905716"/>
            <a:chOff x="155426" y="1739180"/>
            <a:chExt cx="4301360" cy="3761581"/>
          </a:xfrm>
        </p:grpSpPr>
        <p:grpSp>
          <p:nvGrpSpPr>
            <p:cNvPr id="6" name="Group 5"/>
            <p:cNvGrpSpPr/>
            <p:nvPr/>
          </p:nvGrpSpPr>
          <p:grpSpPr>
            <a:xfrm>
              <a:off x="155426" y="1739180"/>
              <a:ext cx="4301360" cy="3429000"/>
              <a:chOff x="155426" y="1739180"/>
              <a:chExt cx="4301360" cy="3429000"/>
            </a:xfrm>
          </p:grpSpPr>
          <p:pic>
            <p:nvPicPr>
              <p:cNvPr id="8" name="Picture 3"/>
              <p:cNvPicPr>
                <a:picLocks noChangeAspect="1" noChangeArrowheads="1"/>
              </p:cNvPicPr>
              <p:nvPr/>
            </p:nvPicPr>
            <p:blipFill>
              <a:blip r:embed="rId5" cstate="print"/>
              <a:srcRect/>
              <a:stretch>
                <a:fillRect/>
              </a:stretch>
            </p:blipFill>
            <p:spPr bwMode="auto">
              <a:xfrm>
                <a:off x="155426" y="1739180"/>
                <a:ext cx="4301360" cy="3429000"/>
              </a:xfrm>
              <a:prstGeom prst="rect">
                <a:avLst/>
              </a:prstGeom>
              <a:noFill/>
              <a:ln w="9525">
                <a:noFill/>
                <a:miter lim="800000"/>
                <a:headEnd/>
                <a:tailEnd/>
              </a:ln>
            </p:spPr>
          </p:pic>
          <p:sp>
            <p:nvSpPr>
              <p:cNvPr id="9" name="Rectangle 8"/>
              <p:cNvSpPr/>
              <p:nvPr/>
            </p:nvSpPr>
            <p:spPr bwMode="auto">
              <a:xfrm>
                <a:off x="2313029" y="4835598"/>
                <a:ext cx="422455" cy="3325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aphicFrame>
          <p:nvGraphicFramePr>
            <p:cNvPr id="7" name="Object 4"/>
            <p:cNvGraphicFramePr>
              <a:graphicFrameLocks noChangeAspect="1"/>
            </p:cNvGraphicFramePr>
            <p:nvPr/>
          </p:nvGraphicFramePr>
          <p:xfrm>
            <a:off x="1647867" y="4835598"/>
            <a:ext cx="1330325" cy="665163"/>
          </p:xfrm>
          <a:graphic>
            <a:graphicData uri="http://schemas.openxmlformats.org/presentationml/2006/ole">
              <mc:AlternateContent xmlns:mc="http://schemas.openxmlformats.org/markup-compatibility/2006">
                <mc:Choice xmlns:v="urn:schemas-microsoft-com:vml" Requires="v">
                  <p:oleObj spid="_x0000_s75802" name="Equation" r:id="rId6" imgW="533160" imgH="241200" progId="Equation.3">
                    <p:embed/>
                  </p:oleObj>
                </mc:Choice>
                <mc:Fallback>
                  <p:oleObj name="Equation" r:id="rId6" imgW="53316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7867" y="4835598"/>
                          <a:ext cx="1330325"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TextBox 10"/>
          <p:cNvSpPr txBox="1"/>
          <p:nvPr/>
        </p:nvSpPr>
        <p:spPr>
          <a:xfrm>
            <a:off x="4538097" y="3619546"/>
            <a:ext cx="2688350" cy="400110"/>
          </a:xfrm>
          <a:prstGeom prst="rect">
            <a:avLst/>
          </a:prstGeom>
          <a:noFill/>
        </p:spPr>
        <p:txBody>
          <a:bodyPr wrap="square" rtlCol="0">
            <a:spAutoFit/>
          </a:bodyPr>
          <a:lstStyle/>
          <a:p>
            <a:r>
              <a:rPr lang="en-US" dirty="0" smtClean="0">
                <a:latin typeface="+mn-lt"/>
              </a:rPr>
              <a:t>Density   Profile</a:t>
            </a:r>
            <a:endParaRPr lang="en-US" dirty="0">
              <a:latin typeface="+mn-lt"/>
            </a:endParaRPr>
          </a:p>
        </p:txBody>
      </p:sp>
      <p:sp>
        <p:nvSpPr>
          <p:cNvPr id="12" name="TextBox 11"/>
          <p:cNvSpPr txBox="1"/>
          <p:nvPr/>
        </p:nvSpPr>
        <p:spPr>
          <a:xfrm>
            <a:off x="6455650" y="3522883"/>
            <a:ext cx="2688350" cy="400110"/>
          </a:xfrm>
          <a:prstGeom prst="rect">
            <a:avLst/>
          </a:prstGeom>
          <a:noFill/>
        </p:spPr>
        <p:txBody>
          <a:bodyPr wrap="square" rtlCol="0">
            <a:spAutoFit/>
          </a:bodyPr>
          <a:lstStyle/>
          <a:p>
            <a:endParaRPr lang="en-US" dirty="0"/>
          </a:p>
        </p:txBody>
      </p:sp>
      <p:sp>
        <p:nvSpPr>
          <p:cNvPr id="13" name="TextBox 12"/>
          <p:cNvSpPr txBox="1"/>
          <p:nvPr/>
        </p:nvSpPr>
        <p:spPr>
          <a:xfrm>
            <a:off x="3803900" y="2287503"/>
            <a:ext cx="1468395" cy="646331"/>
          </a:xfrm>
          <a:prstGeom prst="rect">
            <a:avLst/>
          </a:prstGeom>
          <a:noFill/>
        </p:spPr>
        <p:txBody>
          <a:bodyPr wrap="square" rtlCol="0">
            <a:spAutoFit/>
          </a:bodyPr>
          <a:lstStyle/>
          <a:p>
            <a:r>
              <a:rPr lang="en-US" sz="3600" dirty="0" smtClean="0">
                <a:latin typeface="+mj-lt"/>
              </a:rPr>
              <a:t>±</a:t>
            </a:r>
            <a:r>
              <a:rPr lang="en-US" sz="3600" dirty="0" smtClean="0"/>
              <a:t> </a:t>
            </a:r>
            <a:r>
              <a:rPr lang="en-US" sz="3600" dirty="0" smtClean="0">
                <a:latin typeface="Symbol" pitchFamily="18" charset="2"/>
              </a:rPr>
              <a:t>D</a:t>
            </a:r>
            <a:r>
              <a:rPr lang="en-US" sz="3600" baseline="-25000" dirty="0" smtClean="0">
                <a:latin typeface="Symbol" pitchFamily="18" charset="2"/>
              </a:rPr>
              <a:t>H</a:t>
            </a:r>
            <a:r>
              <a:rPr lang="en-US" sz="3600" dirty="0" smtClean="0">
                <a:latin typeface="Symbol" pitchFamily="18" charset="2"/>
              </a:rPr>
              <a:t>/2</a:t>
            </a:r>
            <a:endParaRPr lang="en-US" sz="3600" dirty="0">
              <a:latin typeface="Symbol" pitchFamily="18" charset="2"/>
            </a:endParaRPr>
          </a:p>
        </p:txBody>
      </p:sp>
      <p:cxnSp>
        <p:nvCxnSpPr>
          <p:cNvPr id="14" name="Straight Arrow Connector 13"/>
          <p:cNvCxnSpPr/>
          <p:nvPr/>
        </p:nvCxnSpPr>
        <p:spPr bwMode="auto">
          <a:xfrm>
            <a:off x="3289968" y="1964338"/>
            <a:ext cx="744362" cy="5760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rot="5400000" flipH="1" flipV="1">
            <a:off x="3368769" y="2821927"/>
            <a:ext cx="678240" cy="65288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TextBox 15"/>
          <p:cNvSpPr txBox="1"/>
          <p:nvPr/>
        </p:nvSpPr>
        <p:spPr>
          <a:xfrm>
            <a:off x="5336372" y="2063718"/>
            <a:ext cx="3110805" cy="1323439"/>
          </a:xfrm>
          <a:prstGeom prst="rect">
            <a:avLst/>
          </a:prstGeom>
          <a:solidFill>
            <a:srgbClr val="F1F6B0"/>
          </a:solidFill>
        </p:spPr>
        <p:txBody>
          <a:bodyPr wrap="square" rtlCol="0">
            <a:spAutoFit/>
          </a:bodyPr>
          <a:lstStyle/>
          <a:p>
            <a:r>
              <a:rPr lang="en-US" dirty="0" smtClean="0">
                <a:latin typeface="+mn-lt"/>
              </a:rPr>
              <a:t>The Kondo insulator leads to the formation of a shell structure in the density profile</a:t>
            </a:r>
            <a:endParaRPr lang="en-US" dirty="0">
              <a:latin typeface="+mn-lt"/>
            </a:endParaRPr>
          </a:p>
        </p:txBody>
      </p:sp>
      <p:sp>
        <p:nvSpPr>
          <p:cNvPr id="17" name="Rectangle 6"/>
          <p:cNvSpPr>
            <a:spLocks noChangeArrowheads="1"/>
          </p:cNvSpPr>
          <p:nvPr/>
        </p:nvSpPr>
        <p:spPr bwMode="auto">
          <a:xfrm>
            <a:off x="0" y="-3231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p:txBody>
      </p:sp>
      <p:sp>
        <p:nvSpPr>
          <p:cNvPr id="18" name="Rectangle 6"/>
          <p:cNvSpPr>
            <a:spLocks noChangeArrowheads="1"/>
          </p:cNvSpPr>
          <p:nvPr/>
        </p:nvSpPr>
        <p:spPr bwMode="auto">
          <a:xfrm>
            <a:off x="1291494" y="534555"/>
            <a:ext cx="6752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dirty="0">
                <a:solidFill>
                  <a:srgbClr val="000000"/>
                </a:solidFill>
                <a:latin typeface="Times New Roman" pitchFamily="18" charset="0"/>
              </a:rPr>
              <a:t>Foss Feig, </a:t>
            </a:r>
            <a:r>
              <a:rPr lang="it-IT" dirty="0" smtClean="0">
                <a:solidFill>
                  <a:srgbClr val="000000"/>
                </a:solidFill>
                <a:latin typeface="Times New Roman" pitchFamily="18" charset="0"/>
              </a:rPr>
              <a:t>Hemerle, Gurarie,AMR, PRA 82</a:t>
            </a:r>
            <a:r>
              <a:rPr lang="it-IT" dirty="0">
                <a:solidFill>
                  <a:srgbClr val="000000"/>
                </a:solidFill>
                <a:latin typeface="Times New Roman" pitchFamily="18" charset="0"/>
              </a:rPr>
              <a:t>, 053624 (2010)</a:t>
            </a:r>
            <a:endParaRPr lang="en-US" dirty="0">
              <a:solidFill>
                <a:srgbClr val="000000"/>
              </a:solidFill>
              <a:latin typeface="Times New Roman" pitchFamily="18" charset="0"/>
            </a:endParaRPr>
          </a:p>
        </p:txBody>
      </p:sp>
      <p:pic>
        <p:nvPicPr>
          <p:cNvPr id="1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950" y="4032579"/>
            <a:ext cx="2969841" cy="249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310" y="5121188"/>
            <a:ext cx="23241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5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7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nodePh="1">
                                  <p:stCondLst>
                                    <p:cond delay="0"/>
                                  </p:stCondLst>
                                  <p:endCondLst>
                                    <p:cond evt="begin" delay="0">
                                      <p:tn val="29"/>
                                    </p:cond>
                                  </p:end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3"/>
          <p:cNvGrpSpPr>
            <a:grpSpLocks/>
          </p:cNvGrpSpPr>
          <p:nvPr/>
        </p:nvGrpSpPr>
        <p:grpSpPr bwMode="auto">
          <a:xfrm>
            <a:off x="2220913" y="990600"/>
            <a:ext cx="3989387" cy="919163"/>
            <a:chOff x="1760" y="1459"/>
            <a:chExt cx="2071" cy="761"/>
          </a:xfrm>
          <a:solidFill>
            <a:srgbClr val="BF95DF"/>
          </a:solidFill>
        </p:grpSpPr>
        <p:sp>
          <p:nvSpPr>
            <p:cNvPr id="4" name="AutoShape 13"/>
            <p:cNvSpPr>
              <a:spLocks noChangeArrowheads="1"/>
            </p:cNvSpPr>
            <p:nvPr/>
          </p:nvSpPr>
          <p:spPr bwMode="auto">
            <a:xfrm>
              <a:off x="1760" y="1459"/>
              <a:ext cx="1987" cy="761"/>
            </a:xfrm>
            <a:prstGeom prst="bevel">
              <a:avLst>
                <a:gd name="adj" fmla="val 12500"/>
              </a:avLst>
            </a:prstGeom>
            <a:grpFill/>
            <a:ln w="12700">
              <a:solidFill>
                <a:srgbClr val="660066"/>
              </a:solidFill>
              <a:miter lim="800000"/>
              <a:headEnd/>
              <a:tailEnd/>
            </a:ln>
          </p:spPr>
          <p:txBody>
            <a:bodyPr wrap="none" anchor="ctr">
              <a:spAutoFit/>
            </a:bodyPr>
            <a:lstStyle/>
            <a:p>
              <a:pPr eaLnBrk="0" hangingPunct="0">
                <a:spcBef>
                  <a:spcPct val="50000"/>
                </a:spcBef>
                <a:defRPr/>
              </a:pPr>
              <a:endParaRPr lang="en-US"/>
            </a:p>
          </p:txBody>
        </p:sp>
        <p:sp>
          <p:nvSpPr>
            <p:cNvPr id="5" name="Text Box 14"/>
            <p:cNvSpPr txBox="1">
              <a:spLocks noChangeArrowheads="1"/>
            </p:cNvSpPr>
            <p:nvPr/>
          </p:nvSpPr>
          <p:spPr bwMode="auto">
            <a:xfrm>
              <a:off x="1885" y="1622"/>
              <a:ext cx="1946" cy="331"/>
            </a:xfrm>
            <a:prstGeom prst="rect">
              <a:avLst/>
            </a:prstGeom>
            <a:noFill/>
            <a:ln w="9525" algn="ctr">
              <a:noFill/>
              <a:miter lim="800000"/>
              <a:headEnd/>
              <a:tailEnd/>
            </a:ln>
          </p:spPr>
          <p:txBody>
            <a:bodyPr>
              <a:spAutoFit/>
            </a:bodyPr>
            <a:lstStyle/>
            <a:p>
              <a:pPr eaLnBrk="0" hangingPunct="0">
                <a:spcBef>
                  <a:spcPct val="50000"/>
                </a:spcBef>
                <a:defRPr/>
              </a:pPr>
              <a:r>
                <a:rPr lang="en-US" b="1" dirty="0">
                  <a:latin typeface="+mj-lt"/>
                </a:rPr>
                <a:t>Unique atomic properties </a:t>
              </a:r>
            </a:p>
          </p:txBody>
        </p:sp>
      </p:grpSp>
      <p:grpSp>
        <p:nvGrpSpPr>
          <p:cNvPr id="6" name="Group 44"/>
          <p:cNvGrpSpPr>
            <a:grpSpLocks/>
          </p:cNvGrpSpPr>
          <p:nvPr/>
        </p:nvGrpSpPr>
        <p:grpSpPr bwMode="auto">
          <a:xfrm>
            <a:off x="5627688" y="3467100"/>
            <a:ext cx="2600325" cy="1206500"/>
            <a:chOff x="47" y="2241"/>
            <a:chExt cx="2016" cy="760"/>
          </a:xfrm>
          <a:solidFill>
            <a:srgbClr val="00B050"/>
          </a:solidFill>
        </p:grpSpPr>
        <p:sp>
          <p:nvSpPr>
            <p:cNvPr id="7" name="AutoShape 16"/>
            <p:cNvSpPr>
              <a:spLocks noChangeArrowheads="1"/>
            </p:cNvSpPr>
            <p:nvPr/>
          </p:nvSpPr>
          <p:spPr bwMode="auto">
            <a:xfrm>
              <a:off x="47" y="2241"/>
              <a:ext cx="2016" cy="760"/>
            </a:xfrm>
            <a:prstGeom prst="bevel">
              <a:avLst>
                <a:gd name="adj" fmla="val 12500"/>
              </a:avLst>
            </a:prstGeom>
            <a:grpFill/>
            <a:ln w="12700">
              <a:solidFill>
                <a:srgbClr val="336600"/>
              </a:solidFill>
              <a:miter lim="800000"/>
              <a:headEnd/>
              <a:tailEnd/>
            </a:ln>
          </p:spPr>
          <p:txBody>
            <a:bodyPr anchor="ctr">
              <a:spAutoFit/>
            </a:bodyPr>
            <a:lstStyle/>
            <a:p>
              <a:pPr eaLnBrk="0" hangingPunct="0">
                <a:spcBef>
                  <a:spcPct val="50000"/>
                </a:spcBef>
                <a:defRPr/>
              </a:pPr>
              <a:endParaRPr lang="en-US"/>
            </a:p>
          </p:txBody>
        </p:sp>
        <p:sp>
          <p:nvSpPr>
            <p:cNvPr id="8" name="Text Box 17"/>
            <p:cNvSpPr txBox="1">
              <a:spLocks noChangeArrowheads="1"/>
            </p:cNvSpPr>
            <p:nvPr/>
          </p:nvSpPr>
          <p:spPr bwMode="auto">
            <a:xfrm>
              <a:off x="243" y="2401"/>
              <a:ext cx="1609" cy="446"/>
            </a:xfrm>
            <a:prstGeom prst="rect">
              <a:avLst/>
            </a:prstGeom>
            <a:grpFill/>
            <a:ln w="9525" algn="ctr">
              <a:noFill/>
              <a:miter lim="800000"/>
              <a:headEnd/>
              <a:tailEnd/>
            </a:ln>
          </p:spPr>
          <p:txBody>
            <a:bodyPr>
              <a:spAutoFit/>
            </a:bodyPr>
            <a:lstStyle/>
            <a:p>
              <a:pPr algn="ctr" eaLnBrk="0" hangingPunct="0">
                <a:spcBef>
                  <a:spcPct val="50000"/>
                </a:spcBef>
                <a:defRPr/>
              </a:pPr>
              <a:r>
                <a:rPr lang="en-US" b="1" dirty="0">
                  <a:solidFill>
                    <a:schemeClr val="bg1"/>
                  </a:solidFill>
                  <a:latin typeface="+mj-lt"/>
                </a:rPr>
                <a:t>Quantum info/simulation</a:t>
              </a:r>
            </a:p>
          </p:txBody>
        </p:sp>
      </p:grpSp>
      <p:grpSp>
        <p:nvGrpSpPr>
          <p:cNvPr id="9" name="Group 29"/>
          <p:cNvGrpSpPr>
            <a:grpSpLocks/>
          </p:cNvGrpSpPr>
          <p:nvPr/>
        </p:nvGrpSpPr>
        <p:grpSpPr bwMode="auto">
          <a:xfrm>
            <a:off x="683568" y="3474243"/>
            <a:ext cx="2481263" cy="1208088"/>
            <a:chOff x="4223543" y="2770190"/>
            <a:chExt cx="3154363" cy="1208087"/>
          </a:xfrm>
          <a:solidFill>
            <a:srgbClr val="CCECFF"/>
          </a:solidFill>
        </p:grpSpPr>
        <p:sp>
          <p:nvSpPr>
            <p:cNvPr id="10" name="AutoShape 13"/>
            <p:cNvSpPr>
              <a:spLocks noChangeArrowheads="1"/>
            </p:cNvSpPr>
            <p:nvPr/>
          </p:nvSpPr>
          <p:spPr bwMode="auto">
            <a:xfrm>
              <a:off x="4223543" y="2770190"/>
              <a:ext cx="3154363" cy="1208087"/>
            </a:xfrm>
            <a:prstGeom prst="bevel">
              <a:avLst>
                <a:gd name="adj" fmla="val 12500"/>
              </a:avLst>
            </a:prstGeom>
            <a:grpFill/>
            <a:ln w="12700">
              <a:solidFill>
                <a:srgbClr val="000099"/>
              </a:solidFill>
              <a:miter lim="800000"/>
              <a:headEnd/>
              <a:tailEnd/>
            </a:ln>
          </p:spPr>
          <p:txBody>
            <a:bodyPr wrap="none" anchor="ctr">
              <a:spAutoFit/>
            </a:bodyPr>
            <a:lstStyle/>
            <a:p>
              <a:pPr eaLnBrk="0" hangingPunct="0">
                <a:spcBef>
                  <a:spcPct val="50000"/>
                </a:spcBef>
                <a:defRPr/>
              </a:pPr>
              <a:endParaRPr lang="en-US"/>
            </a:p>
          </p:txBody>
        </p:sp>
        <p:sp>
          <p:nvSpPr>
            <p:cNvPr id="11" name="Text Box 14"/>
            <p:cNvSpPr txBox="1">
              <a:spLocks noChangeArrowheads="1"/>
            </p:cNvSpPr>
            <p:nvPr/>
          </p:nvSpPr>
          <p:spPr bwMode="auto">
            <a:xfrm>
              <a:off x="4223543" y="2995615"/>
              <a:ext cx="3089782" cy="708024"/>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spcBef>
                  <a:spcPct val="50000"/>
                </a:spcBef>
                <a:defRPr/>
              </a:pPr>
              <a:r>
                <a:rPr lang="en-US" b="1" dirty="0">
                  <a:solidFill>
                    <a:schemeClr val="tx1"/>
                  </a:solidFill>
                </a:rPr>
                <a:t>Atomic Clock  Experiments</a:t>
              </a:r>
              <a:endParaRPr lang="en-US" b="1" dirty="0">
                <a:solidFill>
                  <a:schemeClr val="tx1"/>
                </a:solidFill>
                <a:latin typeface="Arial Rounded MT Bold" pitchFamily="34" charset="0"/>
              </a:endParaRPr>
            </a:p>
          </p:txBody>
        </p:sp>
      </p:grpSp>
      <p:sp>
        <p:nvSpPr>
          <p:cNvPr id="12" name="Rectangle 2"/>
          <p:cNvSpPr txBox="1">
            <a:spLocks noChangeArrowheads="1"/>
          </p:cNvSpPr>
          <p:nvPr/>
        </p:nvSpPr>
        <p:spPr>
          <a:xfrm>
            <a:off x="456351" y="260648"/>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smtClean="0">
                <a:ln>
                  <a:solidFill>
                    <a:schemeClr val="tx1"/>
                  </a:solidFill>
                </a:ln>
                <a:solidFill>
                  <a:srgbClr val="FF0000"/>
                </a:solidFill>
                <a:latin typeface="Berlin Sans FB" pitchFamily="34" charset="0"/>
                <a:ea typeface="+mj-ea"/>
                <a:cs typeface="+mj-cs"/>
              </a:rPr>
              <a:t>Many body physics with clocks</a:t>
            </a:r>
            <a:endParaRPr lang="en-US" sz="4400" dirty="0">
              <a:ln>
                <a:solidFill>
                  <a:schemeClr val="tx1"/>
                </a:solidFill>
              </a:ln>
              <a:solidFill>
                <a:srgbClr val="FF0000"/>
              </a:solidFill>
              <a:latin typeface="Berlin Sans FB" pitchFamily="34" charset="0"/>
              <a:ea typeface="+mj-ea"/>
              <a:cs typeface="+mj-cs"/>
            </a:endParaRPr>
          </a:p>
        </p:txBody>
      </p:sp>
      <p:cxnSp>
        <p:nvCxnSpPr>
          <p:cNvPr id="16390" name="Straight Arrow Connector 15"/>
          <p:cNvCxnSpPr>
            <a:cxnSpLocks noChangeShapeType="1"/>
          </p:cNvCxnSpPr>
          <p:nvPr/>
        </p:nvCxnSpPr>
        <p:spPr bwMode="auto">
          <a:xfrm rot="5400000">
            <a:off x="2501107" y="2382044"/>
            <a:ext cx="1116012" cy="4953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5394326" y="2371725"/>
            <a:ext cx="1116012" cy="515937"/>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 name="TextBox 14"/>
          <p:cNvSpPr txBox="1"/>
          <p:nvPr/>
        </p:nvSpPr>
        <p:spPr>
          <a:xfrm>
            <a:off x="287524" y="4824445"/>
            <a:ext cx="8015951" cy="1569660"/>
          </a:xfrm>
          <a:prstGeom prst="rect">
            <a:avLst/>
          </a:prstGeom>
          <a:noFill/>
          <a:ln>
            <a:solidFill>
              <a:schemeClr val="bg1"/>
            </a:solidFill>
          </a:ln>
        </p:spPr>
        <p:txBody>
          <a:bodyPr wrap="square">
            <a:spAutoFit/>
          </a:bodyPr>
          <a:lstStyle/>
          <a:p>
            <a:pPr marL="342900" indent="-342900">
              <a:buFont typeface="Arial" pitchFamily="34" charset="0"/>
              <a:buChar char="•"/>
            </a:pPr>
            <a:r>
              <a:rPr lang="en-US" sz="1600" dirty="0" smtClean="0">
                <a:latin typeface="+mn-lt"/>
              </a:rPr>
              <a:t>AMR </a:t>
            </a:r>
            <a:r>
              <a:rPr lang="en-US" sz="1600" i="1" dirty="0" smtClean="0">
                <a:latin typeface="+mn-lt"/>
              </a:rPr>
              <a:t>et al  </a:t>
            </a:r>
            <a:r>
              <a:rPr lang="en-US" sz="1600" dirty="0" smtClean="0">
                <a:latin typeface="+mn-lt"/>
              </a:rPr>
              <a:t>PRL (2009); </a:t>
            </a:r>
          </a:p>
          <a:p>
            <a:pPr marL="342900" indent="-342900">
              <a:buFont typeface="Arial" pitchFamily="34" charset="0"/>
              <a:buChar char="•"/>
            </a:pPr>
            <a:r>
              <a:rPr lang="en-US" sz="1600" b="1" dirty="0" smtClean="0">
                <a:solidFill>
                  <a:srgbClr val="000099"/>
                </a:solidFill>
                <a:latin typeface="+mn-lt"/>
              </a:rPr>
              <a:t>M. Swallows,…AMR, </a:t>
            </a:r>
            <a:r>
              <a:rPr lang="en-US" sz="1600" b="1" dirty="0" err="1" smtClean="0">
                <a:solidFill>
                  <a:srgbClr val="000099"/>
                </a:solidFill>
                <a:latin typeface="+mn-lt"/>
              </a:rPr>
              <a:t>J.Ye</a:t>
            </a:r>
            <a:r>
              <a:rPr lang="en-US" sz="1600" b="1" dirty="0" smtClean="0">
                <a:solidFill>
                  <a:srgbClr val="000099"/>
                </a:solidFill>
                <a:latin typeface="+mn-lt"/>
              </a:rPr>
              <a:t>, </a:t>
            </a:r>
            <a:r>
              <a:rPr lang="fr-FR" sz="1600" b="1" dirty="0" smtClean="0">
                <a:solidFill>
                  <a:srgbClr val="000099"/>
                </a:solidFill>
                <a:latin typeface="+mn-lt"/>
              </a:rPr>
              <a:t>Science </a:t>
            </a:r>
            <a:r>
              <a:rPr lang="en-US" sz="1600" b="1" dirty="0" smtClean="0">
                <a:solidFill>
                  <a:srgbClr val="000099"/>
                </a:solidFill>
                <a:latin typeface="+mn-lt"/>
              </a:rPr>
              <a:t>(2011); </a:t>
            </a:r>
          </a:p>
          <a:p>
            <a:pPr marL="342900" indent="-342900">
              <a:buFont typeface="Arial" pitchFamily="34" charset="0"/>
              <a:buChar char="•"/>
            </a:pPr>
            <a:r>
              <a:rPr lang="da-DK" sz="1600" b="1" dirty="0" smtClean="0">
                <a:solidFill>
                  <a:srgbClr val="000099"/>
                </a:solidFill>
                <a:latin typeface="+mn-lt"/>
              </a:rPr>
              <a:t>M. Bishof</a:t>
            </a:r>
            <a:r>
              <a:rPr lang="da-DK" sz="1600" b="1" i="1" dirty="0" smtClean="0">
                <a:solidFill>
                  <a:srgbClr val="000099"/>
                </a:solidFill>
                <a:latin typeface="+mn-lt"/>
              </a:rPr>
              <a:t>,...</a:t>
            </a:r>
            <a:r>
              <a:rPr lang="da-DK" sz="1600" b="1" dirty="0" smtClean="0">
                <a:solidFill>
                  <a:srgbClr val="000099"/>
                </a:solidFill>
                <a:latin typeface="+mn-lt"/>
              </a:rPr>
              <a:t>AMR, J </a:t>
            </a:r>
            <a:r>
              <a:rPr lang="da-DK" sz="1600" b="1" dirty="0">
                <a:solidFill>
                  <a:srgbClr val="000099"/>
                </a:solidFill>
                <a:latin typeface="+mn-lt"/>
              </a:rPr>
              <a:t>Ye,  PRL (2011); </a:t>
            </a:r>
            <a:r>
              <a:rPr lang="da-DK" sz="1600" b="1" dirty="0" smtClean="0">
                <a:solidFill>
                  <a:srgbClr val="000099"/>
                </a:solidFill>
                <a:latin typeface="+mn-lt"/>
              </a:rPr>
              <a:t>  </a:t>
            </a:r>
          </a:p>
          <a:p>
            <a:pPr marL="342900" indent="-342900">
              <a:buFont typeface="Arial" pitchFamily="34" charset="0"/>
              <a:buChar char="•"/>
            </a:pPr>
            <a:r>
              <a:rPr lang="da-DK" sz="1600" b="1" dirty="0" smtClean="0">
                <a:solidFill>
                  <a:srgbClr val="000099"/>
                </a:solidFill>
                <a:latin typeface="+mn-lt"/>
              </a:rPr>
              <a:t>N</a:t>
            </a:r>
            <a:r>
              <a:rPr lang="da-DK" sz="1600" b="1" dirty="0">
                <a:solidFill>
                  <a:srgbClr val="000099"/>
                </a:solidFill>
                <a:latin typeface="+mn-lt"/>
              </a:rPr>
              <a:t>. Lemke,…AMR, C. </a:t>
            </a:r>
            <a:r>
              <a:rPr lang="da-DK" sz="1600" b="1" dirty="0" smtClean="0">
                <a:solidFill>
                  <a:srgbClr val="000099"/>
                </a:solidFill>
                <a:latin typeface="+mn-lt"/>
              </a:rPr>
              <a:t>Oates, PRL </a:t>
            </a:r>
            <a:r>
              <a:rPr lang="da-DK" sz="1600" b="1" dirty="0">
                <a:solidFill>
                  <a:srgbClr val="000099"/>
                </a:solidFill>
                <a:latin typeface="+mn-lt"/>
              </a:rPr>
              <a:t>107, 103902 (2011</a:t>
            </a:r>
            <a:r>
              <a:rPr lang="da-DK" sz="1600" b="1" dirty="0" smtClean="0">
                <a:solidFill>
                  <a:srgbClr val="000099"/>
                </a:solidFill>
                <a:latin typeface="+mn-lt"/>
              </a:rPr>
              <a:t>);</a:t>
            </a:r>
          </a:p>
          <a:p>
            <a:pPr marL="342900" indent="-342900">
              <a:buFont typeface="Arial" pitchFamily="34" charset="0"/>
              <a:buChar char="•"/>
            </a:pPr>
            <a:r>
              <a:rPr lang="en-US" sz="1600" b="1" dirty="0" smtClean="0">
                <a:solidFill>
                  <a:srgbClr val="000099"/>
                </a:solidFill>
                <a:latin typeface="+mn-lt"/>
              </a:rPr>
              <a:t>M. </a:t>
            </a:r>
            <a:r>
              <a:rPr lang="en-US" sz="1600" b="1" dirty="0" err="1" smtClean="0">
                <a:solidFill>
                  <a:srgbClr val="000099"/>
                </a:solidFill>
                <a:latin typeface="+mn-lt"/>
              </a:rPr>
              <a:t>Bishof</a:t>
            </a:r>
            <a:r>
              <a:rPr lang="en-US" sz="1600" b="1" dirty="0" smtClean="0">
                <a:solidFill>
                  <a:srgbClr val="000099"/>
                </a:solidFill>
                <a:latin typeface="+mn-lt"/>
              </a:rPr>
              <a:t>,…, </a:t>
            </a:r>
            <a:r>
              <a:rPr lang="en-US" sz="1600" b="1" dirty="0">
                <a:solidFill>
                  <a:srgbClr val="000099"/>
                </a:solidFill>
                <a:latin typeface="+mn-lt"/>
              </a:rPr>
              <a:t>AMR, J. </a:t>
            </a:r>
            <a:r>
              <a:rPr lang="en-US" sz="1600" b="1" dirty="0" smtClean="0">
                <a:solidFill>
                  <a:srgbClr val="000099"/>
                </a:solidFill>
                <a:latin typeface="+mn-lt"/>
              </a:rPr>
              <a:t>Ye, PRA </a:t>
            </a:r>
            <a:r>
              <a:rPr lang="en-US" sz="1600" b="1" dirty="0">
                <a:solidFill>
                  <a:srgbClr val="000099"/>
                </a:solidFill>
                <a:latin typeface="+mn-lt"/>
              </a:rPr>
              <a:t>84, 052716 (2011) </a:t>
            </a:r>
            <a:r>
              <a:rPr lang="en-US" sz="1600" b="1" dirty="0" smtClean="0">
                <a:solidFill>
                  <a:srgbClr val="000099"/>
                </a:solidFill>
                <a:latin typeface="+mn-lt"/>
              </a:rPr>
              <a:t>;</a:t>
            </a:r>
          </a:p>
          <a:p>
            <a:pPr marL="342900" indent="-342900">
              <a:buFont typeface="Arial" pitchFamily="34" charset="0"/>
              <a:buChar char="•"/>
            </a:pPr>
            <a:r>
              <a:rPr lang="en-US" sz="1600" b="1" dirty="0" smtClean="0">
                <a:solidFill>
                  <a:srgbClr val="000099"/>
                </a:solidFill>
                <a:latin typeface="+mn-lt"/>
              </a:rPr>
              <a:t>A. Ludlow,…, AMR, PRA </a:t>
            </a:r>
            <a:r>
              <a:rPr lang="en-US" sz="1600" b="1" dirty="0">
                <a:solidFill>
                  <a:srgbClr val="000099"/>
                </a:solidFill>
                <a:latin typeface="+mn-lt"/>
              </a:rPr>
              <a:t>84, 052724 (2011</a:t>
            </a:r>
            <a:r>
              <a:rPr lang="en-US" sz="1600" b="1" dirty="0" smtClean="0">
                <a:solidFill>
                  <a:srgbClr val="000099"/>
                </a:solidFill>
                <a:latin typeface="+mn-lt"/>
              </a:rPr>
              <a:t>)</a:t>
            </a:r>
            <a:r>
              <a:rPr lang="da-DK" sz="1600" b="1" dirty="0" smtClean="0">
                <a:solidFill>
                  <a:srgbClr val="000099"/>
                </a:solidFill>
                <a:latin typeface="+mn-lt"/>
              </a:rPr>
              <a:t> .</a:t>
            </a:r>
            <a:endParaRPr lang="en-US" sz="1600" b="1" dirty="0">
              <a:solidFill>
                <a:srgbClr val="000099"/>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25463"/>
            <a:ext cx="9144000" cy="3478212"/>
          </a:xfrm>
          <a:prstGeom prst="rect">
            <a:avLst/>
          </a:prstGeom>
          <a:noFill/>
        </p:spPr>
        <p:txBody>
          <a:bodyPr>
            <a:spAutoFit/>
          </a:bodyPr>
          <a:lstStyle/>
          <a:p>
            <a:pPr marL="457200" indent="-457200">
              <a:buFontTx/>
              <a:buAutoNum type="arabicPeriod"/>
              <a:defRPr/>
            </a:pPr>
            <a:r>
              <a:rPr lang="en-US" sz="2400" dirty="0">
                <a:latin typeface="+mn-lt"/>
              </a:rPr>
              <a:t>Interrogation of a large number of atoms </a:t>
            </a:r>
            <a:r>
              <a:rPr lang="en-US" sz="3600" dirty="0">
                <a:solidFill>
                  <a:srgbClr val="C00000"/>
                </a:solidFill>
                <a:latin typeface="+mn-lt"/>
              </a:rPr>
              <a:t>enhances clock sensitivity</a:t>
            </a:r>
            <a:r>
              <a:rPr lang="en-US" sz="3200" dirty="0">
                <a:latin typeface="+mn-lt"/>
              </a:rPr>
              <a:t> </a:t>
            </a:r>
            <a:r>
              <a:rPr lang="en-US" sz="2400" dirty="0">
                <a:latin typeface="+mn-lt"/>
              </a:rPr>
              <a:t> but atomic collisions </a:t>
            </a:r>
            <a:r>
              <a:rPr lang="en-US" sz="2800" dirty="0">
                <a:solidFill>
                  <a:schemeClr val="bg1">
                    <a:lumMod val="75000"/>
                  </a:schemeClr>
                </a:solidFill>
                <a:latin typeface="+mn-lt"/>
              </a:rPr>
              <a:t>degrade its  precision.</a:t>
            </a:r>
          </a:p>
          <a:p>
            <a:pPr marL="457200" indent="-457200">
              <a:defRPr/>
            </a:pPr>
            <a:endParaRPr lang="en-US" b="1" dirty="0">
              <a:latin typeface="+mn-lt"/>
            </a:endParaRPr>
          </a:p>
          <a:p>
            <a:pPr marL="457200" indent="-457200">
              <a:defRPr/>
            </a:pPr>
            <a:endParaRPr lang="en-US" b="1" dirty="0">
              <a:latin typeface="+mn-lt"/>
            </a:endParaRPr>
          </a:p>
          <a:p>
            <a:pPr marL="457200" indent="-457200">
              <a:defRPr/>
            </a:pPr>
            <a:endParaRPr lang="en-US" b="1" dirty="0">
              <a:latin typeface="+mn-lt"/>
            </a:endParaRPr>
          </a:p>
          <a:p>
            <a:pPr marL="457200" indent="-457200">
              <a:defRPr/>
            </a:pPr>
            <a:endParaRPr lang="en-US" b="1" dirty="0">
              <a:latin typeface="+mn-lt"/>
            </a:endParaRPr>
          </a:p>
          <a:p>
            <a:pPr marL="457200" indent="-457200">
              <a:defRPr/>
            </a:pPr>
            <a:endParaRPr lang="en-US" b="1" dirty="0">
              <a:latin typeface="+mn-lt"/>
            </a:endParaRPr>
          </a:p>
          <a:p>
            <a:pPr marL="457200" indent="-457200">
              <a:buFontTx/>
              <a:buAutoNum type="arabicPeriod" startAt="2"/>
              <a:defRPr/>
            </a:pPr>
            <a:r>
              <a:rPr lang="en-US" sz="2400" dirty="0">
                <a:latin typeface="+mn-lt"/>
              </a:rPr>
              <a:t>To minimize density shift the use of </a:t>
            </a:r>
            <a:r>
              <a:rPr lang="en-US" sz="2400" dirty="0" err="1">
                <a:latin typeface="+mn-lt"/>
              </a:rPr>
              <a:t>fermionic</a:t>
            </a:r>
            <a:r>
              <a:rPr lang="en-US" sz="2400" dirty="0">
                <a:latin typeface="+mn-lt"/>
              </a:rPr>
              <a:t> spin polarized isotopes was proposed.</a:t>
            </a:r>
            <a:endParaRPr lang="en-US" sz="2400" dirty="0">
              <a:latin typeface="+mj-lt"/>
            </a:endParaRPr>
          </a:p>
        </p:txBody>
      </p:sp>
      <p:sp>
        <p:nvSpPr>
          <p:cNvPr id="17411" name="Text Box 20"/>
          <p:cNvSpPr txBox="1">
            <a:spLocks noChangeArrowheads="1"/>
          </p:cNvSpPr>
          <p:nvPr/>
        </p:nvSpPr>
        <p:spPr bwMode="auto">
          <a:xfrm>
            <a:off x="35496" y="1931988"/>
            <a:ext cx="153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ltLang="en-US" sz="2400" b="1" dirty="0">
                <a:solidFill>
                  <a:srgbClr val="3333CC"/>
                </a:solidFill>
                <a:latin typeface="Times" pitchFamily="18" charset="0"/>
                <a:sym typeface="Symbol" pitchFamily="18" charset="2"/>
              </a:rPr>
              <a:t>| </a:t>
            </a:r>
            <a:r>
              <a:rPr lang="en-US" altLang="ja-JP" sz="2400" b="1" baseline="30000" dirty="0">
                <a:solidFill>
                  <a:srgbClr val="000099"/>
                </a:solidFill>
                <a:latin typeface="Times New Roman" pitchFamily="18" charset="0"/>
                <a:ea typeface="MS PGothic" pitchFamily="34" charset="-128"/>
              </a:rPr>
              <a:t>3</a:t>
            </a:r>
            <a:r>
              <a:rPr lang="en-US" altLang="ja-JP" sz="2400" b="1" dirty="0">
                <a:solidFill>
                  <a:srgbClr val="000099"/>
                </a:solidFill>
                <a:latin typeface="Times New Roman" pitchFamily="18" charset="0"/>
                <a:ea typeface="MS PGothic" pitchFamily="34" charset="-128"/>
              </a:rPr>
              <a:t>P</a:t>
            </a:r>
            <a:r>
              <a:rPr lang="en-US" altLang="ja-JP" sz="2400" b="1" baseline="-25000" dirty="0">
                <a:solidFill>
                  <a:srgbClr val="000099"/>
                </a:solidFill>
                <a:latin typeface="Times New Roman" pitchFamily="18" charset="0"/>
                <a:ea typeface="MS PGothic" pitchFamily="34" charset="-128"/>
              </a:rPr>
              <a:t>0</a:t>
            </a:r>
            <a:r>
              <a:rPr lang="en-US" altLang="ja-JP" sz="2400" b="1" dirty="0">
                <a:solidFill>
                  <a:srgbClr val="000099"/>
                </a:solidFill>
                <a:latin typeface="Times New Roman" pitchFamily="18" charset="0"/>
                <a:ea typeface="MS PGothic" pitchFamily="34" charset="-128"/>
              </a:rPr>
              <a:t>=</a:t>
            </a:r>
            <a:r>
              <a:rPr lang="en-US" altLang="en-US" sz="2400" b="1" dirty="0">
                <a:solidFill>
                  <a:srgbClr val="000099"/>
                </a:solidFill>
                <a:latin typeface="Times" pitchFamily="18" charset="0"/>
                <a:sym typeface="Symbol" pitchFamily="18" charset="2"/>
              </a:rPr>
              <a:t> </a:t>
            </a:r>
            <a:r>
              <a:rPr lang="en-US" altLang="en-US" sz="2400" b="1" dirty="0">
                <a:solidFill>
                  <a:srgbClr val="000099"/>
                </a:solidFill>
                <a:latin typeface="Times" pitchFamily="18" charset="0"/>
              </a:rPr>
              <a:t>e</a:t>
            </a:r>
            <a:r>
              <a:rPr lang="en-US" altLang="en-US" sz="2400" b="1" dirty="0">
                <a:solidFill>
                  <a:srgbClr val="3333CC"/>
                </a:solidFill>
                <a:latin typeface="Times" pitchFamily="18" charset="0"/>
                <a:sym typeface="Symbol" pitchFamily="18" charset="2"/>
              </a:rPr>
              <a:t></a:t>
            </a:r>
            <a:endParaRPr lang="en-US" altLang="en-US" sz="2400" dirty="0">
              <a:solidFill>
                <a:srgbClr val="3333CC"/>
              </a:solidFill>
              <a:latin typeface="Times" pitchFamily="18" charset="0"/>
              <a:sym typeface="Symbol" pitchFamily="18" charset="2"/>
            </a:endParaRPr>
          </a:p>
        </p:txBody>
      </p:sp>
      <p:sp>
        <p:nvSpPr>
          <p:cNvPr id="17412" name="Line 21"/>
          <p:cNvSpPr>
            <a:spLocks noChangeShapeType="1"/>
          </p:cNvSpPr>
          <p:nvPr/>
        </p:nvSpPr>
        <p:spPr bwMode="auto">
          <a:xfrm>
            <a:off x="1489075" y="2867025"/>
            <a:ext cx="1084263"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3" name="Line 22"/>
          <p:cNvSpPr>
            <a:spLocks noChangeShapeType="1"/>
          </p:cNvSpPr>
          <p:nvPr/>
        </p:nvSpPr>
        <p:spPr bwMode="auto">
          <a:xfrm>
            <a:off x="1489075" y="2227263"/>
            <a:ext cx="1084263"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4" name="Text Box 24"/>
          <p:cNvSpPr txBox="1">
            <a:spLocks noChangeArrowheads="1"/>
          </p:cNvSpPr>
          <p:nvPr/>
        </p:nvSpPr>
        <p:spPr bwMode="auto">
          <a:xfrm>
            <a:off x="1597025" y="2227263"/>
            <a:ext cx="59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ltLang="en-US" sz="2800">
                <a:latin typeface="Symbol" pitchFamily="18" charset="2"/>
              </a:rPr>
              <a:t>w</a:t>
            </a:r>
            <a:r>
              <a:rPr lang="en-US" altLang="en-US" sz="2800" baseline="-25000">
                <a:latin typeface="Symbol" pitchFamily="18" charset="2"/>
              </a:rPr>
              <a:t>0</a:t>
            </a:r>
            <a:endParaRPr lang="en-US" altLang="en-US" sz="2800" b="1" baseline="-25000">
              <a:latin typeface="Times" pitchFamily="18" charset="0"/>
            </a:endParaRPr>
          </a:p>
        </p:txBody>
      </p:sp>
      <p:sp>
        <p:nvSpPr>
          <p:cNvPr id="17415" name="Text Box 25"/>
          <p:cNvSpPr txBox="1">
            <a:spLocks noChangeArrowheads="1"/>
          </p:cNvSpPr>
          <p:nvPr/>
        </p:nvSpPr>
        <p:spPr bwMode="auto">
          <a:xfrm>
            <a:off x="35496" y="2571750"/>
            <a:ext cx="153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ltLang="en-US" sz="2400" b="1">
                <a:solidFill>
                  <a:srgbClr val="C00000"/>
                </a:solidFill>
                <a:latin typeface="Times" pitchFamily="18" charset="0"/>
                <a:sym typeface="Symbol" pitchFamily="18" charset="2"/>
              </a:rPr>
              <a:t>| </a:t>
            </a:r>
            <a:r>
              <a:rPr lang="en-US" altLang="ja-JP" sz="2400" b="1" baseline="30000">
                <a:solidFill>
                  <a:srgbClr val="C00000"/>
                </a:solidFill>
                <a:latin typeface="Times New Roman" pitchFamily="18" charset="0"/>
                <a:ea typeface="MS PGothic" pitchFamily="34" charset="-128"/>
              </a:rPr>
              <a:t>1</a:t>
            </a:r>
            <a:r>
              <a:rPr lang="en-US" altLang="ja-JP" sz="2400" b="1">
                <a:solidFill>
                  <a:srgbClr val="C00000"/>
                </a:solidFill>
                <a:latin typeface="Times New Roman" pitchFamily="18" charset="0"/>
                <a:ea typeface="MS PGothic" pitchFamily="34" charset="-128"/>
              </a:rPr>
              <a:t>S</a:t>
            </a:r>
            <a:r>
              <a:rPr lang="en-US" altLang="ja-JP" sz="2400" b="1" baseline="-25000">
                <a:solidFill>
                  <a:srgbClr val="C00000"/>
                </a:solidFill>
                <a:latin typeface="Times New Roman" pitchFamily="18" charset="0"/>
                <a:ea typeface="MS PGothic" pitchFamily="34" charset="-128"/>
              </a:rPr>
              <a:t>0</a:t>
            </a:r>
            <a:r>
              <a:rPr lang="en-US" altLang="en-US" sz="2400" b="1">
                <a:solidFill>
                  <a:srgbClr val="C00000"/>
                </a:solidFill>
                <a:latin typeface="Times" pitchFamily="18" charset="0"/>
                <a:sym typeface="Symbol" pitchFamily="18" charset="2"/>
              </a:rPr>
              <a:t> =  </a:t>
            </a:r>
            <a:r>
              <a:rPr lang="en-US" altLang="en-US" sz="2400" b="1">
                <a:solidFill>
                  <a:srgbClr val="C00000"/>
                </a:solidFill>
                <a:latin typeface="Times" pitchFamily="18" charset="0"/>
              </a:rPr>
              <a:t>g</a:t>
            </a:r>
            <a:r>
              <a:rPr lang="en-US" altLang="en-US" sz="2400" b="1">
                <a:solidFill>
                  <a:srgbClr val="C00000"/>
                </a:solidFill>
                <a:latin typeface="Times" pitchFamily="18" charset="0"/>
                <a:sym typeface="Symbol" pitchFamily="18" charset="2"/>
              </a:rPr>
              <a:t></a:t>
            </a:r>
            <a:endParaRPr lang="en-US" altLang="en-US" sz="2400">
              <a:solidFill>
                <a:srgbClr val="C00000"/>
              </a:solidFill>
              <a:latin typeface="Times" pitchFamily="18" charset="0"/>
              <a:sym typeface="Symbol" pitchFamily="18" charset="2"/>
            </a:endParaRPr>
          </a:p>
        </p:txBody>
      </p:sp>
      <p:sp>
        <p:nvSpPr>
          <p:cNvPr id="17416" name="Line 27"/>
          <p:cNvSpPr>
            <a:spLocks noChangeShapeType="1"/>
          </p:cNvSpPr>
          <p:nvPr/>
        </p:nvSpPr>
        <p:spPr bwMode="auto">
          <a:xfrm>
            <a:off x="2451100" y="1931988"/>
            <a:ext cx="0" cy="223837"/>
          </a:xfrm>
          <a:prstGeom prst="line">
            <a:avLst/>
          </a:prstGeom>
          <a:noFill/>
          <a:ln w="12700">
            <a:solidFill>
              <a:schemeClr val="tx1"/>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17417" name="Line 28"/>
          <p:cNvSpPr>
            <a:spLocks noChangeShapeType="1"/>
          </p:cNvSpPr>
          <p:nvPr/>
        </p:nvSpPr>
        <p:spPr bwMode="auto">
          <a:xfrm flipV="1">
            <a:off x="2451100" y="2919413"/>
            <a:ext cx="0" cy="222250"/>
          </a:xfrm>
          <a:prstGeom prst="line">
            <a:avLst/>
          </a:prstGeom>
          <a:noFill/>
          <a:ln w="12700">
            <a:solidFill>
              <a:schemeClr val="tx1"/>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17418" name="Line 31"/>
          <p:cNvSpPr>
            <a:spLocks noChangeShapeType="1"/>
          </p:cNvSpPr>
          <p:nvPr/>
        </p:nvSpPr>
        <p:spPr bwMode="auto">
          <a:xfrm>
            <a:off x="3189288" y="2227263"/>
            <a:ext cx="1046162"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Oval 12"/>
          <p:cNvSpPr/>
          <p:nvPr/>
        </p:nvSpPr>
        <p:spPr bwMode="auto">
          <a:xfrm>
            <a:off x="1781747" y="2775699"/>
            <a:ext cx="197041" cy="18284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28" name="Line 27"/>
          <p:cNvSpPr>
            <a:spLocks noChangeShapeType="1"/>
          </p:cNvSpPr>
          <p:nvPr/>
        </p:nvSpPr>
        <p:spPr bwMode="auto">
          <a:xfrm>
            <a:off x="4051300" y="1931988"/>
            <a:ext cx="0" cy="223837"/>
          </a:xfrm>
          <a:prstGeom prst="line">
            <a:avLst/>
          </a:prstGeom>
          <a:noFill/>
          <a:ln w="12700">
            <a:solidFill>
              <a:schemeClr val="tx1"/>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17429" name="Text Box 24"/>
          <p:cNvSpPr txBox="1">
            <a:spLocks noChangeArrowheads="1"/>
          </p:cNvSpPr>
          <p:nvPr/>
        </p:nvSpPr>
        <p:spPr bwMode="auto">
          <a:xfrm>
            <a:off x="3624263" y="2309813"/>
            <a:ext cx="1406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ltLang="en-US" sz="2800">
                <a:latin typeface="Symbol" pitchFamily="18" charset="2"/>
              </a:rPr>
              <a:t>w</a:t>
            </a:r>
            <a:r>
              <a:rPr lang="en-US" altLang="en-US" sz="2800" baseline="-25000">
                <a:latin typeface="Symbol" pitchFamily="18" charset="2"/>
              </a:rPr>
              <a:t>0</a:t>
            </a:r>
            <a:r>
              <a:rPr lang="en-US" altLang="en-US" sz="2800">
                <a:latin typeface="Symbol" pitchFamily="18" charset="2"/>
              </a:rPr>
              <a:t>+ Dw</a:t>
            </a:r>
            <a:endParaRPr lang="en-US" altLang="en-US" sz="2800" b="1">
              <a:latin typeface="Times" pitchFamily="18" charset="0"/>
            </a:endParaRPr>
          </a:p>
        </p:txBody>
      </p:sp>
      <p:sp>
        <p:nvSpPr>
          <p:cNvPr id="19" name="TextBox 18"/>
          <p:cNvSpPr txBox="1"/>
          <p:nvPr/>
        </p:nvSpPr>
        <p:spPr>
          <a:xfrm>
            <a:off x="5600700" y="2309813"/>
            <a:ext cx="2952750" cy="584200"/>
          </a:xfrm>
          <a:prstGeom prst="rect">
            <a:avLst/>
          </a:prstGeom>
          <a:noFill/>
        </p:spPr>
        <p:txBody>
          <a:bodyPr wrap="none">
            <a:spAutoFit/>
          </a:bodyPr>
          <a:lstStyle/>
          <a:p>
            <a:pPr>
              <a:defRPr/>
            </a:pPr>
            <a:r>
              <a:rPr lang="en-US" altLang="en-US" sz="3200" dirty="0" err="1">
                <a:latin typeface="Symbol" pitchFamily="18" charset="2"/>
              </a:rPr>
              <a:t>Dw</a:t>
            </a:r>
            <a:r>
              <a:rPr lang="en-US" altLang="en-US" sz="3200" dirty="0">
                <a:latin typeface="Symbol" pitchFamily="18" charset="2"/>
              </a:rPr>
              <a:t>: </a:t>
            </a:r>
            <a:r>
              <a:rPr lang="en-US" altLang="en-US" sz="3200" dirty="0">
                <a:latin typeface="+mj-lt"/>
              </a:rPr>
              <a:t>density shift</a:t>
            </a:r>
            <a:endParaRPr lang="en-US" sz="3200" dirty="0">
              <a:latin typeface="+mj-lt"/>
            </a:endParaRPr>
          </a:p>
        </p:txBody>
      </p:sp>
      <p:sp>
        <p:nvSpPr>
          <p:cNvPr id="20" name="Rectangle 2"/>
          <p:cNvSpPr txBox="1">
            <a:spLocks noChangeArrowheads="1"/>
          </p:cNvSpPr>
          <p:nvPr/>
        </p:nvSpPr>
        <p:spPr>
          <a:xfrm>
            <a:off x="2197418" y="0"/>
            <a:ext cx="7112000" cy="611187"/>
          </a:xfrm>
          <a:prstGeom prst="rect">
            <a:avLst/>
          </a:prstGeom>
        </p:spPr>
        <p:txBody>
          <a:bodyPr>
            <a:normAutofit fontScale="90000" lnSpcReduction="10000"/>
          </a:bodyPr>
          <a:lstStyle/>
          <a:p>
            <a:pPr eaLnBrk="0" fontAlgn="auto" hangingPunct="0">
              <a:spcAft>
                <a:spcPts val="0"/>
              </a:spcAft>
              <a:defRPr/>
            </a:pPr>
            <a:r>
              <a:rPr lang="en-US" sz="4000" dirty="0">
                <a:ln>
                  <a:solidFill>
                    <a:schemeClr val="tx1"/>
                  </a:solidFill>
                </a:ln>
                <a:solidFill>
                  <a:srgbClr val="FF0000"/>
                </a:solidFill>
                <a:latin typeface="Berlin Sans FB" pitchFamily="34" charset="0"/>
                <a:ea typeface="+mj-ea"/>
                <a:cs typeface="+mj-cs"/>
              </a:rPr>
              <a:t>Collisional frequency shift</a:t>
            </a:r>
          </a:p>
        </p:txBody>
      </p:sp>
      <p:cxnSp>
        <p:nvCxnSpPr>
          <p:cNvPr id="17432" name="Straight Connector 20"/>
          <p:cNvCxnSpPr>
            <a:cxnSpLocks noChangeShapeType="1"/>
          </p:cNvCxnSpPr>
          <p:nvPr/>
        </p:nvCxnSpPr>
        <p:spPr bwMode="auto">
          <a:xfrm>
            <a:off x="3263900" y="2836863"/>
            <a:ext cx="10287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grpSp>
        <p:nvGrpSpPr>
          <p:cNvPr id="4" name="Group 3"/>
          <p:cNvGrpSpPr>
            <a:grpSpLocks/>
          </p:cNvGrpSpPr>
          <p:nvPr/>
        </p:nvGrpSpPr>
        <p:grpSpPr bwMode="auto">
          <a:xfrm>
            <a:off x="-566738" y="4057650"/>
            <a:ext cx="3159126" cy="2720975"/>
            <a:chOff x="-566738" y="4057650"/>
            <a:chExt cx="3159126" cy="2720975"/>
          </a:xfrm>
        </p:grpSpPr>
        <p:sp>
          <p:nvSpPr>
            <p:cNvPr id="3" name="TextBox 2"/>
            <p:cNvSpPr txBox="1"/>
            <p:nvPr/>
          </p:nvSpPr>
          <p:spPr>
            <a:xfrm>
              <a:off x="258763" y="4057650"/>
              <a:ext cx="1755775" cy="400050"/>
            </a:xfrm>
            <a:prstGeom prst="rect">
              <a:avLst/>
            </a:prstGeom>
            <a:noFill/>
          </p:spPr>
          <p:txBody>
            <a:bodyPr>
              <a:spAutoFit/>
            </a:bodyPr>
            <a:lstStyle/>
            <a:p>
              <a:pPr>
                <a:defRPr/>
              </a:pPr>
              <a:r>
                <a:rPr lang="en-US" dirty="0">
                  <a:latin typeface="+mn-lt"/>
                </a:rPr>
                <a:t>s-wave: </a:t>
              </a:r>
              <a:r>
                <a:rPr lang="en-US" dirty="0">
                  <a:latin typeface="Freestyle Script" pitchFamily="66" charset="0"/>
                </a:rPr>
                <a:t>l</a:t>
              </a:r>
              <a:r>
                <a:rPr lang="en-US" dirty="0">
                  <a:latin typeface="+mn-lt"/>
                </a:rPr>
                <a:t>=0</a:t>
              </a:r>
            </a:p>
          </p:txBody>
        </p:sp>
        <p:sp>
          <p:nvSpPr>
            <p:cNvPr id="5" name="Arc 4"/>
            <p:cNvSpPr/>
            <p:nvPr/>
          </p:nvSpPr>
          <p:spPr>
            <a:xfrm rot="5019260">
              <a:off x="-504825" y="4560887"/>
              <a:ext cx="1400175" cy="1524001"/>
            </a:xfrm>
            <a:prstGeom prst="arc">
              <a:avLst>
                <a:gd name="adj1" fmla="val 12292179"/>
                <a:gd name="adj2" fmla="val 20167625"/>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Arc 24"/>
            <p:cNvSpPr/>
            <p:nvPr/>
          </p:nvSpPr>
          <p:spPr>
            <a:xfrm rot="16200000" flipH="1">
              <a:off x="1130300" y="4552950"/>
              <a:ext cx="1398588" cy="1525588"/>
            </a:xfrm>
            <a:prstGeom prst="arc">
              <a:avLst>
                <a:gd name="adj1" fmla="val 12292179"/>
                <a:gd name="adj2" fmla="val 20167625"/>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Rectangle 6"/>
            <p:cNvSpPr>
              <a:spLocks noChangeArrowheads="1"/>
            </p:cNvSpPr>
            <p:nvPr/>
          </p:nvSpPr>
          <p:spPr bwMode="auto">
            <a:xfrm>
              <a:off x="300038" y="5902325"/>
              <a:ext cx="51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rgbClr val="C00000"/>
                  </a:solidFill>
                  <a:latin typeface="Times" pitchFamily="18" charset="0"/>
                  <a:sym typeface="Symbol" pitchFamily="18" charset="2"/>
                </a:rPr>
                <a:t>| </a:t>
              </a:r>
              <a:r>
                <a:rPr lang="en-US" altLang="en-US" b="1">
                  <a:solidFill>
                    <a:srgbClr val="C00000"/>
                  </a:solidFill>
                  <a:latin typeface="Times" pitchFamily="18" charset="0"/>
                </a:rPr>
                <a:t>g</a:t>
              </a:r>
              <a:r>
                <a:rPr lang="en-US" altLang="en-US" b="1">
                  <a:solidFill>
                    <a:srgbClr val="C00000"/>
                  </a:solidFill>
                  <a:latin typeface="Times" pitchFamily="18" charset="0"/>
                  <a:sym typeface="Symbol" pitchFamily="18" charset="2"/>
                </a:rPr>
                <a:t></a:t>
              </a:r>
              <a:endParaRPr lang="en-US" altLang="en-US">
                <a:solidFill>
                  <a:srgbClr val="C00000"/>
                </a:solidFill>
                <a:latin typeface="Times" pitchFamily="18" charset="0"/>
                <a:sym typeface="Symbol" pitchFamily="18" charset="2"/>
              </a:endParaRPr>
            </a:p>
          </p:txBody>
        </p:sp>
        <p:sp>
          <p:nvSpPr>
            <p:cNvPr id="17451" name="Rectangle 29"/>
            <p:cNvSpPr>
              <a:spLocks noChangeArrowheads="1"/>
            </p:cNvSpPr>
            <p:nvPr/>
          </p:nvSpPr>
          <p:spPr bwMode="auto">
            <a:xfrm>
              <a:off x="1296988" y="5946775"/>
              <a:ext cx="51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rgbClr val="C00000"/>
                  </a:solidFill>
                  <a:latin typeface="Times" pitchFamily="18" charset="0"/>
                  <a:sym typeface="Symbol" pitchFamily="18" charset="2"/>
                </a:rPr>
                <a:t>| </a:t>
              </a:r>
              <a:r>
                <a:rPr lang="en-US" altLang="en-US" b="1">
                  <a:solidFill>
                    <a:srgbClr val="C00000"/>
                  </a:solidFill>
                  <a:latin typeface="Times" pitchFamily="18" charset="0"/>
                </a:rPr>
                <a:t>g</a:t>
              </a:r>
              <a:r>
                <a:rPr lang="en-US" altLang="en-US" b="1">
                  <a:solidFill>
                    <a:srgbClr val="C00000"/>
                  </a:solidFill>
                  <a:latin typeface="Times" pitchFamily="18" charset="0"/>
                  <a:sym typeface="Symbol" pitchFamily="18" charset="2"/>
                </a:rPr>
                <a:t></a:t>
              </a:r>
              <a:endParaRPr lang="en-US" altLang="en-US">
                <a:solidFill>
                  <a:srgbClr val="C00000"/>
                </a:solidFill>
                <a:latin typeface="Times" pitchFamily="18" charset="0"/>
                <a:sym typeface="Symbol" pitchFamily="18" charset="2"/>
              </a:endParaRPr>
            </a:p>
          </p:txBody>
        </p:sp>
        <p:sp>
          <p:nvSpPr>
            <p:cNvPr id="17452" name="TextBox 8"/>
            <p:cNvSpPr txBox="1">
              <a:spLocks noChangeArrowheads="1"/>
            </p:cNvSpPr>
            <p:nvPr/>
          </p:nvSpPr>
          <p:spPr bwMode="auto">
            <a:xfrm>
              <a:off x="211138" y="6410325"/>
              <a:ext cx="2112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800"/>
                <a:t>Can NOT collide</a:t>
              </a:r>
            </a:p>
          </p:txBody>
        </p:sp>
      </p:grpSp>
      <p:sp>
        <p:nvSpPr>
          <p:cNvPr id="17438" name="Line 33"/>
          <p:cNvSpPr>
            <a:spLocks noChangeShapeType="1"/>
          </p:cNvSpPr>
          <p:nvPr/>
        </p:nvSpPr>
        <p:spPr bwMode="auto">
          <a:xfrm flipV="1">
            <a:off x="3236218" y="3032125"/>
            <a:ext cx="1047750"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9" name="Line 28"/>
          <p:cNvSpPr>
            <a:spLocks noChangeShapeType="1"/>
          </p:cNvSpPr>
          <p:nvPr/>
        </p:nvSpPr>
        <p:spPr bwMode="auto">
          <a:xfrm flipV="1">
            <a:off x="4051300" y="3065463"/>
            <a:ext cx="0" cy="222250"/>
          </a:xfrm>
          <a:prstGeom prst="line">
            <a:avLst/>
          </a:prstGeom>
          <a:noFill/>
          <a:ln w="12700">
            <a:solidFill>
              <a:schemeClr val="tx1"/>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grpSp>
        <p:nvGrpSpPr>
          <p:cNvPr id="9" name="Group 8"/>
          <p:cNvGrpSpPr/>
          <p:nvPr/>
        </p:nvGrpSpPr>
        <p:grpSpPr>
          <a:xfrm>
            <a:off x="1189038" y="4084638"/>
            <a:ext cx="3211512" cy="2689225"/>
            <a:chOff x="1189038" y="4084638"/>
            <a:chExt cx="3211512" cy="2689225"/>
          </a:xfrm>
        </p:grpSpPr>
        <p:sp>
          <p:nvSpPr>
            <p:cNvPr id="6" name="Explosion 1 5"/>
            <p:cNvSpPr/>
            <p:nvPr/>
          </p:nvSpPr>
          <p:spPr bwMode="auto">
            <a:xfrm>
              <a:off x="2625725" y="5092700"/>
              <a:ext cx="433388" cy="288925"/>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extBox 31"/>
            <p:cNvSpPr txBox="1"/>
            <p:nvPr/>
          </p:nvSpPr>
          <p:spPr bwMode="auto">
            <a:xfrm>
              <a:off x="2311400" y="4084638"/>
              <a:ext cx="1755775" cy="400050"/>
            </a:xfrm>
            <a:prstGeom prst="rect">
              <a:avLst/>
            </a:prstGeom>
            <a:noFill/>
          </p:spPr>
          <p:txBody>
            <a:bodyPr>
              <a:spAutoFit/>
            </a:bodyPr>
            <a:lstStyle/>
            <a:p>
              <a:pPr>
                <a:defRPr/>
              </a:pPr>
              <a:r>
                <a:rPr lang="en-US" dirty="0">
                  <a:latin typeface="+mn-lt"/>
                </a:rPr>
                <a:t>p-wave: </a:t>
              </a:r>
              <a:r>
                <a:rPr lang="en-US" b="1" dirty="0">
                  <a:latin typeface="Freestyle Script" pitchFamily="66" charset="0"/>
                </a:rPr>
                <a:t>l</a:t>
              </a:r>
              <a:r>
                <a:rPr lang="en-US" dirty="0">
                  <a:latin typeface="+mn-lt"/>
                </a:rPr>
                <a:t>=1</a:t>
              </a:r>
            </a:p>
          </p:txBody>
        </p:sp>
        <p:sp>
          <p:nvSpPr>
            <p:cNvPr id="33" name="Arc 32"/>
            <p:cNvSpPr/>
            <p:nvPr/>
          </p:nvSpPr>
          <p:spPr bwMode="auto">
            <a:xfrm rot="16200000" flipH="1">
              <a:off x="2938463" y="4481513"/>
              <a:ext cx="1398587" cy="1525587"/>
            </a:xfrm>
            <a:prstGeom prst="arc">
              <a:avLst>
                <a:gd name="adj1" fmla="val 12292179"/>
                <a:gd name="adj2" fmla="val 20167625"/>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443" name="Rectangle 33"/>
            <p:cNvSpPr>
              <a:spLocks noChangeArrowheads="1"/>
            </p:cNvSpPr>
            <p:nvPr/>
          </p:nvSpPr>
          <p:spPr bwMode="auto">
            <a:xfrm>
              <a:off x="2108200" y="5830888"/>
              <a:ext cx="51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rgbClr val="C00000"/>
                  </a:solidFill>
                  <a:latin typeface="Times" pitchFamily="18" charset="0"/>
                  <a:sym typeface="Symbol" pitchFamily="18" charset="2"/>
                </a:rPr>
                <a:t>| </a:t>
              </a:r>
              <a:r>
                <a:rPr lang="en-US" altLang="en-US" b="1">
                  <a:solidFill>
                    <a:srgbClr val="C00000"/>
                  </a:solidFill>
                  <a:latin typeface="Times" pitchFamily="18" charset="0"/>
                </a:rPr>
                <a:t>g</a:t>
              </a:r>
              <a:r>
                <a:rPr lang="en-US" altLang="en-US" b="1">
                  <a:solidFill>
                    <a:srgbClr val="C00000"/>
                  </a:solidFill>
                  <a:latin typeface="Times" pitchFamily="18" charset="0"/>
                  <a:sym typeface="Symbol" pitchFamily="18" charset="2"/>
                </a:rPr>
                <a:t></a:t>
              </a:r>
              <a:endParaRPr lang="en-US" altLang="en-US">
                <a:solidFill>
                  <a:srgbClr val="C00000"/>
                </a:solidFill>
                <a:latin typeface="Times" pitchFamily="18" charset="0"/>
                <a:sym typeface="Symbol" pitchFamily="18" charset="2"/>
              </a:endParaRPr>
            </a:p>
          </p:txBody>
        </p:sp>
        <p:sp>
          <p:nvSpPr>
            <p:cNvPr id="17444" name="Rectangle 34"/>
            <p:cNvSpPr>
              <a:spLocks noChangeArrowheads="1"/>
            </p:cNvSpPr>
            <p:nvPr/>
          </p:nvSpPr>
          <p:spPr bwMode="auto">
            <a:xfrm>
              <a:off x="3105150" y="5875338"/>
              <a:ext cx="51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rgbClr val="C00000"/>
                  </a:solidFill>
                  <a:latin typeface="Times" pitchFamily="18" charset="0"/>
                  <a:sym typeface="Symbol" pitchFamily="18" charset="2"/>
                </a:rPr>
                <a:t>| </a:t>
              </a:r>
              <a:r>
                <a:rPr lang="en-US" altLang="en-US" b="1">
                  <a:solidFill>
                    <a:srgbClr val="C00000"/>
                  </a:solidFill>
                  <a:latin typeface="Times" pitchFamily="18" charset="0"/>
                </a:rPr>
                <a:t>g</a:t>
              </a:r>
              <a:r>
                <a:rPr lang="en-US" altLang="en-US" b="1">
                  <a:solidFill>
                    <a:srgbClr val="C00000"/>
                  </a:solidFill>
                  <a:latin typeface="Times" pitchFamily="18" charset="0"/>
                  <a:sym typeface="Symbol" pitchFamily="18" charset="2"/>
                </a:rPr>
                <a:t></a:t>
              </a:r>
              <a:endParaRPr lang="en-US" altLang="en-US">
                <a:solidFill>
                  <a:srgbClr val="C00000"/>
                </a:solidFill>
                <a:latin typeface="Times" pitchFamily="18" charset="0"/>
                <a:sym typeface="Symbol" pitchFamily="18" charset="2"/>
              </a:endParaRPr>
            </a:p>
          </p:txBody>
        </p:sp>
        <p:sp>
          <p:nvSpPr>
            <p:cNvPr id="36" name="Arc 35"/>
            <p:cNvSpPr/>
            <p:nvPr/>
          </p:nvSpPr>
          <p:spPr bwMode="auto">
            <a:xfrm rot="5019260">
              <a:off x="1251744" y="4526757"/>
              <a:ext cx="1398587" cy="1524000"/>
            </a:xfrm>
            <a:prstGeom prst="arc">
              <a:avLst>
                <a:gd name="adj1" fmla="val 12292179"/>
                <a:gd name="adj2" fmla="val 20167625"/>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446" name="TextBox 36"/>
            <p:cNvSpPr txBox="1">
              <a:spLocks noChangeArrowheads="1"/>
            </p:cNvSpPr>
            <p:nvPr/>
          </p:nvSpPr>
          <p:spPr bwMode="auto">
            <a:xfrm>
              <a:off x="2286000" y="6403975"/>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800"/>
                <a:t>Can collide</a:t>
              </a:r>
            </a:p>
          </p:txBody>
        </p:sp>
      </p:grpSp>
      <p:pic>
        <p:nvPicPr>
          <p:cNvPr id="17450"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4003675"/>
            <a:ext cx="301625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H="1">
            <a:off x="5753100" y="4760913"/>
            <a:ext cx="979488" cy="396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29063" y="4959350"/>
            <a:ext cx="1974850" cy="1016000"/>
          </a:xfrm>
          <a:prstGeom prst="rect">
            <a:avLst/>
          </a:prstGeom>
          <a:noFill/>
        </p:spPr>
        <p:txBody>
          <a:bodyPr>
            <a:spAutoFit/>
          </a:bodyPr>
          <a:lstStyle/>
          <a:p>
            <a:pPr>
              <a:defRPr/>
            </a:pPr>
            <a:r>
              <a:rPr lang="en-US" dirty="0">
                <a:latin typeface="+mn-lt"/>
              </a:rPr>
              <a:t>Atoms collide via the lowest partial waves</a:t>
            </a:r>
          </a:p>
        </p:txBody>
      </p:sp>
      <p:sp>
        <p:nvSpPr>
          <p:cNvPr id="40" name="Line 28"/>
          <p:cNvSpPr>
            <a:spLocks noChangeShapeType="1"/>
          </p:cNvSpPr>
          <p:nvPr/>
        </p:nvSpPr>
        <p:spPr bwMode="auto">
          <a:xfrm flipV="1">
            <a:off x="4055765" y="3062734"/>
            <a:ext cx="0" cy="222250"/>
          </a:xfrm>
          <a:prstGeom prst="line">
            <a:avLst/>
          </a:prstGeom>
          <a:noFill/>
          <a:ln w="12700">
            <a:solidFill>
              <a:schemeClr val="tx1"/>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15" name="Oval 14"/>
          <p:cNvSpPr/>
          <p:nvPr/>
        </p:nvSpPr>
        <p:spPr bwMode="auto">
          <a:xfrm>
            <a:off x="3779912" y="2922124"/>
            <a:ext cx="197041" cy="18284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bwMode="auto">
          <a:xfrm>
            <a:off x="3546867" y="2922124"/>
            <a:ext cx="197041" cy="18284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504950" y="1036638"/>
            <a:ext cx="8343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b="1"/>
              <a:t>A   TALE  OF  TWIN  ELECTRONS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831975"/>
            <a:ext cx="58197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1212604" y="2344541"/>
            <a:ext cx="292317" cy="1851866"/>
            <a:chOff x="432" y="624"/>
            <a:chExt cx="264" cy="1896"/>
          </a:xfrm>
        </p:grpSpPr>
        <p:sp>
          <p:nvSpPr>
            <p:cNvPr id="12" name="Line 4"/>
            <p:cNvSpPr>
              <a:spLocks noChangeShapeType="1"/>
            </p:cNvSpPr>
            <p:nvPr/>
          </p:nvSpPr>
          <p:spPr bwMode="auto">
            <a:xfrm>
              <a:off x="432" y="632"/>
              <a:ext cx="248" cy="1888"/>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5"/>
            <p:cNvSpPr>
              <a:spLocks noChangeShapeType="1"/>
            </p:cNvSpPr>
            <p:nvPr/>
          </p:nvSpPr>
          <p:spPr bwMode="auto">
            <a:xfrm flipV="1">
              <a:off x="448" y="624"/>
              <a:ext cx="248" cy="1872"/>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
          <p:cNvGrpSpPr>
            <a:grpSpLocks/>
          </p:cNvGrpSpPr>
          <p:nvPr/>
        </p:nvGrpSpPr>
        <p:grpSpPr bwMode="auto">
          <a:xfrm>
            <a:off x="4305334" y="2959809"/>
            <a:ext cx="274601" cy="1236899"/>
            <a:chOff x="455" y="641"/>
            <a:chExt cx="248" cy="1888"/>
          </a:xfrm>
        </p:grpSpPr>
        <p:sp>
          <p:nvSpPr>
            <p:cNvPr id="10" name="Line 4"/>
            <p:cNvSpPr>
              <a:spLocks noChangeShapeType="1"/>
            </p:cNvSpPr>
            <p:nvPr/>
          </p:nvSpPr>
          <p:spPr bwMode="auto">
            <a:xfrm>
              <a:off x="455" y="641"/>
              <a:ext cx="248" cy="1888"/>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5"/>
            <p:cNvSpPr>
              <a:spLocks noChangeShapeType="1"/>
            </p:cNvSpPr>
            <p:nvPr/>
          </p:nvSpPr>
          <p:spPr bwMode="auto">
            <a:xfrm flipV="1">
              <a:off x="455" y="657"/>
              <a:ext cx="248" cy="1872"/>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
          <p:cNvGrpSpPr>
            <a:grpSpLocks/>
          </p:cNvGrpSpPr>
          <p:nvPr/>
        </p:nvGrpSpPr>
        <p:grpSpPr bwMode="auto">
          <a:xfrm>
            <a:off x="5220406" y="4427515"/>
            <a:ext cx="274601" cy="555742"/>
            <a:chOff x="451" y="589"/>
            <a:chExt cx="248" cy="1888"/>
          </a:xfrm>
        </p:grpSpPr>
        <p:sp>
          <p:nvSpPr>
            <p:cNvPr id="8" name="Line 4"/>
            <p:cNvSpPr>
              <a:spLocks noChangeShapeType="1"/>
            </p:cNvSpPr>
            <p:nvPr/>
          </p:nvSpPr>
          <p:spPr bwMode="auto">
            <a:xfrm>
              <a:off x="451" y="589"/>
              <a:ext cx="248" cy="1888"/>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5"/>
            <p:cNvSpPr>
              <a:spLocks noChangeShapeType="1"/>
            </p:cNvSpPr>
            <p:nvPr/>
          </p:nvSpPr>
          <p:spPr bwMode="auto">
            <a:xfrm flipV="1">
              <a:off x="451" y="605"/>
              <a:ext cx="248" cy="1872"/>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 name="Group 19"/>
          <p:cNvGrpSpPr>
            <a:grpSpLocks/>
          </p:cNvGrpSpPr>
          <p:nvPr/>
        </p:nvGrpSpPr>
        <p:grpSpPr bwMode="auto">
          <a:xfrm>
            <a:off x="6872288" y="2524125"/>
            <a:ext cx="1871662" cy="1912938"/>
            <a:chOff x="6407833" y="2982350"/>
            <a:chExt cx="2336117" cy="2356339"/>
          </a:xfrm>
        </p:grpSpPr>
        <p:pic>
          <p:nvPicPr>
            <p:cNvPr id="1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833" y="2982350"/>
              <a:ext cx="2336117" cy="235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6650327" y="4119362"/>
              <a:ext cx="91440" cy="91440"/>
            </a:xfrm>
            <a:prstGeom prst="ellipse">
              <a:avLst/>
            </a:prstGeom>
            <a:solidFill>
              <a:srgbClr val="00CC00"/>
            </a:solidFill>
            <a:ln>
              <a:solidFill>
                <a:srgbClr val="00CC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sp>
          <p:nvSpPr>
            <p:cNvPr id="17" name="Oval 16"/>
            <p:cNvSpPr/>
            <p:nvPr/>
          </p:nvSpPr>
          <p:spPr>
            <a:xfrm>
              <a:off x="8415817" y="4112328"/>
              <a:ext cx="91440" cy="91440"/>
            </a:xfrm>
            <a:prstGeom prst="ellipse">
              <a:avLst/>
            </a:prstGeom>
            <a:solidFill>
              <a:srgbClr val="00CC00"/>
            </a:solidFill>
            <a:ln>
              <a:solidFill>
                <a:srgbClr val="00CC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50000"/>
                </a:spcBef>
                <a:defRPr/>
              </a:pPr>
              <a:endParaRPr lang="en-US"/>
            </a:p>
          </p:txBody>
        </p:sp>
      </p:grpSp>
      <p:sp>
        <p:nvSpPr>
          <p:cNvPr id="18" name="Rectangle 17"/>
          <p:cNvSpPr/>
          <p:nvPr/>
        </p:nvSpPr>
        <p:spPr>
          <a:xfrm>
            <a:off x="148487" y="0"/>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Alkaline Earth (-like)  Atoms: AEA</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Tree>
    <p:extLst>
      <p:ext uri="{BB962C8B-B14F-4D97-AF65-F5344CB8AC3E}">
        <p14:creationId xmlns:p14="http://schemas.microsoft.com/office/powerpoint/2010/main" val="256232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clrChange>
              <a:clrFrom>
                <a:srgbClr val="C77D7E"/>
              </a:clrFrom>
              <a:clrTo>
                <a:srgbClr val="C77D7E">
                  <a:alpha val="0"/>
                </a:srgbClr>
              </a:clrTo>
            </a:clrChange>
            <a:extLst>
              <a:ext uri="{28A0092B-C50C-407E-A947-70E740481C1C}">
                <a14:useLocalDpi xmlns:a14="http://schemas.microsoft.com/office/drawing/2010/main" val="0"/>
              </a:ext>
            </a:extLst>
          </a:blip>
          <a:srcRect/>
          <a:stretch>
            <a:fillRect/>
          </a:stretch>
        </p:blipFill>
        <p:spPr bwMode="auto">
          <a:xfrm rot="1453973">
            <a:off x="2133600" y="-44450"/>
            <a:ext cx="41846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811161" y="106317"/>
            <a:ext cx="7112000" cy="611187"/>
          </a:xfrm>
          <a:prstGeom prst="rect">
            <a:avLst/>
          </a:prstGeom>
        </p:spPr>
        <p:txBody>
          <a:bodyPr/>
          <a:lstStyle/>
          <a:p>
            <a:pPr algn="ctr" fontAlgn="auto">
              <a:spcAft>
                <a:spcPts val="0"/>
              </a:spcAft>
              <a:defRPr/>
            </a:pPr>
            <a:r>
              <a:rPr lang="en-US" sz="4400" kern="0" dirty="0">
                <a:ln>
                  <a:solidFill>
                    <a:schemeClr val="tx1"/>
                  </a:solidFill>
                </a:ln>
                <a:solidFill>
                  <a:srgbClr val="FF0000"/>
                </a:solidFill>
                <a:latin typeface="Berlin Sans FB" pitchFamily="34" charset="0"/>
                <a:ea typeface="+mj-ea"/>
                <a:cs typeface="+mj-cs"/>
              </a:rPr>
              <a:t>1D lattice</a:t>
            </a:r>
          </a:p>
        </p:txBody>
      </p:sp>
      <p:cxnSp>
        <p:nvCxnSpPr>
          <p:cNvPr id="11" name="Straight Connector 10"/>
          <p:cNvCxnSpPr/>
          <p:nvPr/>
        </p:nvCxnSpPr>
        <p:spPr>
          <a:xfrm>
            <a:off x="2417763" y="69850"/>
            <a:ext cx="3176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439" name="Group 37"/>
          <p:cNvGrpSpPr>
            <a:grpSpLocks/>
          </p:cNvGrpSpPr>
          <p:nvPr/>
        </p:nvGrpSpPr>
        <p:grpSpPr bwMode="auto">
          <a:xfrm>
            <a:off x="107950" y="3016250"/>
            <a:ext cx="4614863" cy="3744913"/>
            <a:chOff x="183405" y="2430186"/>
            <a:chExt cx="4615523" cy="3744416"/>
          </a:xfrm>
        </p:grpSpPr>
        <p:grpSp>
          <p:nvGrpSpPr>
            <p:cNvPr id="18448" name="Group 31"/>
            <p:cNvGrpSpPr>
              <a:grpSpLocks/>
            </p:cNvGrpSpPr>
            <p:nvPr/>
          </p:nvGrpSpPr>
          <p:grpSpPr bwMode="auto">
            <a:xfrm>
              <a:off x="484147" y="2727217"/>
              <a:ext cx="4314781" cy="3447385"/>
              <a:chOff x="77302" y="2552688"/>
              <a:chExt cx="4531211" cy="4045014"/>
            </a:xfrm>
          </p:grpSpPr>
          <p:pic>
            <p:nvPicPr>
              <p:cNvPr id="184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00" y="2641354"/>
                <a:ext cx="4215113" cy="35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4" name="TextBox 16"/>
              <p:cNvSpPr txBox="1">
                <a:spLocks noChangeArrowheads="1"/>
              </p:cNvSpPr>
              <p:nvPr/>
            </p:nvSpPr>
            <p:spPr bwMode="auto">
              <a:xfrm>
                <a:off x="909167" y="6197592"/>
                <a:ext cx="33707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latin typeface="Arial Narrow" pitchFamily="34" charset="0"/>
                  </a:rPr>
                  <a:t>Fraction of atoms de-excited</a:t>
                </a:r>
              </a:p>
            </p:txBody>
          </p:sp>
          <p:sp>
            <p:nvSpPr>
              <p:cNvPr id="18455" name="TextBox 17"/>
              <p:cNvSpPr txBox="1">
                <a:spLocks noChangeArrowheads="1"/>
              </p:cNvSpPr>
              <p:nvPr/>
            </p:nvSpPr>
            <p:spPr bwMode="auto">
              <a:xfrm>
                <a:off x="811161"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0.1</a:t>
                </a:r>
              </a:p>
            </p:txBody>
          </p:sp>
          <p:sp>
            <p:nvSpPr>
              <p:cNvPr id="18456" name="TextBox 18"/>
              <p:cNvSpPr txBox="1">
                <a:spLocks noChangeArrowheads="1"/>
              </p:cNvSpPr>
              <p:nvPr/>
            </p:nvSpPr>
            <p:spPr bwMode="auto">
              <a:xfrm>
                <a:off x="1285830"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0.2</a:t>
                </a:r>
              </a:p>
            </p:txBody>
          </p:sp>
          <p:sp>
            <p:nvSpPr>
              <p:cNvPr id="18457" name="TextBox 19"/>
              <p:cNvSpPr txBox="1">
                <a:spLocks noChangeArrowheads="1"/>
              </p:cNvSpPr>
              <p:nvPr/>
            </p:nvSpPr>
            <p:spPr bwMode="auto">
              <a:xfrm>
                <a:off x="1723986"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0.3</a:t>
                </a:r>
              </a:p>
            </p:txBody>
          </p:sp>
          <p:sp>
            <p:nvSpPr>
              <p:cNvPr id="18458" name="TextBox 20"/>
              <p:cNvSpPr txBox="1">
                <a:spLocks noChangeArrowheads="1"/>
              </p:cNvSpPr>
              <p:nvPr/>
            </p:nvSpPr>
            <p:spPr bwMode="auto">
              <a:xfrm>
                <a:off x="2162142"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0.4</a:t>
                </a:r>
              </a:p>
            </p:txBody>
          </p:sp>
          <p:sp>
            <p:nvSpPr>
              <p:cNvPr id="18459" name="TextBox 21"/>
              <p:cNvSpPr txBox="1">
                <a:spLocks noChangeArrowheads="1"/>
              </p:cNvSpPr>
              <p:nvPr/>
            </p:nvSpPr>
            <p:spPr bwMode="auto">
              <a:xfrm>
                <a:off x="2636811"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0.5</a:t>
                </a:r>
              </a:p>
            </p:txBody>
          </p:sp>
          <p:sp>
            <p:nvSpPr>
              <p:cNvPr id="18460" name="TextBox 22"/>
              <p:cNvSpPr txBox="1">
                <a:spLocks noChangeArrowheads="1"/>
              </p:cNvSpPr>
              <p:nvPr/>
            </p:nvSpPr>
            <p:spPr bwMode="auto">
              <a:xfrm>
                <a:off x="3074967"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0.6</a:t>
                </a:r>
              </a:p>
            </p:txBody>
          </p:sp>
          <p:sp>
            <p:nvSpPr>
              <p:cNvPr id="18461" name="TextBox 23"/>
              <p:cNvSpPr txBox="1">
                <a:spLocks noChangeArrowheads="1"/>
              </p:cNvSpPr>
              <p:nvPr/>
            </p:nvSpPr>
            <p:spPr bwMode="auto">
              <a:xfrm>
                <a:off x="3513123"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0.7</a:t>
                </a:r>
              </a:p>
            </p:txBody>
          </p:sp>
          <p:sp>
            <p:nvSpPr>
              <p:cNvPr id="18462" name="TextBox 24"/>
              <p:cNvSpPr txBox="1">
                <a:spLocks noChangeArrowheads="1"/>
              </p:cNvSpPr>
              <p:nvPr/>
            </p:nvSpPr>
            <p:spPr bwMode="auto">
              <a:xfrm>
                <a:off x="3951279" y="5948397"/>
                <a:ext cx="5476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0.8</a:t>
                </a:r>
              </a:p>
            </p:txBody>
          </p:sp>
          <p:sp>
            <p:nvSpPr>
              <p:cNvPr id="18463" name="TextBox 25"/>
              <p:cNvSpPr txBox="1">
                <a:spLocks noChangeArrowheads="1"/>
              </p:cNvSpPr>
              <p:nvPr/>
            </p:nvSpPr>
            <p:spPr bwMode="auto">
              <a:xfrm>
                <a:off x="192577" y="2552688"/>
                <a:ext cx="47253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2.0</a:t>
                </a:r>
              </a:p>
            </p:txBody>
          </p:sp>
          <p:sp>
            <p:nvSpPr>
              <p:cNvPr id="18464" name="TextBox 26"/>
              <p:cNvSpPr txBox="1">
                <a:spLocks noChangeArrowheads="1"/>
              </p:cNvSpPr>
              <p:nvPr/>
            </p:nvSpPr>
            <p:spPr bwMode="auto">
              <a:xfrm>
                <a:off x="192579" y="3126959"/>
                <a:ext cx="43388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1.5</a:t>
                </a:r>
              </a:p>
            </p:txBody>
          </p:sp>
          <p:sp>
            <p:nvSpPr>
              <p:cNvPr id="18465" name="TextBox 27"/>
              <p:cNvSpPr txBox="1">
                <a:spLocks noChangeArrowheads="1"/>
              </p:cNvSpPr>
              <p:nvPr/>
            </p:nvSpPr>
            <p:spPr bwMode="auto">
              <a:xfrm>
                <a:off x="190440" y="3794130"/>
                <a:ext cx="43388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1.0</a:t>
                </a:r>
              </a:p>
            </p:txBody>
          </p:sp>
          <p:sp>
            <p:nvSpPr>
              <p:cNvPr id="18466" name="TextBox 28"/>
              <p:cNvSpPr txBox="1">
                <a:spLocks noChangeArrowheads="1"/>
              </p:cNvSpPr>
              <p:nvPr/>
            </p:nvSpPr>
            <p:spPr bwMode="auto">
              <a:xfrm>
                <a:off x="190440" y="4441427"/>
                <a:ext cx="43388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0.5</a:t>
                </a:r>
              </a:p>
            </p:txBody>
          </p:sp>
          <p:sp>
            <p:nvSpPr>
              <p:cNvPr id="18467" name="TextBox 29"/>
              <p:cNvSpPr txBox="1">
                <a:spLocks noChangeArrowheads="1"/>
              </p:cNvSpPr>
              <p:nvPr/>
            </p:nvSpPr>
            <p:spPr bwMode="auto">
              <a:xfrm>
                <a:off x="190440" y="5062148"/>
                <a:ext cx="43388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0.0</a:t>
                </a:r>
              </a:p>
            </p:txBody>
          </p:sp>
          <p:sp>
            <p:nvSpPr>
              <p:cNvPr id="18468" name="TextBox 30"/>
              <p:cNvSpPr txBox="1">
                <a:spLocks noChangeArrowheads="1"/>
              </p:cNvSpPr>
              <p:nvPr/>
            </p:nvSpPr>
            <p:spPr bwMode="auto">
              <a:xfrm>
                <a:off x="77302" y="5682869"/>
                <a:ext cx="54701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latin typeface="Arial Narrow" pitchFamily="34" charset="0"/>
                  </a:rPr>
                  <a:t>-0.5</a:t>
                </a:r>
              </a:p>
            </p:txBody>
          </p:sp>
        </p:grpSp>
        <p:pic>
          <p:nvPicPr>
            <p:cNvPr id="184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556" y="2760454"/>
              <a:ext cx="4381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Rectangle 34"/>
            <p:cNvSpPr>
              <a:spLocks noChangeArrowheads="1"/>
            </p:cNvSpPr>
            <p:nvPr/>
          </p:nvSpPr>
          <p:spPr bwMode="auto">
            <a:xfrm>
              <a:off x="183405" y="2430186"/>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solidFill>
                    <a:srgbClr val="000000"/>
                  </a:solidFill>
                  <a:latin typeface="Times New Roman" pitchFamily="18" charset="0"/>
                </a:rPr>
                <a:t>JILA:G. Campbell </a:t>
              </a:r>
              <a:r>
                <a:rPr lang="en-US" sz="1800" i="1" dirty="0">
                  <a:solidFill>
                    <a:srgbClr val="000000"/>
                  </a:solidFill>
                  <a:latin typeface="Times New Roman" pitchFamily="18" charset="0"/>
                </a:rPr>
                <a:t>et al </a:t>
              </a:r>
              <a:r>
                <a:rPr lang="fr-FR" sz="1800" dirty="0">
                  <a:solidFill>
                    <a:srgbClr val="000000"/>
                  </a:solidFill>
                  <a:latin typeface="Times New Roman" pitchFamily="18" charset="0"/>
                </a:rPr>
                <a:t>Science 324, 360 (09)</a:t>
              </a:r>
              <a:endParaRPr lang="en-US" sz="1800" dirty="0"/>
            </a:p>
          </p:txBody>
        </p:sp>
        <p:pic>
          <p:nvPicPr>
            <p:cNvPr id="184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013" y="2968934"/>
              <a:ext cx="2099995" cy="136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2052160" y="3015896"/>
              <a:ext cx="730354" cy="488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9" name="Text Box 77"/>
          <p:cNvSpPr txBox="1">
            <a:spLocks noChangeArrowheads="1"/>
          </p:cNvSpPr>
          <p:nvPr/>
        </p:nvSpPr>
        <p:spPr bwMode="auto">
          <a:xfrm>
            <a:off x="3505200" y="3892550"/>
            <a:ext cx="736600"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800" b="1">
                <a:solidFill>
                  <a:srgbClr val="333399"/>
                </a:solidFill>
                <a:latin typeface="Verdana" pitchFamily="34" charset="0"/>
              </a:rPr>
              <a:t>1 </a:t>
            </a:r>
            <a:r>
              <a:rPr lang="en-US" sz="1800" b="1">
                <a:solidFill>
                  <a:srgbClr val="333399"/>
                </a:solidFill>
                <a:latin typeface="Symbol" pitchFamily="18" charset="2"/>
              </a:rPr>
              <a:t>m</a:t>
            </a:r>
            <a:r>
              <a:rPr lang="en-US" sz="1800" b="1">
                <a:solidFill>
                  <a:srgbClr val="333399"/>
                </a:solidFill>
                <a:latin typeface="Verdana" pitchFamily="34" charset="0"/>
              </a:rPr>
              <a:t>K</a:t>
            </a:r>
          </a:p>
          <a:p>
            <a:pPr eaLnBrk="1" hangingPunct="1"/>
            <a:r>
              <a:rPr lang="en-US" sz="1800" b="1">
                <a:solidFill>
                  <a:srgbClr val="00B050"/>
                </a:solidFill>
                <a:latin typeface="Verdana" pitchFamily="34" charset="0"/>
              </a:rPr>
              <a:t>3 </a:t>
            </a:r>
            <a:r>
              <a:rPr lang="en-US" sz="1800" b="1">
                <a:solidFill>
                  <a:srgbClr val="00B050"/>
                </a:solidFill>
                <a:latin typeface="Symbol" pitchFamily="18" charset="2"/>
              </a:rPr>
              <a:t>m</a:t>
            </a:r>
            <a:r>
              <a:rPr lang="en-US" sz="1800" b="1">
                <a:solidFill>
                  <a:srgbClr val="00B050"/>
                </a:solidFill>
                <a:latin typeface="Verdana" pitchFamily="34" charset="0"/>
              </a:rPr>
              <a:t>K</a:t>
            </a:r>
          </a:p>
        </p:txBody>
      </p:sp>
      <p:sp>
        <p:nvSpPr>
          <p:cNvPr id="18443" name="TextBox 41"/>
          <p:cNvSpPr txBox="1">
            <a:spLocks noChangeArrowheads="1"/>
          </p:cNvSpPr>
          <p:nvPr/>
        </p:nvSpPr>
        <p:spPr bwMode="auto">
          <a:xfrm>
            <a:off x="1863725" y="3660775"/>
            <a:ext cx="522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latin typeface="Bodoni MT Black" pitchFamily="18" charset="0"/>
              </a:rPr>
              <a:t>Sr</a:t>
            </a:r>
          </a:p>
        </p:txBody>
      </p:sp>
      <p:sp>
        <p:nvSpPr>
          <p:cNvPr id="2" name="Rectangle 1"/>
          <p:cNvSpPr/>
          <p:nvPr/>
        </p:nvSpPr>
        <p:spPr>
          <a:xfrm>
            <a:off x="111125" y="1982788"/>
            <a:ext cx="8767763" cy="708025"/>
          </a:xfrm>
          <a:prstGeom prst="rect">
            <a:avLst/>
          </a:prstGeom>
        </p:spPr>
        <p:txBody>
          <a:bodyPr>
            <a:spAutoFit/>
          </a:bodyPr>
          <a:lstStyle/>
          <a:p>
            <a:pPr algn="ctr">
              <a:defRPr/>
            </a:pPr>
            <a:r>
              <a:rPr lang="en-US" dirty="0">
                <a:latin typeface="+mn-lt"/>
              </a:rPr>
              <a:t>However even for identical fermions density shifts were measured  and give the second largest contribution to the current 10</a:t>
            </a:r>
            <a:r>
              <a:rPr lang="en-US" baseline="30000" dirty="0">
                <a:latin typeface="+mn-lt"/>
              </a:rPr>
              <a:t>-16 </a:t>
            </a:r>
            <a:r>
              <a:rPr lang="en-US" dirty="0">
                <a:latin typeface="+mn-lt"/>
              </a:rPr>
              <a:t>uncertainty  in optical lattice clocks</a:t>
            </a:r>
          </a:p>
        </p:txBody>
      </p:sp>
      <p:grpSp>
        <p:nvGrpSpPr>
          <p:cNvPr id="3" name="Group 2"/>
          <p:cNvGrpSpPr>
            <a:grpSpLocks/>
          </p:cNvGrpSpPr>
          <p:nvPr/>
        </p:nvGrpSpPr>
        <p:grpSpPr bwMode="auto">
          <a:xfrm>
            <a:off x="4767263" y="3046413"/>
            <a:ext cx="4449762" cy="3767137"/>
            <a:chOff x="4694238" y="3033713"/>
            <a:chExt cx="4449762" cy="3767137"/>
          </a:xfrm>
        </p:grpSpPr>
        <p:pic>
          <p:nvPicPr>
            <p:cNvPr id="1844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4238" y="3249613"/>
              <a:ext cx="4295775"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4"/>
            <p:cNvSpPr>
              <a:spLocks noChangeArrowheads="1"/>
            </p:cNvSpPr>
            <p:nvPr/>
          </p:nvSpPr>
          <p:spPr bwMode="auto">
            <a:xfrm>
              <a:off x="4849813" y="3033713"/>
              <a:ext cx="429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dirty="0">
                  <a:solidFill>
                    <a:srgbClr val="000000"/>
                  </a:solidFill>
                  <a:latin typeface="Times New Roman" pitchFamily="18" charset="0"/>
                </a:rPr>
                <a:t>NIST: N. </a:t>
              </a:r>
              <a:r>
                <a:rPr lang="fr-FR" sz="1800" dirty="0" err="1">
                  <a:solidFill>
                    <a:srgbClr val="000000"/>
                  </a:solidFill>
                  <a:latin typeface="Times New Roman" pitchFamily="18" charset="0"/>
                </a:rPr>
                <a:t>Lemke</a:t>
              </a:r>
              <a:r>
                <a:rPr lang="fr-FR" sz="1800" dirty="0">
                  <a:solidFill>
                    <a:srgbClr val="000000"/>
                  </a:solidFill>
                  <a:latin typeface="Times New Roman" pitchFamily="18" charset="0"/>
                </a:rPr>
                <a:t> </a:t>
              </a:r>
              <a:r>
                <a:rPr lang="en-US" sz="1800" i="1" dirty="0">
                  <a:solidFill>
                    <a:srgbClr val="000000"/>
                  </a:solidFill>
                  <a:latin typeface="Times New Roman" pitchFamily="18" charset="0"/>
                </a:rPr>
                <a:t>et al </a:t>
              </a:r>
              <a:r>
                <a:rPr lang="fr-FR" sz="1800" dirty="0">
                  <a:solidFill>
                    <a:srgbClr val="000000"/>
                  </a:solidFill>
                  <a:latin typeface="Times New Roman" pitchFamily="18" charset="0"/>
                </a:rPr>
                <a:t>PRL 103,063001 (09)</a:t>
              </a:r>
              <a:endParaRPr lang="en-US" sz="1800" dirty="0"/>
            </a:p>
          </p:txBody>
        </p:sp>
        <p:sp>
          <p:nvSpPr>
            <p:cNvPr id="18444" name="Text Box 77"/>
            <p:cNvSpPr txBox="1">
              <a:spLocks noChangeArrowheads="1"/>
            </p:cNvSpPr>
            <p:nvPr/>
          </p:nvSpPr>
          <p:spPr bwMode="auto">
            <a:xfrm>
              <a:off x="7712075" y="5229225"/>
              <a:ext cx="901700"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800" b="1">
                  <a:solidFill>
                    <a:srgbClr val="333399"/>
                  </a:solidFill>
                  <a:latin typeface="Verdana" pitchFamily="34" charset="0"/>
                </a:rPr>
                <a:t>10 </a:t>
              </a:r>
              <a:r>
                <a:rPr lang="en-US" sz="1800" b="1">
                  <a:solidFill>
                    <a:srgbClr val="333399"/>
                  </a:solidFill>
                  <a:latin typeface="Symbol" pitchFamily="18" charset="2"/>
                </a:rPr>
                <a:t>m</a:t>
              </a:r>
              <a:r>
                <a:rPr lang="en-US" sz="1800" b="1">
                  <a:solidFill>
                    <a:srgbClr val="333399"/>
                  </a:solidFill>
                  <a:latin typeface="Verdana" pitchFamily="34" charset="0"/>
                </a:rPr>
                <a:t>K</a:t>
              </a:r>
            </a:p>
          </p:txBody>
        </p:sp>
        <p:sp>
          <p:nvSpPr>
            <p:cNvPr id="18445" name="TextBox 40"/>
            <p:cNvSpPr txBox="1">
              <a:spLocks noChangeArrowheads="1"/>
            </p:cNvSpPr>
            <p:nvPr/>
          </p:nvSpPr>
          <p:spPr bwMode="auto">
            <a:xfrm>
              <a:off x="6215063" y="37084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latin typeface="Bodoni MT Black" pitchFamily="18" charset="0"/>
                </a:rPr>
                <a:t>Yb</a:t>
              </a:r>
            </a:p>
          </p:txBody>
        </p:sp>
        <p:cxnSp>
          <p:nvCxnSpPr>
            <p:cNvPr id="4" name="Straight Connector 3"/>
            <p:cNvCxnSpPr/>
            <p:nvPr/>
          </p:nvCxnSpPr>
          <p:spPr>
            <a:xfrm>
              <a:off x="4708525" y="6761163"/>
              <a:ext cx="4035425" cy="349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8729663" y="6527800"/>
              <a:ext cx="338137" cy="261938"/>
            </a:xfrm>
            <a:custGeom>
              <a:avLst/>
              <a:gdLst>
                <a:gd name="connsiteX0" fmla="*/ 0 w 338667"/>
                <a:gd name="connsiteY0" fmla="*/ 262467 h 262467"/>
                <a:gd name="connsiteX1" fmla="*/ 186267 w 338667"/>
                <a:gd name="connsiteY1" fmla="*/ 211667 h 262467"/>
                <a:gd name="connsiteX2" fmla="*/ 338667 w 338667"/>
                <a:gd name="connsiteY2" fmla="*/ 0 h 262467"/>
              </a:gdLst>
              <a:ahLst/>
              <a:cxnLst>
                <a:cxn ang="0">
                  <a:pos x="connsiteX0" y="connsiteY0"/>
                </a:cxn>
                <a:cxn ang="0">
                  <a:pos x="connsiteX1" y="connsiteY1"/>
                </a:cxn>
                <a:cxn ang="0">
                  <a:pos x="connsiteX2" y="connsiteY2"/>
                </a:cxn>
              </a:cxnLst>
              <a:rect l="l" t="t" r="r" b="b"/>
              <a:pathLst>
                <a:path w="338667" h="262467">
                  <a:moveTo>
                    <a:pt x="0" y="262467"/>
                  </a:moveTo>
                  <a:cubicBezTo>
                    <a:pt x="64911" y="258939"/>
                    <a:pt x="129823" y="255411"/>
                    <a:pt x="186267" y="211667"/>
                  </a:cubicBezTo>
                  <a:cubicBezTo>
                    <a:pt x="242711" y="167923"/>
                    <a:pt x="290689" y="83961"/>
                    <a:pt x="338667" y="0"/>
                  </a:cubicBezTo>
                </a:path>
              </a:pathLst>
            </a:cu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4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1161" y="-27384"/>
            <a:ext cx="7112000" cy="611187"/>
          </a:xfrm>
          <a:prstGeom prst="rect">
            <a:avLst/>
          </a:prstGeom>
        </p:spPr>
        <p:txBody>
          <a:bodyPr/>
          <a:lstStyle/>
          <a:p>
            <a:pPr algn="ctr" fontAlgn="auto">
              <a:spcAft>
                <a:spcPts val="0"/>
              </a:spcAft>
              <a:defRPr/>
            </a:pPr>
            <a:r>
              <a:rPr lang="en-US" sz="4400" kern="0" dirty="0">
                <a:ln>
                  <a:solidFill>
                    <a:schemeClr val="tx1"/>
                  </a:solidFill>
                </a:ln>
                <a:solidFill>
                  <a:srgbClr val="FF0000"/>
                </a:solidFill>
                <a:latin typeface="Berlin Sans FB" pitchFamily="34" charset="0"/>
                <a:ea typeface="+mj-ea"/>
                <a:cs typeface="+mj-cs"/>
              </a:rPr>
              <a:t>Collisional Shifts </a:t>
            </a:r>
          </a:p>
        </p:txBody>
      </p:sp>
      <p:sp>
        <p:nvSpPr>
          <p:cNvPr id="3" name="TextBox 2"/>
          <p:cNvSpPr txBox="1"/>
          <p:nvPr/>
        </p:nvSpPr>
        <p:spPr>
          <a:xfrm>
            <a:off x="227013" y="763588"/>
            <a:ext cx="8770937" cy="830262"/>
          </a:xfrm>
          <a:prstGeom prst="rect">
            <a:avLst/>
          </a:prstGeom>
          <a:noFill/>
        </p:spPr>
        <p:txBody>
          <a:bodyPr>
            <a:spAutoFit/>
          </a:bodyPr>
          <a:lstStyle/>
          <a:p>
            <a:pPr>
              <a:buFont typeface="Arial" pitchFamily="34" charset="0"/>
              <a:buChar char="•"/>
              <a:defRPr/>
            </a:pPr>
            <a:r>
              <a:rPr lang="en-US" b="1" dirty="0">
                <a:latin typeface="+mn-lt"/>
              </a:rPr>
              <a:t> </a:t>
            </a:r>
            <a:r>
              <a:rPr lang="en-US" b="1" dirty="0">
                <a:solidFill>
                  <a:srgbClr val="FF0000"/>
                </a:solidFill>
                <a:latin typeface="+mn-lt"/>
              </a:rPr>
              <a:t>Initial reasoning:  </a:t>
            </a:r>
            <a:r>
              <a:rPr lang="en-US" sz="2400" b="1" dirty="0">
                <a:latin typeface="+mn-lt"/>
              </a:rPr>
              <a:t>P-wave interactions suppressed by two orders of magnitude compare of s-wave →  s-wave must be dominant </a:t>
            </a:r>
          </a:p>
        </p:txBody>
      </p:sp>
      <p:graphicFrame>
        <p:nvGraphicFramePr>
          <p:cNvPr id="9" name="Object 1"/>
          <p:cNvGraphicFramePr>
            <a:graphicFrameLocks noChangeAspect="1"/>
          </p:cNvGraphicFramePr>
          <p:nvPr/>
        </p:nvGraphicFramePr>
        <p:xfrm>
          <a:off x="844550" y="1725613"/>
          <a:ext cx="3898900" cy="1036637"/>
        </p:xfrm>
        <a:graphic>
          <a:graphicData uri="http://schemas.openxmlformats.org/presentationml/2006/ole">
            <mc:AlternateContent xmlns:mc="http://schemas.openxmlformats.org/markup-compatibility/2006">
              <mc:Choice xmlns:v="urn:schemas-microsoft-com:vml" Requires="v">
                <p:oleObj spid="_x0000_s42146" name="Equation" r:id="rId3" imgW="1955800" imgH="469900" progId="Equation.3">
                  <p:embed/>
                </p:oleObj>
              </mc:Choice>
              <mc:Fallback>
                <p:oleObj name="Equation" r:id="rId3" imgW="19558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1725613"/>
                        <a:ext cx="38989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227013" y="2954338"/>
            <a:ext cx="8770937" cy="461962"/>
          </a:xfrm>
          <a:prstGeom prst="rect">
            <a:avLst/>
          </a:prstGeom>
          <a:noFill/>
        </p:spPr>
        <p:txBody>
          <a:bodyPr>
            <a:spAutoFit/>
          </a:bodyPr>
          <a:lstStyle/>
          <a:p>
            <a:pPr>
              <a:buFont typeface="Arial" pitchFamily="34" charset="0"/>
              <a:buChar char="•"/>
              <a:defRPr/>
            </a:pPr>
            <a:r>
              <a:rPr lang="en-US" sz="2400" b="1" dirty="0">
                <a:latin typeface="+mn-lt"/>
              </a:rPr>
              <a:t>  How can we have s-wave interactions for identical fermions?</a:t>
            </a:r>
          </a:p>
        </p:txBody>
      </p:sp>
      <p:sp>
        <p:nvSpPr>
          <p:cNvPr id="6" name="TextBox 5"/>
          <p:cNvSpPr txBox="1"/>
          <p:nvPr/>
        </p:nvSpPr>
        <p:spPr>
          <a:xfrm>
            <a:off x="5373688" y="2562225"/>
            <a:ext cx="1716087" cy="400050"/>
          </a:xfrm>
          <a:prstGeom prst="rect">
            <a:avLst/>
          </a:prstGeom>
          <a:noFill/>
        </p:spPr>
        <p:txBody>
          <a:bodyPr>
            <a:spAutoFit/>
          </a:bodyPr>
          <a:lstStyle/>
          <a:p>
            <a:pPr>
              <a:defRPr/>
            </a:pPr>
            <a:r>
              <a:rPr lang="en-US" dirty="0">
                <a:latin typeface="+mn-lt"/>
              </a:rPr>
              <a:t>T= 1 </a:t>
            </a:r>
            <a:r>
              <a:rPr lang="en-US" dirty="0" err="1">
                <a:latin typeface="Symbol" pitchFamily="18" charset="2"/>
              </a:rPr>
              <a:t>m</a:t>
            </a:r>
            <a:r>
              <a:rPr lang="en-US" dirty="0" err="1">
                <a:latin typeface="+mn-lt"/>
              </a:rPr>
              <a:t>K</a:t>
            </a:r>
            <a:endParaRPr lang="en-US" dirty="0">
              <a:latin typeface="+mn-lt"/>
            </a:endParaRPr>
          </a:p>
        </p:txBody>
      </p:sp>
      <p:sp>
        <p:nvSpPr>
          <p:cNvPr id="7" name="TextBox 6"/>
          <p:cNvSpPr txBox="1"/>
          <p:nvPr/>
        </p:nvSpPr>
        <p:spPr>
          <a:xfrm>
            <a:off x="342900" y="3357563"/>
            <a:ext cx="6580188" cy="523875"/>
          </a:xfrm>
          <a:prstGeom prst="rect">
            <a:avLst/>
          </a:prstGeom>
          <a:noFill/>
        </p:spPr>
        <p:txBody>
          <a:bodyPr>
            <a:spAutoFit/>
          </a:bodyPr>
          <a:lstStyle/>
          <a:p>
            <a:pPr>
              <a:defRPr/>
            </a:pPr>
            <a:r>
              <a:rPr lang="en-US" sz="2800" b="1" dirty="0">
                <a:solidFill>
                  <a:schemeClr val="accent2"/>
                </a:solidFill>
                <a:latin typeface="+mn-lt"/>
              </a:rPr>
              <a:t>Answer:   Excitation </a:t>
            </a:r>
            <a:r>
              <a:rPr lang="en-US" sz="2800" b="1" dirty="0" err="1">
                <a:solidFill>
                  <a:schemeClr val="accent2"/>
                </a:solidFill>
                <a:latin typeface="+mn-lt"/>
              </a:rPr>
              <a:t>Inhomogeneity</a:t>
            </a:r>
            <a:endParaRPr lang="en-US" sz="2800" b="1" dirty="0">
              <a:solidFill>
                <a:schemeClr val="accent2"/>
              </a:solidFill>
              <a:latin typeface="+mn-lt"/>
            </a:endParaRPr>
          </a:p>
        </p:txBody>
      </p:sp>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2213" y="4824413"/>
            <a:ext cx="2171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970338" y="4330700"/>
            <a:ext cx="1830387" cy="400050"/>
          </a:xfrm>
          <a:prstGeom prst="rect">
            <a:avLst/>
          </a:prstGeom>
          <a:noFill/>
        </p:spPr>
        <p:txBody>
          <a:bodyPr>
            <a:spAutoFit/>
          </a:bodyPr>
          <a:lstStyle/>
          <a:p>
            <a:pPr>
              <a:defRPr/>
            </a:pPr>
            <a:r>
              <a:rPr lang="en-US" dirty="0">
                <a:latin typeface="+mj-lt"/>
              </a:rPr>
              <a:t>Transversal</a:t>
            </a:r>
          </a:p>
        </p:txBody>
      </p:sp>
      <p:cxnSp>
        <p:nvCxnSpPr>
          <p:cNvPr id="21" name="Straight Arrow Connector 20"/>
          <p:cNvCxnSpPr>
            <a:cxnSpLocks noChangeShapeType="1"/>
          </p:cNvCxnSpPr>
          <p:nvPr/>
        </p:nvCxnSpPr>
        <p:spPr bwMode="auto">
          <a:xfrm>
            <a:off x="190500" y="5372100"/>
            <a:ext cx="876300"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4950" y="4457700"/>
            <a:ext cx="1905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Object 3"/>
          <p:cNvGraphicFramePr>
            <a:graphicFrameLocks noChangeAspect="1"/>
          </p:cNvGraphicFramePr>
          <p:nvPr/>
        </p:nvGraphicFramePr>
        <p:xfrm>
          <a:off x="342900" y="5357813"/>
          <a:ext cx="854075" cy="700087"/>
        </p:xfrm>
        <a:graphic>
          <a:graphicData uri="http://schemas.openxmlformats.org/presentationml/2006/ole">
            <mc:AlternateContent xmlns:mc="http://schemas.openxmlformats.org/markup-compatibility/2006">
              <mc:Choice xmlns:v="urn:schemas-microsoft-com:vml" Requires="v">
                <p:oleObj spid="_x0000_s42147" name="Equation" r:id="rId7" imgW="342751" imgH="253890" progId="Equation.3">
                  <p:embed/>
                </p:oleObj>
              </mc:Choice>
              <mc:Fallback>
                <p:oleObj name="Equation" r:id="rId7" imgW="342751"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 y="5357813"/>
                        <a:ext cx="8540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4" name="Straight Arrow Connector 23"/>
          <p:cNvCxnSpPr>
            <a:cxnSpLocks noChangeShapeType="1"/>
          </p:cNvCxnSpPr>
          <p:nvPr/>
        </p:nvCxnSpPr>
        <p:spPr bwMode="auto">
          <a:xfrm flipV="1">
            <a:off x="190500" y="5086350"/>
            <a:ext cx="876300" cy="27146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25" name="Object 4"/>
          <p:cNvGraphicFramePr>
            <a:graphicFrameLocks noChangeAspect="1"/>
          </p:cNvGraphicFramePr>
          <p:nvPr/>
        </p:nvGraphicFramePr>
        <p:xfrm>
          <a:off x="342900" y="4457700"/>
          <a:ext cx="442913" cy="735013"/>
        </p:xfrm>
        <a:graphic>
          <a:graphicData uri="http://schemas.openxmlformats.org/presentationml/2006/ole">
            <mc:AlternateContent xmlns:mc="http://schemas.openxmlformats.org/markup-compatibility/2006">
              <mc:Choice xmlns:v="urn:schemas-microsoft-com:vml" Requires="v">
                <p:oleObj spid="_x0000_s42148" name="Equation" r:id="rId9" imgW="177569" imgH="266353" progId="Equation.3">
                  <p:embed/>
                </p:oleObj>
              </mc:Choice>
              <mc:Fallback>
                <p:oleObj name="Equation" r:id="rId9" imgW="177569" imgH="26635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 y="4457700"/>
                        <a:ext cx="4429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a:cxnSpLocks noChangeShapeType="1"/>
          </p:cNvCxnSpPr>
          <p:nvPr/>
        </p:nvCxnSpPr>
        <p:spPr bwMode="auto">
          <a:xfrm>
            <a:off x="1411288" y="5789613"/>
            <a:ext cx="1219200"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 name="TextBox 26"/>
          <p:cNvSpPr txBox="1">
            <a:spLocks noChangeArrowheads="1"/>
          </p:cNvSpPr>
          <p:nvPr/>
        </p:nvSpPr>
        <p:spPr bwMode="auto">
          <a:xfrm>
            <a:off x="2419350" y="5792788"/>
            <a:ext cx="41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t>z</a:t>
            </a:r>
          </a:p>
        </p:txBody>
      </p:sp>
      <p:cxnSp>
        <p:nvCxnSpPr>
          <p:cNvPr id="28" name="Straight Arrow Connector 27"/>
          <p:cNvCxnSpPr>
            <a:cxnSpLocks noChangeShapeType="1"/>
          </p:cNvCxnSpPr>
          <p:nvPr/>
        </p:nvCxnSpPr>
        <p:spPr bwMode="auto">
          <a:xfrm rot="5400000" flipH="1" flipV="1">
            <a:off x="750887" y="5132388"/>
            <a:ext cx="1319213"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1504950" y="4257675"/>
            <a:ext cx="41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t>x</a:t>
            </a:r>
          </a:p>
        </p:txBody>
      </p:sp>
      <p:graphicFrame>
        <p:nvGraphicFramePr>
          <p:cNvPr id="30" name="Object 5"/>
          <p:cNvGraphicFramePr>
            <a:graphicFrameLocks noChangeAspect="1"/>
          </p:cNvGraphicFramePr>
          <p:nvPr/>
        </p:nvGraphicFramePr>
        <p:xfrm>
          <a:off x="6430963" y="5740400"/>
          <a:ext cx="2359025" cy="622300"/>
        </p:xfrm>
        <a:graphic>
          <a:graphicData uri="http://schemas.openxmlformats.org/presentationml/2006/ole">
            <mc:AlternateContent xmlns:mc="http://schemas.openxmlformats.org/markup-compatibility/2006">
              <mc:Choice xmlns:v="urn:schemas-microsoft-com:vml" Requires="v">
                <p:oleObj spid="_x0000_s42149" name="Equation" r:id="rId11" imgW="952087" imgH="228501" progId="Equation.3">
                  <p:embed/>
                </p:oleObj>
              </mc:Choice>
              <mc:Fallback>
                <p:oleObj name="Equation" r:id="rId11" imgW="952087" imgH="228501"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30963" y="5740400"/>
                        <a:ext cx="23590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 name="Rectangle 33"/>
          <p:cNvSpPr/>
          <p:nvPr/>
        </p:nvSpPr>
        <p:spPr>
          <a:xfrm>
            <a:off x="6130925" y="4213225"/>
            <a:ext cx="2867025" cy="1323975"/>
          </a:xfrm>
          <a:prstGeom prst="rect">
            <a:avLst/>
          </a:prstGeom>
          <a:solidFill>
            <a:srgbClr val="FFFF99"/>
          </a:solidFill>
        </p:spPr>
        <p:txBody>
          <a:bodyPr>
            <a:spAutoFit/>
          </a:bodyPr>
          <a:lstStyle/>
          <a:p>
            <a:pPr>
              <a:defRPr/>
            </a:pPr>
            <a:r>
              <a:rPr lang="en-US" b="1" dirty="0">
                <a:latin typeface="+mn-lt"/>
              </a:rPr>
              <a:t>Cause by a slight misalignment of  the probe beam from the lattice direction  </a:t>
            </a:r>
          </a:p>
        </p:txBody>
      </p:sp>
      <p:sp>
        <p:nvSpPr>
          <p:cNvPr id="35" name="TextBox 34"/>
          <p:cNvSpPr txBox="1"/>
          <p:nvPr/>
        </p:nvSpPr>
        <p:spPr>
          <a:xfrm>
            <a:off x="5056188" y="1655763"/>
            <a:ext cx="4746625" cy="400050"/>
          </a:xfrm>
          <a:prstGeom prst="rect">
            <a:avLst/>
          </a:prstGeom>
          <a:noFill/>
        </p:spPr>
        <p:txBody>
          <a:bodyPr>
            <a:spAutoFit/>
          </a:bodyPr>
          <a:lstStyle/>
          <a:p>
            <a:pPr>
              <a:defRPr/>
            </a:pPr>
            <a:r>
              <a:rPr lang="en-US" dirty="0">
                <a:latin typeface="+mn-lt"/>
              </a:rPr>
              <a:t>b</a:t>
            </a:r>
            <a:r>
              <a:rPr lang="en-US" baseline="30000" dirty="0">
                <a:latin typeface="+mn-lt"/>
              </a:rPr>
              <a:t>3</a:t>
            </a:r>
            <a:r>
              <a:rPr lang="en-US" dirty="0">
                <a:latin typeface="+mn-lt"/>
              </a:rPr>
              <a:t>: p-wave  scattering volume</a:t>
            </a:r>
          </a:p>
        </p:txBody>
      </p:sp>
      <p:sp>
        <p:nvSpPr>
          <p:cNvPr id="36" name="TextBox 35"/>
          <p:cNvSpPr txBox="1"/>
          <p:nvPr/>
        </p:nvSpPr>
        <p:spPr>
          <a:xfrm>
            <a:off x="5056188" y="2152650"/>
            <a:ext cx="3733800" cy="400050"/>
          </a:xfrm>
          <a:prstGeom prst="rect">
            <a:avLst/>
          </a:prstGeom>
          <a:noFill/>
        </p:spPr>
        <p:txBody>
          <a:bodyPr>
            <a:spAutoFit/>
          </a:bodyPr>
          <a:lstStyle/>
          <a:p>
            <a:pPr>
              <a:defRPr/>
            </a:pPr>
            <a:r>
              <a:rPr lang="en-US" dirty="0">
                <a:latin typeface="+mn-lt"/>
              </a:rPr>
              <a:t>a</a:t>
            </a:r>
            <a:r>
              <a:rPr lang="en-US" baseline="-25000" dirty="0">
                <a:latin typeface="+mn-lt"/>
              </a:rPr>
              <a:t>s </a:t>
            </a:r>
            <a:r>
              <a:rPr lang="en-US" dirty="0">
                <a:latin typeface="+mn-lt"/>
              </a:rPr>
              <a:t>: s-wave  scattering length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lide(fromTop)">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grpId="0" nodeType="click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20" grpId="0"/>
      <p:bldP spid="27" grpId="0"/>
      <p:bldP spid="29" grpId="0"/>
      <p:bldP spid="34" grpId="0" animBg="1"/>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8" y="735013"/>
            <a:ext cx="56419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19"/>
          <p:cNvGrpSpPr>
            <a:grpSpLocks/>
          </p:cNvGrpSpPr>
          <p:nvPr/>
        </p:nvGrpSpPr>
        <p:grpSpPr bwMode="auto">
          <a:xfrm>
            <a:off x="6659563" y="225425"/>
            <a:ext cx="2705100" cy="1366838"/>
            <a:chOff x="1219200" y="2324100"/>
            <a:chExt cx="3276600" cy="1366838"/>
          </a:xfrm>
        </p:grpSpPr>
        <p:pic>
          <p:nvPicPr>
            <p:cNvPr id="2049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24100"/>
              <a:ext cx="2419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92" name="Straight Connector 8"/>
            <p:cNvCxnSpPr>
              <a:cxnSpLocks noChangeShapeType="1"/>
            </p:cNvCxnSpPr>
            <p:nvPr/>
          </p:nvCxnSpPr>
          <p:spPr bwMode="auto">
            <a:xfrm>
              <a:off x="2019300" y="3467100"/>
              <a:ext cx="82296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0493" name="Straight Connector 10"/>
            <p:cNvCxnSpPr>
              <a:cxnSpLocks noChangeShapeType="1"/>
            </p:cNvCxnSpPr>
            <p:nvPr/>
          </p:nvCxnSpPr>
          <p:spPr bwMode="auto">
            <a:xfrm>
              <a:off x="1828800" y="3276600"/>
              <a:ext cx="118872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0494" name="Straight Connector 11"/>
            <p:cNvCxnSpPr>
              <a:cxnSpLocks noChangeShapeType="1"/>
            </p:cNvCxnSpPr>
            <p:nvPr/>
          </p:nvCxnSpPr>
          <p:spPr bwMode="auto">
            <a:xfrm>
              <a:off x="1676400" y="3086100"/>
              <a:ext cx="155448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0495" name="Straight Connector 12"/>
            <p:cNvCxnSpPr>
              <a:cxnSpLocks noChangeShapeType="1"/>
            </p:cNvCxnSpPr>
            <p:nvPr/>
          </p:nvCxnSpPr>
          <p:spPr bwMode="auto">
            <a:xfrm>
              <a:off x="1562100" y="2895600"/>
              <a:ext cx="173736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0496" name="Straight Connector 13"/>
            <p:cNvCxnSpPr>
              <a:cxnSpLocks noChangeShapeType="1"/>
            </p:cNvCxnSpPr>
            <p:nvPr/>
          </p:nvCxnSpPr>
          <p:spPr bwMode="auto">
            <a:xfrm>
              <a:off x="1447800" y="2705100"/>
              <a:ext cx="201168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0497" name="Straight Connector 14"/>
            <p:cNvCxnSpPr>
              <a:cxnSpLocks noChangeShapeType="1"/>
            </p:cNvCxnSpPr>
            <p:nvPr/>
          </p:nvCxnSpPr>
          <p:spPr bwMode="auto">
            <a:xfrm>
              <a:off x="1371600" y="2514600"/>
              <a:ext cx="210312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6" name="Oval 15"/>
            <p:cNvSpPr/>
            <p:nvPr/>
          </p:nvSpPr>
          <p:spPr>
            <a:xfrm>
              <a:off x="2339340" y="3215640"/>
              <a:ext cx="137160" cy="13716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2" name="Oval 16"/>
            <p:cNvSpPr/>
            <p:nvPr/>
          </p:nvSpPr>
          <p:spPr>
            <a:xfrm>
              <a:off x="2324100" y="2834640"/>
              <a:ext cx="137160" cy="13716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20504" name="TextBox 17"/>
            <p:cNvSpPr txBox="1">
              <a:spLocks noChangeArrowheads="1"/>
            </p:cNvSpPr>
            <p:nvPr/>
          </p:nvSpPr>
          <p:spPr bwMode="auto">
            <a:xfrm>
              <a:off x="3352800" y="3124200"/>
              <a:ext cx="103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n</a:t>
              </a:r>
              <a:r>
                <a:rPr lang="en-US" baseline="-25000"/>
                <a:t>1</a:t>
              </a:r>
            </a:p>
          </p:txBody>
        </p:sp>
        <p:sp>
          <p:nvSpPr>
            <p:cNvPr id="20505" name="TextBox 18"/>
            <p:cNvSpPr txBox="1">
              <a:spLocks noChangeArrowheads="1"/>
            </p:cNvSpPr>
            <p:nvPr/>
          </p:nvSpPr>
          <p:spPr bwMode="auto">
            <a:xfrm>
              <a:off x="3459480" y="2705100"/>
              <a:ext cx="103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n</a:t>
              </a:r>
              <a:r>
                <a:rPr lang="en-US" baseline="-25000"/>
                <a:t>2</a:t>
              </a:r>
            </a:p>
          </p:txBody>
        </p:sp>
      </p:grpSp>
      <p:graphicFrame>
        <p:nvGraphicFramePr>
          <p:cNvPr id="110" name="Object 125"/>
          <p:cNvGraphicFramePr>
            <a:graphicFrameLocks noChangeAspect="1"/>
          </p:cNvGraphicFramePr>
          <p:nvPr/>
        </p:nvGraphicFramePr>
        <p:xfrm>
          <a:off x="254000" y="4191000"/>
          <a:ext cx="5461000" cy="1968500"/>
        </p:xfrm>
        <a:graphic>
          <a:graphicData uri="http://schemas.openxmlformats.org/presentationml/2006/ole">
            <mc:AlternateContent xmlns:mc="http://schemas.openxmlformats.org/markup-compatibility/2006">
              <mc:Choice xmlns:v="urn:schemas-microsoft-com:vml" Requires="v">
                <p:oleObj spid="_x0000_s43052" name="Equation" r:id="rId5" imgW="3086100" imgH="990600" progId="Equation.3">
                  <p:embed/>
                </p:oleObj>
              </mc:Choice>
              <mc:Fallback>
                <p:oleObj name="Equation" r:id="rId5" imgW="3086100" imgH="990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4191000"/>
                        <a:ext cx="54610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 name="Rectangle 111"/>
          <p:cNvSpPr/>
          <p:nvPr/>
        </p:nvSpPr>
        <p:spPr bwMode="auto">
          <a:xfrm>
            <a:off x="957263" y="4184650"/>
            <a:ext cx="3338512" cy="1463675"/>
          </a:xfrm>
          <a:prstGeom prst="rect">
            <a:avLst/>
          </a:prstGeom>
          <a:solidFill>
            <a:schemeClr val="accent1">
              <a:lumMod val="20000"/>
              <a:lumOff val="80000"/>
              <a:alpha val="32941"/>
            </a:schemeClr>
          </a:soli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p>
        </p:txBody>
      </p:sp>
      <p:sp>
        <p:nvSpPr>
          <p:cNvPr id="115" name="Rectangle 114"/>
          <p:cNvSpPr>
            <a:spLocks noChangeArrowheads="1"/>
          </p:cNvSpPr>
          <p:nvPr/>
        </p:nvSpPr>
        <p:spPr bwMode="auto">
          <a:xfrm>
            <a:off x="4535488" y="5648325"/>
            <a:ext cx="919162" cy="400050"/>
          </a:xfrm>
          <a:prstGeom prst="rect">
            <a:avLst/>
          </a:prstGeom>
          <a:solidFill>
            <a:srgbClr val="7030A0">
              <a:alpha val="3294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p>
            <a:pPr eaLnBrk="0" hangingPunct="0">
              <a:spcBef>
                <a:spcPct val="50000"/>
              </a:spcBef>
            </a:pPr>
            <a:endParaRPr lang="en-US"/>
          </a:p>
        </p:txBody>
      </p:sp>
      <p:pic>
        <p:nvPicPr>
          <p:cNvPr id="18439" name="Picture 1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4275" y="3644900"/>
            <a:ext cx="27717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Box 115"/>
          <p:cNvSpPr txBox="1"/>
          <p:nvPr/>
        </p:nvSpPr>
        <p:spPr>
          <a:xfrm>
            <a:off x="5856288" y="5032375"/>
            <a:ext cx="3200400" cy="1016000"/>
          </a:xfrm>
          <a:prstGeom prst="rect">
            <a:avLst/>
          </a:prstGeom>
          <a:solidFill>
            <a:srgbClr val="FFFF99"/>
          </a:solidFill>
        </p:spPr>
        <p:txBody>
          <a:bodyPr>
            <a:spAutoFit/>
          </a:bodyPr>
          <a:lstStyle/>
          <a:p>
            <a:pPr eaLnBrk="0" hangingPunct="0">
              <a:spcBef>
                <a:spcPct val="50000"/>
              </a:spcBef>
              <a:defRPr/>
            </a:pPr>
            <a:r>
              <a:rPr lang="en-US" dirty="0">
                <a:latin typeface="+mn-lt"/>
                <a:cs typeface="+mn-cs"/>
              </a:rPr>
              <a:t>Transfer from triplets to singlet leads to a </a:t>
            </a:r>
            <a:r>
              <a:rPr lang="en-US" dirty="0">
                <a:latin typeface="+mn-lt"/>
              </a:rPr>
              <a:t>density  shift</a:t>
            </a:r>
          </a:p>
        </p:txBody>
      </p:sp>
      <p:sp>
        <p:nvSpPr>
          <p:cNvPr id="117" name="TextBox 116"/>
          <p:cNvSpPr txBox="1"/>
          <p:nvPr/>
        </p:nvSpPr>
        <p:spPr>
          <a:xfrm>
            <a:off x="71499" y="6069486"/>
            <a:ext cx="9577065" cy="584775"/>
          </a:xfrm>
          <a:prstGeom prst="rect">
            <a:avLst/>
          </a:prstGeom>
          <a:noFill/>
          <a:ln>
            <a:solidFill>
              <a:schemeClr val="bg1"/>
            </a:solidFill>
          </a:ln>
        </p:spPr>
        <p:txBody>
          <a:bodyPr wrap="square">
            <a:spAutoFit/>
          </a:bodyPr>
          <a:lstStyle/>
          <a:p>
            <a:pPr marL="342900" indent="-342900">
              <a:buFont typeface="Arial" pitchFamily="34" charset="0"/>
              <a:buChar char="•"/>
            </a:pPr>
            <a:r>
              <a:rPr lang="en-US" sz="1600" dirty="0" smtClean="0">
                <a:latin typeface="+mn-lt"/>
              </a:rPr>
              <a:t>AMR </a:t>
            </a:r>
            <a:r>
              <a:rPr lang="en-US" sz="1600" i="1" dirty="0" smtClean="0">
                <a:latin typeface="+mn-lt"/>
              </a:rPr>
              <a:t>et al  </a:t>
            </a:r>
            <a:r>
              <a:rPr lang="en-US" sz="1600" dirty="0" smtClean="0">
                <a:latin typeface="+mn-lt"/>
              </a:rPr>
              <a:t>PRL (2009); </a:t>
            </a:r>
            <a:r>
              <a:rPr lang="en-US" sz="1600" dirty="0" smtClean="0">
                <a:solidFill>
                  <a:srgbClr val="000000"/>
                </a:solidFill>
                <a:latin typeface="+mn-lt"/>
              </a:rPr>
              <a:t>Swallows,…AMR, J. Ye, </a:t>
            </a:r>
            <a:r>
              <a:rPr lang="fr-FR" sz="1600" dirty="0" smtClean="0">
                <a:solidFill>
                  <a:srgbClr val="000000"/>
                </a:solidFill>
                <a:latin typeface="+mn-lt"/>
              </a:rPr>
              <a:t>Science </a:t>
            </a:r>
            <a:r>
              <a:rPr lang="en-US" sz="1600" dirty="0" smtClean="0">
                <a:solidFill>
                  <a:srgbClr val="000000"/>
                </a:solidFill>
                <a:latin typeface="+mn-lt"/>
              </a:rPr>
              <a:t>(2011); </a:t>
            </a:r>
            <a:r>
              <a:rPr lang="da-DK" sz="1600" dirty="0">
                <a:solidFill>
                  <a:srgbClr val="000000"/>
                </a:solidFill>
                <a:latin typeface="+mn-lt"/>
              </a:rPr>
              <a:t>M. Bishof </a:t>
            </a:r>
            <a:r>
              <a:rPr lang="da-DK" sz="1600" i="1" dirty="0" smtClean="0">
                <a:solidFill>
                  <a:srgbClr val="000000"/>
                </a:solidFill>
                <a:latin typeface="+mn-lt"/>
              </a:rPr>
              <a:t>,...</a:t>
            </a:r>
            <a:r>
              <a:rPr lang="da-DK" sz="1600" dirty="0" smtClean="0">
                <a:solidFill>
                  <a:srgbClr val="000000"/>
                </a:solidFill>
                <a:latin typeface="+mn-lt"/>
              </a:rPr>
              <a:t>AMR,J Ye,  PRL (</a:t>
            </a:r>
            <a:r>
              <a:rPr lang="da-DK" sz="1600" dirty="0">
                <a:solidFill>
                  <a:srgbClr val="000000"/>
                </a:solidFill>
                <a:latin typeface="+mn-lt"/>
              </a:rPr>
              <a:t>2011</a:t>
            </a:r>
            <a:r>
              <a:rPr lang="da-DK" sz="1600" dirty="0" smtClean="0">
                <a:solidFill>
                  <a:srgbClr val="000000"/>
                </a:solidFill>
                <a:latin typeface="+mn-lt"/>
              </a:rPr>
              <a:t>)</a:t>
            </a:r>
          </a:p>
          <a:p>
            <a:pPr marL="342900" indent="-342900">
              <a:buFont typeface="Arial" pitchFamily="34" charset="0"/>
              <a:buChar char="•"/>
            </a:pPr>
            <a:r>
              <a:rPr lang="da-DK" sz="1600" dirty="0" smtClean="0">
                <a:solidFill>
                  <a:srgbClr val="000000"/>
                </a:solidFill>
                <a:latin typeface="+mn-lt"/>
              </a:rPr>
              <a:t> </a:t>
            </a:r>
            <a:r>
              <a:rPr lang="en-US" sz="1600" dirty="0" err="1" smtClean="0">
                <a:latin typeface="+mn-lt"/>
              </a:rPr>
              <a:t>Gibble</a:t>
            </a:r>
            <a:r>
              <a:rPr lang="en-US" sz="1600" dirty="0" smtClean="0">
                <a:latin typeface="+mn-lt"/>
              </a:rPr>
              <a:t> </a:t>
            </a:r>
            <a:r>
              <a:rPr lang="en-US" sz="1600" dirty="0">
                <a:latin typeface="+mn-lt"/>
              </a:rPr>
              <a:t>PRL (2009), Yu </a:t>
            </a:r>
            <a:r>
              <a:rPr lang="en-US" sz="1600" i="1" dirty="0">
                <a:latin typeface="+mn-lt"/>
              </a:rPr>
              <a:t>et al </a:t>
            </a:r>
            <a:r>
              <a:rPr lang="en-US" sz="1600" dirty="0">
                <a:latin typeface="+mn-lt"/>
              </a:rPr>
              <a:t>PRL (2010) </a:t>
            </a:r>
          </a:p>
        </p:txBody>
      </p:sp>
      <p:sp>
        <p:nvSpPr>
          <p:cNvPr id="5" name="Rectangle 4"/>
          <p:cNvSpPr/>
          <p:nvPr/>
        </p:nvSpPr>
        <p:spPr>
          <a:xfrm>
            <a:off x="630915" y="-4737"/>
            <a:ext cx="5633273" cy="769441"/>
          </a:xfrm>
          <a:prstGeom prst="rect">
            <a:avLst/>
          </a:prstGeom>
        </p:spPr>
        <p:txBody>
          <a:bodyPr wrap="none">
            <a:spAutoFit/>
          </a:bodyPr>
          <a:lstStyle/>
          <a:p>
            <a:pPr eaLnBrk="0" hangingPunct="0">
              <a:spcBef>
                <a:spcPct val="50000"/>
              </a:spcBef>
              <a:defRPr/>
            </a:pPr>
            <a:r>
              <a:rPr lang="en-US" sz="4400" dirty="0">
                <a:ln>
                  <a:solidFill>
                    <a:schemeClr val="tx1"/>
                  </a:solidFill>
                </a:ln>
                <a:solidFill>
                  <a:srgbClr val="FF0000"/>
                </a:solidFill>
                <a:latin typeface="Berlin Sans FB" pitchFamily="34" charset="0"/>
                <a:cs typeface="+mn-cs"/>
              </a:rPr>
              <a:t>Two atom - two modes</a:t>
            </a:r>
            <a:endParaRPr lang="en-US" sz="4400" dirty="0">
              <a:ln>
                <a:solidFill>
                  <a:schemeClr val="tx1"/>
                </a:solidFill>
              </a:ln>
              <a:solidFill>
                <a:srgbClr val="FF0000"/>
              </a:solidFill>
              <a:cs typeface="+mn-cs"/>
            </a:endParaRPr>
          </a:p>
        </p:txBody>
      </p:sp>
      <p:pic>
        <p:nvPicPr>
          <p:cNvPr id="4302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3037" y="1844824"/>
            <a:ext cx="262096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animBg="1"/>
      <p:bldP spid="116" grpId="0" animBg="1"/>
      <p:bldP spid="1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5"/>
          <p:cNvGrpSpPr>
            <a:grpSpLocks/>
          </p:cNvGrpSpPr>
          <p:nvPr/>
        </p:nvGrpSpPr>
        <p:grpSpPr bwMode="auto">
          <a:xfrm>
            <a:off x="76200" y="1365250"/>
            <a:ext cx="2841625" cy="1406525"/>
            <a:chOff x="218" y="904"/>
            <a:chExt cx="1790" cy="886"/>
          </a:xfrm>
        </p:grpSpPr>
        <p:sp>
          <p:nvSpPr>
            <p:cNvPr id="20512" name="TextBox 6"/>
            <p:cNvSpPr txBox="1">
              <a:spLocks noChangeArrowheads="1"/>
            </p:cNvSpPr>
            <p:nvPr/>
          </p:nvSpPr>
          <p:spPr bwMode="auto">
            <a:xfrm>
              <a:off x="665" y="1540"/>
              <a:ext cx="9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b="1">
                  <a:solidFill>
                    <a:srgbClr val="000000"/>
                  </a:solidFill>
                </a:rPr>
                <a:t>1D Lattice</a:t>
              </a:r>
            </a:p>
          </p:txBody>
        </p:sp>
        <p:grpSp>
          <p:nvGrpSpPr>
            <p:cNvPr id="20513" name="Group 17"/>
            <p:cNvGrpSpPr>
              <a:grpSpLocks/>
            </p:cNvGrpSpPr>
            <p:nvPr/>
          </p:nvGrpSpPr>
          <p:grpSpPr bwMode="auto">
            <a:xfrm rot="-5400000">
              <a:off x="811" y="311"/>
              <a:ext cx="604" cy="1790"/>
              <a:chOff x="1485" y="1121"/>
              <a:chExt cx="604" cy="1790"/>
            </a:xfrm>
          </p:grpSpPr>
          <p:pic>
            <p:nvPicPr>
              <p:cNvPr id="20514" name="Picture 22" descr="fermions_transitionCollision_idea[A]_7"/>
              <p:cNvPicPr>
                <a:picLocks noChangeAspect="1" noChangeArrowheads="1"/>
              </p:cNvPicPr>
              <p:nvPr/>
            </p:nvPicPr>
            <p:blipFill>
              <a:blip r:embed="rId3">
                <a:extLst>
                  <a:ext uri="{28A0092B-C50C-407E-A947-70E740481C1C}">
                    <a14:useLocalDpi xmlns:a14="http://schemas.microsoft.com/office/drawing/2010/main" val="0"/>
                  </a:ext>
                </a:extLst>
              </a:blip>
              <a:srcRect l="1181" t="6985" r="85649" b="20180"/>
              <a:stretch>
                <a:fillRect/>
              </a:stretch>
            </p:blipFill>
            <p:spPr bwMode="auto">
              <a:xfrm>
                <a:off x="1485" y="1121"/>
                <a:ext cx="602" cy="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5" name="AutoShape 19"/>
              <p:cNvSpPr>
                <a:spLocks noChangeArrowheads="1"/>
              </p:cNvSpPr>
              <p:nvPr/>
            </p:nvSpPr>
            <p:spPr bwMode="auto">
              <a:xfrm rot="-5559780">
                <a:off x="1905" y="1936"/>
                <a:ext cx="198" cy="17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grpSp>
        <p:nvGrpSpPr>
          <p:cNvPr id="7" name="Group 23"/>
          <p:cNvGrpSpPr>
            <a:grpSpLocks/>
          </p:cNvGrpSpPr>
          <p:nvPr/>
        </p:nvGrpSpPr>
        <p:grpSpPr bwMode="auto">
          <a:xfrm>
            <a:off x="3103563" y="1287463"/>
            <a:ext cx="2782887" cy="709612"/>
            <a:chOff x="2252" y="791"/>
            <a:chExt cx="1753" cy="447"/>
          </a:xfrm>
        </p:grpSpPr>
        <p:sp>
          <p:nvSpPr>
            <p:cNvPr id="20510" name="TextBox 7"/>
            <p:cNvSpPr txBox="1">
              <a:spLocks noChangeArrowheads="1"/>
            </p:cNvSpPr>
            <p:nvPr/>
          </p:nvSpPr>
          <p:spPr bwMode="auto">
            <a:xfrm>
              <a:off x="2252" y="791"/>
              <a:ext cx="17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b="1">
                  <a:solidFill>
                    <a:srgbClr val="3333CC"/>
                  </a:solidFill>
                </a:rPr>
                <a:t>U </a:t>
              </a:r>
              <a:r>
                <a:rPr lang="en-US" sz="2400" b="1">
                  <a:solidFill>
                    <a:srgbClr val="3333CC"/>
                  </a:solidFill>
                  <a:latin typeface="Symbol" pitchFamily="18" charset="2"/>
                  <a:sym typeface="Mathematica1" pitchFamily="2" charset="2"/>
                </a:rPr>
                <a:t> </a:t>
              </a:r>
              <a:r>
                <a:rPr lang="en-US" sz="2400" b="1">
                  <a:solidFill>
                    <a:srgbClr val="3333CC"/>
                  </a:solidFill>
                  <a:sym typeface="Mathematica1" pitchFamily="2" charset="2"/>
                </a:rPr>
                <a:t>(</a:t>
              </a:r>
              <a:r>
                <a:rPr lang="en-US" sz="2400" b="1">
                  <a:solidFill>
                    <a:srgbClr val="3333CC"/>
                  </a:solidFill>
                  <a:latin typeface="Symbol" pitchFamily="18" charset="2"/>
                  <a:sym typeface="Mathematica1" pitchFamily="2" charset="2"/>
                </a:rPr>
                <a:t>w</a:t>
              </a:r>
              <a:r>
                <a:rPr lang="en-US" sz="2400" b="1" baseline="-25000">
                  <a:solidFill>
                    <a:srgbClr val="3333CC"/>
                  </a:solidFill>
                  <a:sym typeface="Mathematica1" pitchFamily="2" charset="2"/>
                </a:rPr>
                <a:t>x</a:t>
              </a:r>
              <a:r>
                <a:rPr lang="en-US" sz="2400" b="1">
                  <a:solidFill>
                    <a:srgbClr val="3333CC"/>
                  </a:solidFill>
                  <a:sym typeface="Mathematica1" pitchFamily="2" charset="2"/>
                </a:rPr>
                <a:t> </a:t>
              </a:r>
              <a:r>
                <a:rPr lang="en-US" sz="2400" b="1">
                  <a:solidFill>
                    <a:srgbClr val="3333CC"/>
                  </a:solidFill>
                  <a:latin typeface="Symbol" pitchFamily="18" charset="2"/>
                  <a:sym typeface="Mathematica1" pitchFamily="2" charset="2"/>
                </a:rPr>
                <a:t>w</a:t>
              </a:r>
              <a:r>
                <a:rPr lang="en-US" sz="2400" b="1" baseline="-25000">
                  <a:solidFill>
                    <a:srgbClr val="3333CC"/>
                  </a:solidFill>
                  <a:sym typeface="Mathematica1" pitchFamily="2" charset="2"/>
                </a:rPr>
                <a:t>y</a:t>
              </a:r>
              <a:r>
                <a:rPr lang="en-US" sz="2400" b="1">
                  <a:solidFill>
                    <a:srgbClr val="3333CC"/>
                  </a:solidFill>
                  <a:sym typeface="Mathematica1" pitchFamily="2" charset="2"/>
                </a:rPr>
                <a:t> </a:t>
              </a:r>
              <a:r>
                <a:rPr lang="en-US" sz="2400" b="1">
                  <a:solidFill>
                    <a:srgbClr val="3333CC"/>
                  </a:solidFill>
                  <a:latin typeface="Symbol" pitchFamily="18" charset="2"/>
                  <a:sym typeface="Mathematica1" pitchFamily="2" charset="2"/>
                </a:rPr>
                <a:t>w</a:t>
              </a:r>
              <a:r>
                <a:rPr lang="en-US" sz="2400" b="1" baseline="-25000">
                  <a:solidFill>
                    <a:srgbClr val="3333CC"/>
                  </a:solidFill>
                  <a:sym typeface="Mathematica1" pitchFamily="2" charset="2"/>
                </a:rPr>
                <a:t>z</a:t>
              </a:r>
              <a:r>
                <a:rPr lang="en-US" sz="2400" b="1">
                  <a:solidFill>
                    <a:srgbClr val="3333CC"/>
                  </a:solidFill>
                  <a:sym typeface="Mathematica1" pitchFamily="2" charset="2"/>
                </a:rPr>
                <a:t> )</a:t>
              </a:r>
              <a:r>
                <a:rPr lang="en-US" sz="2400" b="1" baseline="30000">
                  <a:solidFill>
                    <a:srgbClr val="3333CC"/>
                  </a:solidFill>
                  <a:sym typeface="Mathematica1" pitchFamily="2" charset="2"/>
                </a:rPr>
                <a:t>1/2</a:t>
              </a:r>
              <a:endParaRPr lang="en-US" sz="2400" b="1" baseline="30000">
                <a:solidFill>
                  <a:srgbClr val="3333CC"/>
                </a:solidFill>
              </a:endParaRPr>
            </a:p>
          </p:txBody>
        </p:sp>
        <p:sp>
          <p:nvSpPr>
            <p:cNvPr id="20511" name="Line 25"/>
            <p:cNvSpPr>
              <a:spLocks noChangeShapeType="1"/>
            </p:cNvSpPr>
            <p:nvPr/>
          </p:nvSpPr>
          <p:spPr bwMode="auto">
            <a:xfrm>
              <a:off x="2326" y="1238"/>
              <a:ext cx="1093"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3" name="Group 20"/>
          <p:cNvGrpSpPr>
            <a:grpSpLocks/>
          </p:cNvGrpSpPr>
          <p:nvPr/>
        </p:nvGrpSpPr>
        <p:grpSpPr bwMode="auto">
          <a:xfrm>
            <a:off x="5886450" y="796925"/>
            <a:ext cx="2986088" cy="2047875"/>
            <a:chOff x="3879" y="327"/>
            <a:chExt cx="1881" cy="1851"/>
          </a:xfrm>
        </p:grpSpPr>
        <p:pic>
          <p:nvPicPr>
            <p:cNvPr id="20508" name="Picture 21" descr="Atomic-Clock-Fermi-collisions_7_[black-version]-2"/>
            <p:cNvPicPr>
              <a:picLocks noChangeAspect="1" noChangeArrowheads="1"/>
            </p:cNvPicPr>
            <p:nvPr/>
          </p:nvPicPr>
          <p:blipFill>
            <a:blip r:embed="rId4">
              <a:extLst>
                <a:ext uri="{28A0092B-C50C-407E-A947-70E740481C1C}">
                  <a14:useLocalDpi xmlns:a14="http://schemas.microsoft.com/office/drawing/2010/main" val="0"/>
                </a:ext>
              </a:extLst>
            </a:blip>
            <a:srcRect l="25978" t="1581" r="18987" b="12602"/>
            <a:stretch>
              <a:fillRect/>
            </a:stretch>
          </p:blipFill>
          <p:spPr bwMode="auto">
            <a:xfrm>
              <a:off x="3879" y="327"/>
              <a:ext cx="1881" cy="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9" name="TextBox 24"/>
            <p:cNvSpPr txBox="1">
              <a:spLocks noChangeArrowheads="1"/>
            </p:cNvSpPr>
            <p:nvPr/>
          </p:nvSpPr>
          <p:spPr bwMode="auto">
            <a:xfrm>
              <a:off x="4016" y="1818"/>
              <a:ext cx="10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b="1">
                  <a:solidFill>
                    <a:srgbClr val="FFFFFF"/>
                  </a:solidFill>
                </a:rPr>
                <a:t>2D Lattice</a:t>
              </a:r>
            </a:p>
          </p:txBody>
        </p:sp>
      </p:grpSp>
      <p:sp>
        <p:nvSpPr>
          <p:cNvPr id="30" name="Rectangle 2"/>
          <p:cNvSpPr txBox="1">
            <a:spLocks noChangeArrowheads="1"/>
          </p:cNvSpPr>
          <p:nvPr/>
        </p:nvSpPr>
        <p:spPr>
          <a:xfrm>
            <a:off x="76200" y="107704"/>
            <a:ext cx="8879305" cy="863726"/>
          </a:xfrm>
          <a:prstGeom prst="rect">
            <a:avLst/>
          </a:prstGeom>
        </p:spPr>
        <p:txBody>
          <a:bodyPr>
            <a:normAutofit fontScale="97500"/>
          </a:bodyPr>
          <a:lstStyle/>
          <a:p>
            <a:pPr algn="ctr" eaLnBrk="0" fontAlgn="auto" hangingPunct="0">
              <a:spcBef>
                <a:spcPct val="50000"/>
              </a:spcBef>
              <a:spcAft>
                <a:spcPts val="0"/>
              </a:spcAft>
              <a:defRPr/>
            </a:pPr>
            <a:r>
              <a:rPr lang="en-US" sz="4400" kern="0" dirty="0">
                <a:ln>
                  <a:solidFill>
                    <a:schemeClr val="tx1"/>
                  </a:solidFill>
                </a:ln>
                <a:solidFill>
                  <a:srgbClr val="C00000"/>
                </a:solidFill>
                <a:latin typeface="Berlin Sans FB" pitchFamily="34" charset="0"/>
                <a:ea typeface="+mj-ea"/>
                <a:cs typeface="+mj-cs"/>
              </a:rPr>
              <a:t>Suppression by strong confinement</a:t>
            </a:r>
          </a:p>
        </p:txBody>
      </p:sp>
      <p:grpSp>
        <p:nvGrpSpPr>
          <p:cNvPr id="36" name="Group 35"/>
          <p:cNvGrpSpPr>
            <a:grpSpLocks/>
          </p:cNvGrpSpPr>
          <p:nvPr/>
        </p:nvGrpSpPr>
        <p:grpSpPr bwMode="auto">
          <a:xfrm>
            <a:off x="144463" y="2771775"/>
            <a:ext cx="7127875" cy="3819525"/>
            <a:chOff x="144687" y="2771775"/>
            <a:chExt cx="7127613" cy="3819525"/>
          </a:xfrm>
        </p:grpSpPr>
        <p:grpSp>
          <p:nvGrpSpPr>
            <p:cNvPr id="20487" name="Group 30"/>
            <p:cNvGrpSpPr>
              <a:grpSpLocks/>
            </p:cNvGrpSpPr>
            <p:nvPr/>
          </p:nvGrpSpPr>
          <p:grpSpPr bwMode="auto">
            <a:xfrm>
              <a:off x="144687" y="2771775"/>
              <a:ext cx="7127613" cy="3819525"/>
              <a:chOff x="327025" y="3038475"/>
              <a:chExt cx="6842125" cy="3819525"/>
            </a:xfrm>
          </p:grpSpPr>
          <p:sp>
            <p:nvSpPr>
              <p:cNvPr id="20492" name="Text Box 31"/>
              <p:cNvSpPr txBox="1">
                <a:spLocks noChangeArrowheads="1"/>
              </p:cNvSpPr>
              <p:nvPr/>
            </p:nvSpPr>
            <p:spPr bwMode="auto">
              <a:xfrm rot="-5400000">
                <a:off x="-1216025" y="4581525"/>
                <a:ext cx="34226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Fractional frequency shift ( 10</a:t>
                </a:r>
                <a:r>
                  <a:rPr lang="en-US" sz="1600" baseline="30000">
                    <a:solidFill>
                      <a:srgbClr val="000000"/>
                    </a:solidFill>
                  </a:rPr>
                  <a:t>-17 </a:t>
                </a:r>
                <a:r>
                  <a:rPr lang="en-US" sz="1600">
                    <a:solidFill>
                      <a:srgbClr val="000000"/>
                    </a:solidFill>
                  </a:rPr>
                  <a:t>)</a:t>
                </a:r>
              </a:p>
            </p:txBody>
          </p:sp>
          <p:sp>
            <p:nvSpPr>
              <p:cNvPr id="20493" name="Text Box 32"/>
              <p:cNvSpPr txBox="1">
                <a:spLocks noChangeArrowheads="1"/>
              </p:cNvSpPr>
              <p:nvPr/>
            </p:nvSpPr>
            <p:spPr bwMode="auto">
              <a:xfrm>
                <a:off x="2527300" y="6521450"/>
                <a:ext cx="313372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Atomic interaction energy (Hz)</a:t>
                </a:r>
              </a:p>
            </p:txBody>
          </p:sp>
          <p:pic>
            <p:nvPicPr>
              <p:cNvPr id="20494"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75" y="3162300"/>
                <a:ext cx="6408738"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5" name="Group 34"/>
              <p:cNvGrpSpPr>
                <a:grpSpLocks/>
              </p:cNvGrpSpPr>
              <p:nvPr/>
            </p:nvGrpSpPr>
            <p:grpSpPr bwMode="auto">
              <a:xfrm>
                <a:off x="1098550" y="4495800"/>
                <a:ext cx="3184525" cy="1746250"/>
                <a:chOff x="661" y="2107"/>
                <a:chExt cx="2603" cy="1717"/>
              </a:xfrm>
            </p:grpSpPr>
            <p:sp>
              <p:nvSpPr>
                <p:cNvPr id="20506" name="Rectangle 35"/>
                <p:cNvSpPr>
                  <a:spLocks noChangeArrowheads="1"/>
                </p:cNvSpPr>
                <p:nvPr/>
              </p:nvSpPr>
              <p:spPr bwMode="auto">
                <a:xfrm>
                  <a:off x="661" y="2107"/>
                  <a:ext cx="2518" cy="17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00"/>
                    </a:solidFill>
                  </a:endParaRPr>
                </a:p>
              </p:txBody>
            </p:sp>
            <p:sp>
              <p:nvSpPr>
                <p:cNvPr id="20507" name="Rectangle 36"/>
                <p:cNvSpPr>
                  <a:spLocks noChangeArrowheads="1"/>
                </p:cNvSpPr>
                <p:nvPr/>
              </p:nvSpPr>
              <p:spPr bwMode="auto">
                <a:xfrm>
                  <a:off x="3088" y="3355"/>
                  <a:ext cx="176" cy="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20496" name="Group 37"/>
              <p:cNvGrpSpPr>
                <a:grpSpLocks/>
              </p:cNvGrpSpPr>
              <p:nvPr/>
            </p:nvGrpSpPr>
            <p:grpSpPr bwMode="auto">
              <a:xfrm>
                <a:off x="1247775" y="6334125"/>
                <a:ext cx="5921375" cy="336550"/>
                <a:chOff x="789" y="3921"/>
                <a:chExt cx="4841" cy="332"/>
              </a:xfrm>
            </p:grpSpPr>
            <p:sp>
              <p:nvSpPr>
                <p:cNvPr id="20498" name="Rectangle 38"/>
                <p:cNvSpPr>
                  <a:spLocks noChangeArrowheads="1"/>
                </p:cNvSpPr>
                <p:nvPr/>
              </p:nvSpPr>
              <p:spPr bwMode="auto">
                <a:xfrm>
                  <a:off x="789" y="3947"/>
                  <a:ext cx="4822"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499" name="Text Box 39"/>
                <p:cNvSpPr txBox="1">
                  <a:spLocks noChangeArrowheads="1"/>
                </p:cNvSpPr>
                <p:nvPr/>
              </p:nvSpPr>
              <p:spPr bwMode="auto">
                <a:xfrm>
                  <a:off x="951" y="3921"/>
                  <a:ext cx="31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24</a:t>
                  </a:r>
                </a:p>
              </p:txBody>
            </p:sp>
            <p:sp>
              <p:nvSpPr>
                <p:cNvPr id="20500" name="Text Box 40"/>
                <p:cNvSpPr txBox="1">
                  <a:spLocks noChangeArrowheads="1"/>
                </p:cNvSpPr>
                <p:nvPr/>
              </p:nvSpPr>
              <p:spPr bwMode="auto">
                <a:xfrm>
                  <a:off x="2026" y="3921"/>
                  <a:ext cx="316"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30</a:t>
                  </a:r>
                </a:p>
              </p:txBody>
            </p:sp>
            <p:sp>
              <p:nvSpPr>
                <p:cNvPr id="20501" name="Text Box 41"/>
                <p:cNvSpPr txBox="1">
                  <a:spLocks noChangeArrowheads="1"/>
                </p:cNvSpPr>
                <p:nvPr/>
              </p:nvSpPr>
              <p:spPr bwMode="auto">
                <a:xfrm>
                  <a:off x="5313" y="3921"/>
                  <a:ext cx="31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60</a:t>
                  </a:r>
                </a:p>
              </p:txBody>
            </p:sp>
            <p:sp>
              <p:nvSpPr>
                <p:cNvPr id="20502" name="Text Box 42"/>
                <p:cNvSpPr txBox="1">
                  <a:spLocks noChangeArrowheads="1"/>
                </p:cNvSpPr>
                <p:nvPr/>
              </p:nvSpPr>
              <p:spPr bwMode="auto">
                <a:xfrm>
                  <a:off x="2893" y="3921"/>
                  <a:ext cx="316"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36</a:t>
                  </a:r>
                </a:p>
              </p:txBody>
            </p:sp>
            <p:sp>
              <p:nvSpPr>
                <p:cNvPr id="20503" name="Text Box 43"/>
                <p:cNvSpPr txBox="1">
                  <a:spLocks noChangeArrowheads="1"/>
                </p:cNvSpPr>
                <p:nvPr/>
              </p:nvSpPr>
              <p:spPr bwMode="auto">
                <a:xfrm>
                  <a:off x="3666" y="3921"/>
                  <a:ext cx="31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42</a:t>
                  </a:r>
                </a:p>
              </p:txBody>
            </p:sp>
            <p:sp>
              <p:nvSpPr>
                <p:cNvPr id="20504" name="Text Box 44"/>
                <p:cNvSpPr txBox="1">
                  <a:spLocks noChangeArrowheads="1"/>
                </p:cNvSpPr>
                <p:nvPr/>
              </p:nvSpPr>
              <p:spPr bwMode="auto">
                <a:xfrm>
                  <a:off x="4264" y="3921"/>
                  <a:ext cx="31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48</a:t>
                  </a:r>
                </a:p>
              </p:txBody>
            </p:sp>
            <p:sp>
              <p:nvSpPr>
                <p:cNvPr id="20505" name="Text Box 45"/>
                <p:cNvSpPr txBox="1">
                  <a:spLocks noChangeArrowheads="1"/>
                </p:cNvSpPr>
                <p:nvPr/>
              </p:nvSpPr>
              <p:spPr bwMode="auto">
                <a:xfrm>
                  <a:off x="4813" y="3921"/>
                  <a:ext cx="31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54</a:t>
                  </a:r>
                </a:p>
              </p:txBody>
            </p:sp>
          </p:grpSp>
          <p:sp>
            <p:nvSpPr>
              <p:cNvPr id="20497" name="Text Box 46"/>
              <p:cNvSpPr txBox="1">
                <a:spLocks noChangeArrowheads="1"/>
              </p:cNvSpPr>
              <p:nvPr/>
            </p:nvSpPr>
            <p:spPr bwMode="auto">
              <a:xfrm>
                <a:off x="1368425" y="5568950"/>
                <a:ext cx="2624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r>
                  <a:rPr lang="en-US" sz="1600">
                    <a:solidFill>
                      <a:srgbClr val="000000"/>
                    </a:solidFill>
                  </a:rPr>
                  <a:t>Swallows </a:t>
                </a:r>
                <a:r>
                  <a:rPr lang="en-US" sz="1600" i="1">
                    <a:solidFill>
                      <a:srgbClr val="000000"/>
                    </a:solidFill>
                  </a:rPr>
                  <a:t>et al</a:t>
                </a:r>
                <a:r>
                  <a:rPr lang="en-US" sz="1600">
                    <a:solidFill>
                      <a:srgbClr val="000000"/>
                    </a:solidFill>
                  </a:rPr>
                  <a:t>., </a:t>
                </a:r>
              </a:p>
              <a:p>
                <a:pPr algn="ctr"/>
                <a:r>
                  <a:rPr lang="fr-FR" sz="1600">
                    <a:solidFill>
                      <a:srgbClr val="000000"/>
                    </a:solidFill>
                  </a:rPr>
                  <a:t>Science </a:t>
                </a:r>
                <a:r>
                  <a:rPr lang="fr-FR" sz="1600" b="1">
                    <a:solidFill>
                      <a:srgbClr val="000000"/>
                    </a:solidFill>
                  </a:rPr>
                  <a:t>331</a:t>
                </a:r>
                <a:r>
                  <a:rPr lang="fr-FR" sz="1600">
                    <a:solidFill>
                      <a:srgbClr val="000000"/>
                    </a:solidFill>
                  </a:rPr>
                  <a:t>, 1043 </a:t>
                </a:r>
                <a:r>
                  <a:rPr lang="en-US" sz="1600">
                    <a:solidFill>
                      <a:srgbClr val="000000"/>
                    </a:solidFill>
                  </a:rPr>
                  <a:t>(2011).</a:t>
                </a:r>
              </a:p>
            </p:txBody>
          </p:sp>
        </p:grpSp>
        <p:sp>
          <p:nvSpPr>
            <p:cNvPr id="20488" name="Rectangle 31"/>
            <p:cNvSpPr>
              <a:spLocks noChangeArrowheads="1"/>
            </p:cNvSpPr>
            <p:nvPr/>
          </p:nvSpPr>
          <p:spPr bwMode="auto">
            <a:xfrm>
              <a:off x="1103855" y="4902140"/>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pPr>
              <a:r>
                <a:rPr lang="en-US">
                  <a:latin typeface="Symbol" pitchFamily="18" charset="2"/>
                </a:rPr>
                <a:t>Dn/n</a:t>
              </a:r>
              <a:r>
                <a:rPr lang="en-US"/>
                <a:t>=(0.5</a:t>
              </a:r>
              <a:r>
                <a:rPr lang="en-US">
                  <a:sym typeface="Mathematica1Mono" pitchFamily="18" charset="2"/>
                </a:rPr>
                <a:t>1.7) </a:t>
              </a:r>
              <a:r>
                <a:rPr lang="en-US">
                  <a:sym typeface="Mathematica1" pitchFamily="2" charset="2"/>
                </a:rPr>
                <a:t></a:t>
              </a:r>
              <a:r>
                <a:rPr lang="en-US"/>
                <a:t>10</a:t>
              </a:r>
              <a:r>
                <a:rPr lang="en-US" baseline="30000"/>
                <a:t>-17</a:t>
              </a:r>
              <a:r>
                <a:rPr lang="en-US">
                  <a:sym typeface="Mathematica1Mono" pitchFamily="18" charset="2"/>
                </a:rPr>
                <a:t> . </a:t>
              </a:r>
            </a:p>
          </p:txBody>
        </p:sp>
        <p:grpSp>
          <p:nvGrpSpPr>
            <p:cNvPr id="20489" name="Group 32"/>
            <p:cNvGrpSpPr>
              <a:grpSpLocks/>
            </p:cNvGrpSpPr>
            <p:nvPr/>
          </p:nvGrpSpPr>
          <p:grpSpPr bwMode="auto">
            <a:xfrm>
              <a:off x="5173678" y="3136902"/>
              <a:ext cx="1543049" cy="400110"/>
              <a:chOff x="7600950" y="1533525"/>
              <a:chExt cx="1543049" cy="400110"/>
            </a:xfrm>
          </p:grpSpPr>
          <p:cxnSp>
            <p:nvCxnSpPr>
              <p:cNvPr id="20490" name="Straight Connector 33"/>
              <p:cNvCxnSpPr>
                <a:cxnSpLocks noChangeShapeType="1"/>
              </p:cNvCxnSpPr>
              <p:nvPr/>
            </p:nvCxnSpPr>
            <p:spPr bwMode="auto">
              <a:xfrm>
                <a:off x="7600950" y="1771650"/>
                <a:ext cx="314325" cy="0"/>
              </a:xfrm>
              <a:prstGeom prst="line">
                <a:avLst/>
              </a:prstGeom>
              <a:noFill/>
              <a:ln w="28575" algn="ctr">
                <a:solidFill>
                  <a:srgbClr val="F44E52"/>
                </a:solidFill>
                <a:round/>
                <a:headEnd/>
                <a:tailEnd/>
              </a:ln>
            </p:spPr>
          </p:cxnSp>
          <p:sp>
            <p:nvSpPr>
              <p:cNvPr id="35" name="TextBox 34"/>
              <p:cNvSpPr txBox="1"/>
              <p:nvPr/>
            </p:nvSpPr>
            <p:spPr>
              <a:xfrm>
                <a:off x="7915287" y="1533523"/>
                <a:ext cx="1228680" cy="400050"/>
              </a:xfrm>
              <a:prstGeom prst="rect">
                <a:avLst/>
              </a:prstGeom>
              <a:noFill/>
            </p:spPr>
            <p:txBody>
              <a:bodyPr>
                <a:spAutoFit/>
              </a:bodyPr>
              <a:lstStyle/>
              <a:p>
                <a:pPr>
                  <a:defRPr/>
                </a:pPr>
                <a:r>
                  <a:rPr lang="en-US" dirty="0">
                    <a:latin typeface="+mn-lt"/>
                  </a:rPr>
                  <a:t>Theory</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1"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slide(fromTo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107704"/>
            <a:ext cx="8879305" cy="863726"/>
          </a:xfrm>
          <a:prstGeom prst="rect">
            <a:avLst/>
          </a:prstGeom>
        </p:spPr>
        <p:txBody>
          <a:bodyPr>
            <a:normAutofit fontScale="90000"/>
          </a:bodyPr>
          <a:lstStyle/>
          <a:p>
            <a:pPr algn="ctr" eaLnBrk="0" fontAlgn="auto" hangingPunct="0">
              <a:spcBef>
                <a:spcPct val="50000"/>
              </a:spcBef>
              <a:spcAft>
                <a:spcPts val="0"/>
              </a:spcAft>
              <a:defRPr/>
            </a:pPr>
            <a:r>
              <a:rPr lang="en-US" sz="4400" kern="0" dirty="0">
                <a:ln>
                  <a:solidFill>
                    <a:schemeClr val="tx1"/>
                  </a:solidFill>
                </a:ln>
                <a:solidFill>
                  <a:srgbClr val="D34817"/>
                </a:solidFill>
                <a:latin typeface="Berlin Sans FB" pitchFamily="34" charset="0"/>
                <a:ea typeface="+mj-ea"/>
                <a:cs typeface="+mj-cs"/>
              </a:rPr>
              <a:t>Reaching the strongly interacting regime</a:t>
            </a:r>
          </a:p>
        </p:txBody>
      </p:sp>
      <p:sp>
        <p:nvSpPr>
          <p:cNvPr id="3" name="TextBox 2"/>
          <p:cNvSpPr txBox="1"/>
          <p:nvPr/>
        </p:nvSpPr>
        <p:spPr>
          <a:xfrm>
            <a:off x="5955506" y="1833562"/>
            <a:ext cx="2486025" cy="400050"/>
          </a:xfrm>
          <a:prstGeom prst="rect">
            <a:avLst/>
          </a:prstGeom>
          <a:noFill/>
        </p:spPr>
        <p:txBody>
          <a:bodyPr>
            <a:spAutoFit/>
          </a:bodyPr>
          <a:lstStyle/>
          <a:p>
            <a:pPr eaLnBrk="0" hangingPunct="0">
              <a:spcBef>
                <a:spcPct val="50000"/>
              </a:spcBef>
              <a:defRPr/>
            </a:pPr>
            <a:r>
              <a:rPr lang="en-US" dirty="0">
                <a:latin typeface="+mn-lt"/>
                <a:cs typeface="+mn-cs"/>
              </a:rPr>
              <a:t>Interaction </a:t>
            </a:r>
            <a:r>
              <a:rPr lang="en-US" dirty="0" smtClean="0">
                <a:latin typeface="+mn-lt"/>
                <a:cs typeface="+mn-cs"/>
              </a:rPr>
              <a:t>sideband</a:t>
            </a:r>
            <a:endParaRPr lang="en-US" dirty="0">
              <a:latin typeface="+mn-lt"/>
              <a:cs typeface="+mn-cs"/>
            </a:endParaRPr>
          </a:p>
        </p:txBody>
      </p:sp>
      <p:sp>
        <p:nvSpPr>
          <p:cNvPr id="4" name="Right Arrow 3"/>
          <p:cNvSpPr>
            <a:spLocks noChangeArrowheads="1"/>
          </p:cNvSpPr>
          <p:nvPr/>
        </p:nvSpPr>
        <p:spPr bwMode="auto">
          <a:xfrm>
            <a:off x="5231720" y="1897062"/>
            <a:ext cx="457200" cy="273050"/>
          </a:xfrm>
          <a:prstGeom prst="rightArrow">
            <a:avLst>
              <a:gd name="adj1" fmla="val 50000"/>
              <a:gd name="adj2" fmla="val 50240"/>
            </a:avLst>
          </a:prstGeom>
          <a:solidFill>
            <a:schemeClr val="tx1"/>
          </a:solidFill>
          <a:ln w="9525" algn="ctr">
            <a:solidFill>
              <a:schemeClr val="tx1"/>
            </a:solidFill>
            <a:round/>
            <a:headEnd/>
            <a:tailEnd/>
          </a:ln>
        </p:spPr>
        <p:txBody>
          <a:bodyPr>
            <a:spAutoFit/>
          </a:bodyPr>
          <a:lstStyle/>
          <a:p>
            <a:pPr eaLnBrk="0" hangingPunct="0">
              <a:spcBef>
                <a:spcPct val="50000"/>
              </a:spcBef>
            </a:pPr>
            <a:endParaRPr lang="en-US"/>
          </a:p>
        </p:txBody>
      </p:sp>
      <p:pic>
        <p:nvPicPr>
          <p:cNvPr id="215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971550"/>
            <a:ext cx="2493963" cy="21240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847725"/>
            <a:ext cx="1903413" cy="2247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a:xfrm>
            <a:off x="76200" y="107704"/>
            <a:ext cx="8879305" cy="863726"/>
          </a:xfrm>
          <a:prstGeom prst="rect">
            <a:avLst/>
          </a:prstGeom>
        </p:spPr>
        <p:txBody>
          <a:bodyPr>
            <a:normAutofit fontScale="90000"/>
          </a:bodyPr>
          <a:lstStyle/>
          <a:p>
            <a:pPr algn="ctr" eaLnBrk="0" fontAlgn="auto" hangingPunct="0">
              <a:spcBef>
                <a:spcPct val="50000"/>
              </a:spcBef>
              <a:spcAft>
                <a:spcPts val="0"/>
              </a:spcAft>
              <a:defRPr/>
            </a:pPr>
            <a:r>
              <a:rPr lang="en-US" sz="4400" kern="0" dirty="0">
                <a:ln>
                  <a:solidFill>
                    <a:schemeClr val="tx1"/>
                  </a:solidFill>
                </a:ln>
                <a:solidFill>
                  <a:srgbClr val="D34817"/>
                </a:solidFill>
                <a:latin typeface="Berlin Sans FB" pitchFamily="34" charset="0"/>
                <a:ea typeface="+mj-ea"/>
                <a:cs typeface="+mj-cs"/>
              </a:rPr>
              <a:t>Reaching the strongly interacting regime</a:t>
            </a:r>
          </a:p>
        </p:txBody>
      </p:sp>
      <p:pic>
        <p:nvPicPr>
          <p:cNvPr id="215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971550"/>
            <a:ext cx="2493963" cy="21240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847725"/>
            <a:ext cx="1903413" cy="2247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5" name="Picture 3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284538"/>
            <a:ext cx="4495800"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480"/>
          <p:cNvSpPr>
            <a:spLocks noChangeArrowheads="1"/>
          </p:cNvSpPr>
          <p:nvPr/>
        </p:nvSpPr>
        <p:spPr bwMode="auto">
          <a:xfrm>
            <a:off x="911225" y="3695700"/>
            <a:ext cx="214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line shape</a:t>
            </a:r>
          </a:p>
        </p:txBody>
      </p:sp>
      <p:grpSp>
        <p:nvGrpSpPr>
          <p:cNvPr id="25" name="Group 24"/>
          <p:cNvGrpSpPr>
            <a:grpSpLocks/>
          </p:cNvGrpSpPr>
          <p:nvPr/>
        </p:nvGrpSpPr>
        <p:grpSpPr bwMode="auto">
          <a:xfrm>
            <a:off x="2979738" y="4191000"/>
            <a:ext cx="1519237" cy="1693863"/>
            <a:chOff x="2979738" y="4191000"/>
            <a:chExt cx="1519237" cy="1693863"/>
          </a:xfrm>
        </p:grpSpPr>
        <p:cxnSp>
          <p:nvCxnSpPr>
            <p:cNvPr id="21528" name="Straight Arrow Connector 483"/>
            <p:cNvCxnSpPr>
              <a:cxnSpLocks noChangeShapeType="1"/>
            </p:cNvCxnSpPr>
            <p:nvPr/>
          </p:nvCxnSpPr>
          <p:spPr bwMode="auto">
            <a:xfrm rot="16200000" flipV="1">
              <a:off x="3033712" y="5318126"/>
              <a:ext cx="1133475"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529" name="TextBox 484"/>
            <p:cNvSpPr txBox="1">
              <a:spLocks noChangeArrowheads="1"/>
            </p:cNvSpPr>
            <p:nvPr/>
          </p:nvSpPr>
          <p:spPr bwMode="auto">
            <a:xfrm>
              <a:off x="2979738" y="4191000"/>
              <a:ext cx="151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800" b="1"/>
                <a:t>1D lattice</a:t>
              </a:r>
            </a:p>
          </p:txBody>
        </p:sp>
      </p:grpSp>
      <p:grpSp>
        <p:nvGrpSpPr>
          <p:cNvPr id="26" name="Group 25"/>
          <p:cNvGrpSpPr>
            <a:grpSpLocks/>
          </p:cNvGrpSpPr>
          <p:nvPr/>
        </p:nvGrpSpPr>
        <p:grpSpPr bwMode="auto">
          <a:xfrm>
            <a:off x="307975" y="4137025"/>
            <a:ext cx="2530475" cy="2128838"/>
            <a:chOff x="307975" y="4137025"/>
            <a:chExt cx="2530475" cy="2128838"/>
          </a:xfrm>
        </p:grpSpPr>
        <p:cxnSp>
          <p:nvCxnSpPr>
            <p:cNvPr id="21524" name="Straight Arrow Connector 485"/>
            <p:cNvCxnSpPr>
              <a:cxnSpLocks noChangeShapeType="1"/>
            </p:cNvCxnSpPr>
            <p:nvPr/>
          </p:nvCxnSpPr>
          <p:spPr bwMode="auto">
            <a:xfrm rot="16200000" flipV="1">
              <a:off x="1374775" y="4772025"/>
              <a:ext cx="1133475" cy="542925"/>
            </a:xfrm>
            <a:prstGeom prst="straightConnector1">
              <a:avLst/>
            </a:prstGeom>
            <a:noFill/>
            <a:ln w="38100" algn="ctr">
              <a:solidFill>
                <a:srgbClr val="92D050"/>
              </a:solidFill>
              <a:round/>
              <a:headEnd/>
              <a:tailEnd type="arrow" w="med" len="med"/>
            </a:ln>
            <a:extLst>
              <a:ext uri="{909E8E84-426E-40DD-AFC4-6F175D3DCCD1}">
                <a14:hiddenFill xmlns:a14="http://schemas.microsoft.com/office/drawing/2010/main">
                  <a:noFill/>
                </a14:hiddenFill>
              </a:ext>
            </a:extLst>
          </p:spPr>
        </p:cxnSp>
        <p:sp>
          <p:nvSpPr>
            <p:cNvPr id="21525" name="TextBox 486"/>
            <p:cNvSpPr txBox="1">
              <a:spLocks noChangeArrowheads="1"/>
            </p:cNvSpPr>
            <p:nvPr/>
          </p:nvSpPr>
          <p:spPr bwMode="auto">
            <a:xfrm>
              <a:off x="909638" y="4137025"/>
              <a:ext cx="1520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1600" b="1">
                  <a:solidFill>
                    <a:srgbClr val="92D050"/>
                  </a:solidFill>
                </a:rPr>
                <a:t>2D lattice</a:t>
              </a:r>
            </a:p>
          </p:txBody>
        </p:sp>
        <p:sp>
          <p:nvSpPr>
            <p:cNvPr id="21526" name="Oval 520"/>
            <p:cNvSpPr>
              <a:spLocks noChangeArrowheads="1"/>
            </p:cNvSpPr>
            <p:nvPr/>
          </p:nvSpPr>
          <p:spPr bwMode="auto">
            <a:xfrm>
              <a:off x="307975" y="5043488"/>
              <a:ext cx="2530475" cy="12223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741363"/>
              <a:endParaRPr lang="en-US"/>
            </a:p>
          </p:txBody>
        </p:sp>
        <p:sp>
          <p:nvSpPr>
            <p:cNvPr id="21527" name="TextBox 521"/>
            <p:cNvSpPr txBox="1">
              <a:spLocks noChangeArrowheads="1"/>
            </p:cNvSpPr>
            <p:nvPr/>
          </p:nvSpPr>
          <p:spPr bwMode="auto">
            <a:xfrm>
              <a:off x="1362075" y="5284788"/>
              <a:ext cx="85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t>ISB</a:t>
              </a:r>
            </a:p>
          </p:txBody>
        </p:sp>
      </p:grpSp>
      <p:pic>
        <p:nvPicPr>
          <p:cNvPr id="23573" name="Picture 3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6113" y="3275013"/>
            <a:ext cx="443071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479"/>
          <p:cNvSpPr>
            <a:spLocks noChangeArrowheads="1"/>
          </p:cNvSpPr>
          <p:nvPr/>
        </p:nvSpPr>
        <p:spPr bwMode="auto">
          <a:xfrm>
            <a:off x="5067300" y="3098800"/>
            <a:ext cx="3887788" cy="369888"/>
          </a:xfrm>
          <a:prstGeom prst="rect">
            <a:avLst/>
          </a:prstGeom>
          <a:noFill/>
          <a:ln w="9525">
            <a:noFill/>
            <a:miter lim="800000"/>
            <a:headEnd/>
            <a:tailEnd/>
          </a:ln>
        </p:spPr>
        <p:txBody>
          <a:bodyPr wrap="none">
            <a:spAutoFit/>
          </a:bodyPr>
          <a:lstStyle/>
          <a:p>
            <a:pPr>
              <a:defRPr/>
            </a:pPr>
            <a:r>
              <a:rPr lang="en-US" sz="1800" b="1" dirty="0">
                <a:latin typeface="+mn-lt"/>
              </a:rPr>
              <a:t>Subtracted line shape after reflection </a:t>
            </a:r>
          </a:p>
        </p:txBody>
      </p:sp>
      <p:cxnSp>
        <p:nvCxnSpPr>
          <p:cNvPr id="23575" name="Straight Arrow Connector 483"/>
          <p:cNvCxnSpPr>
            <a:cxnSpLocks noChangeShapeType="1"/>
          </p:cNvCxnSpPr>
          <p:nvPr/>
        </p:nvCxnSpPr>
        <p:spPr bwMode="auto">
          <a:xfrm rot="10800000" flipV="1">
            <a:off x="3841750" y="3695700"/>
            <a:ext cx="1616075" cy="40005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Rectangle 3"/>
          <p:cNvSpPr>
            <a:spLocks noChangeArrowheads="1"/>
          </p:cNvSpPr>
          <p:nvPr/>
        </p:nvSpPr>
        <p:spPr bwMode="auto">
          <a:xfrm>
            <a:off x="3024188" y="6432550"/>
            <a:ext cx="586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800" dirty="0">
                <a:latin typeface="+mn-lt"/>
              </a:rPr>
              <a:t>M. </a:t>
            </a:r>
            <a:r>
              <a:rPr lang="en-US" sz="1800" dirty="0" err="1">
                <a:latin typeface="+mn-lt"/>
              </a:rPr>
              <a:t>Bishof</a:t>
            </a:r>
            <a:r>
              <a:rPr lang="en-US" sz="1800" dirty="0">
                <a:latin typeface="+mn-lt"/>
              </a:rPr>
              <a:t> </a:t>
            </a:r>
            <a:r>
              <a:rPr lang="en-US" sz="1800" i="1" dirty="0">
                <a:latin typeface="+mn-lt"/>
              </a:rPr>
              <a:t>et al </a:t>
            </a:r>
            <a:r>
              <a:rPr lang="en-US" sz="1800" dirty="0">
                <a:latin typeface="+mn-lt"/>
              </a:rPr>
              <a:t>PRL:</a:t>
            </a:r>
            <a:r>
              <a:rPr lang="en-US" sz="1800" b="1" dirty="0">
                <a:latin typeface="+mn-lt"/>
              </a:rPr>
              <a:t>106</a:t>
            </a:r>
            <a:r>
              <a:rPr lang="en-US" sz="1800" dirty="0">
                <a:latin typeface="+mn-lt"/>
              </a:rPr>
              <a:t>, 250801 (2011) </a:t>
            </a:r>
          </a:p>
        </p:txBody>
      </p:sp>
      <p:sp>
        <p:nvSpPr>
          <p:cNvPr id="27" name="Rectangle 26"/>
          <p:cNvSpPr/>
          <p:nvPr/>
        </p:nvSpPr>
        <p:spPr>
          <a:xfrm>
            <a:off x="5126038" y="3541713"/>
            <a:ext cx="1966912" cy="119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57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3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3566" grpId="0"/>
      <p:bldP spid="31" grpId="0"/>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107704"/>
            <a:ext cx="8879305" cy="863726"/>
          </a:xfrm>
          <a:prstGeom prst="rect">
            <a:avLst/>
          </a:prstGeom>
        </p:spPr>
        <p:txBody>
          <a:bodyPr>
            <a:normAutofit fontScale="97500"/>
          </a:bodyPr>
          <a:lstStyle/>
          <a:p>
            <a:pPr algn="ctr" eaLnBrk="0" fontAlgn="auto" hangingPunct="0">
              <a:spcBef>
                <a:spcPct val="50000"/>
              </a:spcBef>
              <a:spcAft>
                <a:spcPts val="0"/>
              </a:spcAft>
              <a:defRPr/>
            </a:pPr>
            <a:r>
              <a:rPr lang="en-US" sz="4400" kern="0" dirty="0" err="1">
                <a:ln>
                  <a:solidFill>
                    <a:schemeClr val="tx1"/>
                  </a:solidFill>
                </a:ln>
                <a:solidFill>
                  <a:srgbClr val="D34817"/>
                </a:solidFill>
                <a:latin typeface="Berlin Sans FB" pitchFamily="34" charset="0"/>
                <a:ea typeface="+mj-ea"/>
                <a:cs typeface="+mj-cs"/>
              </a:rPr>
              <a:t>Yb</a:t>
            </a:r>
            <a:r>
              <a:rPr lang="en-US" sz="4400" kern="0" dirty="0">
                <a:ln>
                  <a:solidFill>
                    <a:schemeClr val="tx1"/>
                  </a:solidFill>
                </a:ln>
                <a:solidFill>
                  <a:srgbClr val="D34817"/>
                </a:solidFill>
                <a:latin typeface="Berlin Sans FB" pitchFamily="34" charset="0"/>
                <a:ea typeface="+mj-ea"/>
                <a:cs typeface="+mj-cs"/>
              </a:rPr>
              <a:t> Ramsey Measurements</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39888"/>
            <a:ext cx="464687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p:cNvSpPr txBox="1">
            <a:spLocks noChangeArrowheads="1"/>
          </p:cNvSpPr>
          <p:nvPr/>
        </p:nvSpPr>
        <p:spPr bwMode="auto">
          <a:xfrm>
            <a:off x="5312932" y="4792633"/>
            <a:ext cx="325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dirty="0"/>
              <a:t>S-wave </a:t>
            </a:r>
            <a:r>
              <a:rPr lang="en-US" dirty="0" smtClean="0"/>
              <a:t>disagreed </a:t>
            </a:r>
            <a:r>
              <a:rPr lang="en-US" dirty="0" smtClean="0">
                <a:sym typeface="Wingdings" pitchFamily="2" charset="2"/>
              </a:rPr>
              <a:t></a:t>
            </a:r>
            <a:endParaRPr lang="en-US" dirty="0"/>
          </a:p>
        </p:txBody>
      </p:sp>
      <p:pic>
        <p:nvPicPr>
          <p:cNvPr id="24582" name="Picture 14" descr="j017831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65322" y="5275263"/>
            <a:ext cx="151923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6"/>
          <p:cNvSpPr txBox="1">
            <a:spLocks noChangeArrowheads="1"/>
          </p:cNvSpPr>
          <p:nvPr/>
        </p:nvSpPr>
        <p:spPr bwMode="auto">
          <a:xfrm>
            <a:off x="1735138" y="944563"/>
            <a:ext cx="4637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defRPr/>
            </a:pPr>
            <a:r>
              <a:rPr lang="en-US" sz="3600" dirty="0">
                <a:latin typeface="+mn-lt"/>
              </a:rPr>
              <a:t>2D lattice</a:t>
            </a:r>
          </a:p>
        </p:txBody>
      </p:sp>
      <p:sp>
        <p:nvSpPr>
          <p:cNvPr id="26631" name="Rectangle 3"/>
          <p:cNvSpPr>
            <a:spLocks noChangeArrowheads="1"/>
          </p:cNvSpPr>
          <p:nvPr/>
        </p:nvSpPr>
        <p:spPr bwMode="auto">
          <a:xfrm>
            <a:off x="576263" y="6310313"/>
            <a:ext cx="52118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mn-lt"/>
              </a:rPr>
              <a:t>N. </a:t>
            </a:r>
            <a:r>
              <a:rPr lang="en-US" dirty="0" smtClean="0">
                <a:latin typeface="+mn-lt"/>
              </a:rPr>
              <a:t>Lemke,…AMR, C. Oates 107</a:t>
            </a:r>
            <a:r>
              <a:rPr lang="en-US" dirty="0">
                <a:latin typeface="+mn-lt"/>
              </a:rPr>
              <a:t>, 103902 (2011)</a:t>
            </a:r>
          </a:p>
        </p:txBody>
      </p:sp>
      <p:sp>
        <p:nvSpPr>
          <p:cNvPr id="14" name="TextBox 13"/>
          <p:cNvSpPr txBox="1"/>
          <p:nvPr/>
        </p:nvSpPr>
        <p:spPr>
          <a:xfrm>
            <a:off x="5167127" y="4048124"/>
            <a:ext cx="3491284" cy="707886"/>
          </a:xfrm>
          <a:prstGeom prst="rect">
            <a:avLst/>
          </a:prstGeom>
          <a:noFill/>
        </p:spPr>
        <p:txBody>
          <a:bodyPr wrap="square" rtlCol="0">
            <a:spAutoFit/>
          </a:bodyPr>
          <a:lstStyle/>
          <a:p>
            <a:r>
              <a:rPr lang="en-US" dirty="0" smtClean="0"/>
              <a:t>Only singly and doubly occupied lattice sites</a:t>
            </a:r>
            <a:endParaRPr lang="en-US" dirty="0"/>
          </a:p>
        </p:txBody>
      </p:sp>
      <p:grpSp>
        <p:nvGrpSpPr>
          <p:cNvPr id="15" name="Group 20"/>
          <p:cNvGrpSpPr>
            <a:grpSpLocks/>
          </p:cNvGrpSpPr>
          <p:nvPr/>
        </p:nvGrpSpPr>
        <p:grpSpPr bwMode="auto">
          <a:xfrm>
            <a:off x="5167126" y="944563"/>
            <a:ext cx="3581338" cy="2892425"/>
            <a:chOff x="3879" y="327"/>
            <a:chExt cx="1881" cy="1851"/>
          </a:xfrm>
        </p:grpSpPr>
        <p:pic>
          <p:nvPicPr>
            <p:cNvPr id="16" name="Picture 21" descr="Atomic-Clock-Fermi-collisions_7_[black-version]-2"/>
            <p:cNvPicPr>
              <a:picLocks noChangeAspect="1" noChangeArrowheads="1"/>
            </p:cNvPicPr>
            <p:nvPr/>
          </p:nvPicPr>
          <p:blipFill>
            <a:blip r:embed="rId5">
              <a:extLst>
                <a:ext uri="{28A0092B-C50C-407E-A947-70E740481C1C}">
                  <a14:useLocalDpi xmlns:a14="http://schemas.microsoft.com/office/drawing/2010/main" val="0"/>
                </a:ext>
              </a:extLst>
            </a:blip>
            <a:srcRect l="25978" t="1581" r="18987" b="12602"/>
            <a:stretch>
              <a:fillRect/>
            </a:stretch>
          </p:blipFill>
          <p:spPr bwMode="auto">
            <a:xfrm>
              <a:off x="3879" y="327"/>
              <a:ext cx="1881" cy="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4"/>
            <p:cNvSpPr txBox="1">
              <a:spLocks noChangeArrowheads="1"/>
            </p:cNvSpPr>
            <p:nvPr/>
          </p:nvSpPr>
          <p:spPr bwMode="auto">
            <a:xfrm>
              <a:off x="4016" y="1818"/>
              <a:ext cx="10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b="1">
                  <a:solidFill>
                    <a:srgbClr val="FFFFFF"/>
                  </a:solidFill>
                </a:rPr>
                <a:t>2D Lattice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57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58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107704"/>
            <a:ext cx="8879305" cy="863726"/>
          </a:xfrm>
          <a:prstGeom prst="rect">
            <a:avLst/>
          </a:prstGeom>
        </p:spPr>
        <p:txBody>
          <a:bodyPr>
            <a:normAutofit fontScale="97500"/>
          </a:bodyPr>
          <a:lstStyle/>
          <a:p>
            <a:pPr algn="ctr" eaLnBrk="0" fontAlgn="auto" hangingPunct="0">
              <a:spcBef>
                <a:spcPct val="50000"/>
              </a:spcBef>
              <a:spcAft>
                <a:spcPts val="0"/>
              </a:spcAft>
              <a:defRPr/>
            </a:pPr>
            <a:r>
              <a:rPr lang="en-US" sz="4400" kern="0" dirty="0">
                <a:ln>
                  <a:solidFill>
                    <a:schemeClr val="tx1"/>
                  </a:solidFill>
                </a:ln>
                <a:solidFill>
                  <a:srgbClr val="D34817"/>
                </a:solidFill>
                <a:latin typeface="Berlin Sans FB" pitchFamily="34" charset="0"/>
                <a:ea typeface="+mj-ea"/>
                <a:cs typeface="+mj-cs"/>
              </a:rPr>
              <a:t>Revisiting p-wave </a:t>
            </a:r>
            <a:r>
              <a:rPr lang="en-US" sz="4400" kern="0" dirty="0" err="1">
                <a:ln>
                  <a:solidFill>
                    <a:schemeClr val="tx1"/>
                  </a:solidFill>
                </a:ln>
                <a:solidFill>
                  <a:srgbClr val="D34817"/>
                </a:solidFill>
                <a:latin typeface="Berlin Sans FB" pitchFamily="34" charset="0"/>
                <a:ea typeface="+mj-ea"/>
                <a:cs typeface="+mj-cs"/>
              </a:rPr>
              <a:t>vs</a:t>
            </a:r>
            <a:r>
              <a:rPr lang="en-US" sz="4400" kern="0" dirty="0">
                <a:ln>
                  <a:solidFill>
                    <a:schemeClr val="tx1"/>
                  </a:solidFill>
                </a:ln>
                <a:solidFill>
                  <a:srgbClr val="D34817"/>
                </a:solidFill>
                <a:latin typeface="Berlin Sans FB" pitchFamily="34" charset="0"/>
                <a:ea typeface="+mj-ea"/>
                <a:cs typeface="+mj-cs"/>
              </a:rPr>
              <a:t> s-wave shifts</a:t>
            </a:r>
          </a:p>
        </p:txBody>
      </p:sp>
      <p:grpSp>
        <p:nvGrpSpPr>
          <p:cNvPr id="25603" name="Group 9"/>
          <p:cNvGrpSpPr>
            <a:grpSpLocks/>
          </p:cNvGrpSpPr>
          <p:nvPr/>
        </p:nvGrpSpPr>
        <p:grpSpPr bwMode="auto">
          <a:xfrm>
            <a:off x="2287588" y="1798638"/>
            <a:ext cx="4657725" cy="1090612"/>
            <a:chOff x="1338282" y="946116"/>
            <a:chExt cx="4657725" cy="1090527"/>
          </a:xfrm>
        </p:grpSpPr>
        <p:sp>
          <p:nvSpPr>
            <p:cNvPr id="5" name="Rounded Rectangle 4"/>
            <p:cNvSpPr/>
            <p:nvPr/>
          </p:nvSpPr>
          <p:spPr>
            <a:xfrm>
              <a:off x="2235219" y="971514"/>
              <a:ext cx="912813" cy="10651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3878282" y="946116"/>
              <a:ext cx="912812" cy="10651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7661" name="Object 1"/>
            <p:cNvGraphicFramePr>
              <a:graphicFrameLocks noChangeAspect="1"/>
            </p:cNvGraphicFramePr>
            <p:nvPr/>
          </p:nvGraphicFramePr>
          <p:xfrm>
            <a:off x="1338282" y="946116"/>
            <a:ext cx="4657725" cy="1065213"/>
          </p:xfrm>
          <a:graphic>
            <a:graphicData uri="http://schemas.openxmlformats.org/presentationml/2006/ole">
              <mc:AlternateContent xmlns:mc="http://schemas.openxmlformats.org/markup-compatibility/2006">
                <mc:Choice xmlns:v="urn:schemas-microsoft-com:vml" Requires="v">
                  <p:oleObj spid="_x0000_s45140" name="Equation" r:id="rId4" imgW="2336800" imgH="482600" progId="Equation.3">
                    <p:embed/>
                  </p:oleObj>
                </mc:Choice>
                <mc:Fallback>
                  <p:oleObj name="Equation" r:id="rId4" imgW="23368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82" y="946116"/>
                          <a:ext cx="465772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8" name="TextBox 7"/>
          <p:cNvSpPr txBox="1"/>
          <p:nvPr/>
        </p:nvSpPr>
        <p:spPr>
          <a:xfrm>
            <a:off x="269875" y="1089025"/>
            <a:ext cx="8491538" cy="400050"/>
          </a:xfrm>
          <a:prstGeom prst="rect">
            <a:avLst/>
          </a:prstGeom>
          <a:noFill/>
        </p:spPr>
        <p:txBody>
          <a:bodyPr>
            <a:spAutoFit/>
          </a:bodyPr>
          <a:lstStyle/>
          <a:p>
            <a:pPr>
              <a:defRPr/>
            </a:pPr>
            <a:r>
              <a:rPr lang="en-US" dirty="0">
                <a:latin typeface="+mn-lt"/>
              </a:rPr>
              <a:t>Assuming b~a</a:t>
            </a:r>
            <a:r>
              <a:rPr lang="en-US" baseline="-25000" dirty="0">
                <a:latin typeface="+mn-lt"/>
              </a:rPr>
              <a:t>s</a:t>
            </a:r>
            <a:r>
              <a:rPr lang="en-US" dirty="0">
                <a:latin typeface="+mn-lt"/>
              </a:rPr>
              <a:t>~100 </a:t>
            </a:r>
            <a:r>
              <a:rPr lang="en-US" dirty="0" err="1">
                <a:latin typeface="+mn-lt"/>
              </a:rPr>
              <a:t>a</a:t>
            </a:r>
            <a:r>
              <a:rPr lang="en-US" baseline="-25000" dirty="0" err="1">
                <a:latin typeface="+mn-lt"/>
              </a:rPr>
              <a:t>o</a:t>
            </a:r>
            <a:r>
              <a:rPr lang="en-US" baseline="-25000" dirty="0">
                <a:latin typeface="+mn-lt"/>
              </a:rPr>
              <a:t> </a:t>
            </a:r>
            <a:r>
              <a:rPr lang="en-US" dirty="0">
                <a:latin typeface="+mn-lt"/>
              </a:rPr>
              <a:t> T~1 </a:t>
            </a:r>
            <a:r>
              <a:rPr lang="en-US" dirty="0" err="1">
                <a:latin typeface="Symbol" pitchFamily="18" charset="2"/>
              </a:rPr>
              <a:t>m</a:t>
            </a:r>
            <a:r>
              <a:rPr lang="en-US" dirty="0" err="1">
                <a:latin typeface="+mn-lt"/>
              </a:rPr>
              <a:t>K</a:t>
            </a:r>
            <a:endParaRPr lang="en-US" baseline="-25000" dirty="0">
              <a:latin typeface="+mn-lt"/>
            </a:endParaRPr>
          </a:p>
        </p:txBody>
      </p:sp>
      <p:sp>
        <p:nvSpPr>
          <p:cNvPr id="11" name="TextBox 10"/>
          <p:cNvSpPr txBox="1"/>
          <p:nvPr/>
        </p:nvSpPr>
        <p:spPr>
          <a:xfrm>
            <a:off x="574675" y="3028950"/>
            <a:ext cx="7777163" cy="400050"/>
          </a:xfrm>
          <a:prstGeom prst="rect">
            <a:avLst/>
          </a:prstGeom>
          <a:noFill/>
        </p:spPr>
        <p:txBody>
          <a:bodyPr>
            <a:spAutoFit/>
          </a:bodyPr>
          <a:lstStyle/>
          <a:p>
            <a:pPr>
              <a:defRPr/>
            </a:pPr>
            <a:r>
              <a:rPr lang="en-US" b="1" dirty="0">
                <a:latin typeface="+mn-lt"/>
              </a:rPr>
              <a:t>P-wave interaction might  be as relevant as s-wave !!</a:t>
            </a:r>
          </a:p>
        </p:txBody>
      </p:sp>
      <p:graphicFrame>
        <p:nvGraphicFramePr>
          <p:cNvPr id="17" name="Object 4"/>
          <p:cNvGraphicFramePr>
            <a:graphicFrameLocks noChangeAspect="1"/>
          </p:cNvGraphicFramePr>
          <p:nvPr/>
        </p:nvGraphicFramePr>
        <p:xfrm>
          <a:off x="1588" y="4194175"/>
          <a:ext cx="6205537" cy="2155825"/>
        </p:xfrm>
        <a:graphic>
          <a:graphicData uri="http://schemas.openxmlformats.org/presentationml/2006/ole">
            <mc:AlternateContent xmlns:mc="http://schemas.openxmlformats.org/markup-compatibility/2006">
              <mc:Choice xmlns:v="urn:schemas-microsoft-com:vml" Requires="v">
                <p:oleObj spid="_x0000_s45141" name="Equation" r:id="rId6" imgW="3200400" imgH="990600" progId="Equation.3">
                  <p:embed/>
                </p:oleObj>
              </mc:Choice>
              <mc:Fallback>
                <p:oleObj name="Equation" r:id="rId6" imgW="3200400" imgH="990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4194175"/>
                        <a:ext cx="6205537"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00013" y="3575050"/>
            <a:ext cx="4373562" cy="523875"/>
          </a:xfrm>
          <a:prstGeom prst="rect">
            <a:avLst/>
          </a:prstGeom>
          <a:noFill/>
        </p:spPr>
        <p:txBody>
          <a:bodyPr>
            <a:spAutoFit/>
          </a:bodyPr>
          <a:lstStyle/>
          <a:p>
            <a:pPr>
              <a:defRPr/>
            </a:pPr>
            <a:r>
              <a:rPr lang="en-US" sz="2800" b="1" dirty="0">
                <a:solidFill>
                  <a:srgbClr val="FF0000"/>
                </a:solidFill>
                <a:latin typeface="+mn-lt"/>
              </a:rPr>
              <a:t>Two-atom model</a:t>
            </a:r>
          </a:p>
        </p:txBody>
      </p:sp>
      <p:sp>
        <p:nvSpPr>
          <p:cNvPr id="25608" name="TextBox 12"/>
          <p:cNvSpPr txBox="1">
            <a:spLocks noChangeArrowheads="1"/>
          </p:cNvSpPr>
          <p:nvPr/>
        </p:nvSpPr>
        <p:spPr bwMode="auto">
          <a:xfrm>
            <a:off x="6223000" y="4341813"/>
            <a:ext cx="292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dirty="0">
                <a:latin typeface="+mn-lt"/>
              </a:rPr>
              <a:t>Triplets can interact via p-wave (just like bosons in s-channel)!</a:t>
            </a:r>
          </a:p>
        </p:txBody>
      </p:sp>
      <p:sp>
        <p:nvSpPr>
          <p:cNvPr id="14" name="Rectangle 13"/>
          <p:cNvSpPr/>
          <p:nvPr/>
        </p:nvSpPr>
        <p:spPr bwMode="auto">
          <a:xfrm>
            <a:off x="1038225" y="4184650"/>
            <a:ext cx="3679825" cy="1646238"/>
          </a:xfrm>
          <a:prstGeom prst="rect">
            <a:avLst/>
          </a:prstGeom>
          <a:solidFill>
            <a:schemeClr val="accent1">
              <a:lumMod val="20000"/>
              <a:lumOff val="80000"/>
              <a:alpha val="32941"/>
            </a:schemeClr>
          </a:soli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p>
        </p:txBody>
      </p:sp>
      <p:sp>
        <p:nvSpPr>
          <p:cNvPr id="25610" name="TextBox 14"/>
          <p:cNvSpPr txBox="1">
            <a:spLocks noChangeArrowheads="1"/>
          </p:cNvSpPr>
          <p:nvPr/>
        </p:nvSpPr>
        <p:spPr bwMode="auto">
          <a:xfrm>
            <a:off x="6207125" y="5656263"/>
            <a:ext cx="26493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dirty="0">
                <a:latin typeface="+mn-lt"/>
              </a:rPr>
              <a:t>Three additional parameters </a:t>
            </a:r>
            <a:r>
              <a:rPr lang="en-US" dirty="0" err="1">
                <a:latin typeface="+mn-lt"/>
              </a:rPr>
              <a:t>V</a:t>
            </a:r>
            <a:r>
              <a:rPr lang="en-US" baseline="-25000" dirty="0" err="1">
                <a:latin typeface="+mn-lt"/>
              </a:rPr>
              <a:t>ee</a:t>
            </a:r>
            <a:r>
              <a:rPr lang="en-US" dirty="0" err="1">
                <a:latin typeface="+mn-lt"/>
              </a:rPr>
              <a:t>,V</a:t>
            </a:r>
            <a:r>
              <a:rPr lang="en-US" baseline="-25000" dirty="0" err="1">
                <a:latin typeface="+mn-lt"/>
              </a:rPr>
              <a:t>gg</a:t>
            </a:r>
            <a:r>
              <a:rPr lang="en-US" dirty="0">
                <a:latin typeface="+mn-lt"/>
              </a:rPr>
              <a:t>, V</a:t>
            </a:r>
            <a:r>
              <a:rPr lang="en-US" baseline="-25000" dirty="0">
                <a:latin typeface="+mn-lt"/>
              </a:rPr>
              <a:t>eg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3" presetClass="emph" presetSubtype="2" fill="hold" grpId="1" nodeType="withEffect">
                                  <p:stCondLst>
                                    <p:cond delay="0"/>
                                  </p:stCondLst>
                                  <p:childTnLst>
                                    <p:animClr clrSpc="rgb" dir="cw">
                                      <p:cBhvr override="childStyle">
                                        <p:cTn id="16" dur="1000" fill="hold"/>
                                        <p:tgtEl>
                                          <p:spTgt spid="11"/>
                                        </p:tgtEl>
                                        <p:attrNameLst>
                                          <p:attrName>style.color</p:attrName>
                                        </p:attrNameLst>
                                      </p:cBhvr>
                                      <p:to>
                                        <a:srgbClr val="27AB2D"/>
                                      </p:to>
                                    </p:animClr>
                                  </p:childTnLst>
                                </p:cTn>
                              </p:par>
                              <p:par>
                                <p:cTn id="17" presetID="4" presetClass="emph" presetSubtype="2" fill="hold" grpId="2" nodeType="withEffect">
                                  <p:stCondLst>
                                    <p:cond delay="0"/>
                                  </p:stCondLst>
                                  <p:childTnLst>
                                    <p:anim to="1.3" calcmode="lin" valueType="num">
                                      <p:cBhvr override="childStyle">
                                        <p:cTn id="18" dur="1000" fill="hold"/>
                                        <p:tgtEl>
                                          <p:spTgt spid="11"/>
                                        </p:tgtEl>
                                        <p:attrNameLst>
                                          <p:attrName>style.fontSize</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0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1" grpId="2"/>
      <p:bldP spid="12" grpId="0"/>
      <p:bldP spid="25608" grpId="0"/>
      <p:bldP spid="14" grpId="0" animBg="1"/>
      <p:bldP spid="256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49" y="971430"/>
            <a:ext cx="6074706" cy="403251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p:cNvSpPr txBox="1">
            <a:spLocks noChangeArrowheads="1"/>
          </p:cNvSpPr>
          <p:nvPr/>
        </p:nvSpPr>
        <p:spPr>
          <a:xfrm>
            <a:off x="76200" y="107704"/>
            <a:ext cx="8879305" cy="863726"/>
          </a:xfrm>
          <a:prstGeom prst="rect">
            <a:avLst/>
          </a:prstGeom>
        </p:spPr>
        <p:txBody>
          <a:bodyPr>
            <a:normAutofit fontScale="82500" lnSpcReduction="10000"/>
          </a:bodyPr>
          <a:lstStyle/>
          <a:p>
            <a:pPr algn="ctr" eaLnBrk="0" fontAlgn="auto" hangingPunct="0">
              <a:spcBef>
                <a:spcPct val="50000"/>
              </a:spcBef>
              <a:spcAft>
                <a:spcPts val="0"/>
              </a:spcAft>
              <a:defRPr/>
            </a:pPr>
            <a:r>
              <a:rPr lang="en-US" sz="4400" kern="0" dirty="0">
                <a:ln>
                  <a:solidFill>
                    <a:schemeClr val="tx1"/>
                  </a:solidFill>
                </a:ln>
                <a:solidFill>
                  <a:srgbClr val="D34817"/>
                </a:solidFill>
                <a:latin typeface="Berlin Sans FB" pitchFamily="34" charset="0"/>
                <a:ea typeface="+mj-ea"/>
                <a:cs typeface="+mj-cs"/>
              </a:rPr>
              <a:t>Comparison with p-wave two atom model</a:t>
            </a:r>
          </a:p>
        </p:txBody>
      </p:sp>
      <p:cxnSp>
        <p:nvCxnSpPr>
          <p:cNvPr id="6" name="Straight Arrow Connector 5"/>
          <p:cNvCxnSpPr/>
          <p:nvPr/>
        </p:nvCxnSpPr>
        <p:spPr>
          <a:xfrm flipH="1" flipV="1">
            <a:off x="3060118" y="2021517"/>
            <a:ext cx="396875" cy="684212"/>
          </a:xfrm>
          <a:prstGeom prst="straightConnector1">
            <a:avLst/>
          </a:prstGeom>
          <a:ln w="38100">
            <a:solidFill>
              <a:srgbClr val="00A44A"/>
            </a:solidFill>
            <a:tailEnd type="arrow"/>
          </a:ln>
        </p:spPr>
        <p:style>
          <a:lnRef idx="1">
            <a:schemeClr val="accent1"/>
          </a:lnRef>
          <a:fillRef idx="0">
            <a:schemeClr val="accent1"/>
          </a:fillRef>
          <a:effectRef idx="0">
            <a:schemeClr val="accent1"/>
          </a:effectRef>
          <a:fontRef idx="minor">
            <a:schemeClr val="tx1"/>
          </a:fontRef>
        </p:style>
      </p:cxnSp>
      <p:sp>
        <p:nvSpPr>
          <p:cNvPr id="26629" name="TextBox 7"/>
          <p:cNvSpPr txBox="1">
            <a:spLocks noChangeArrowheads="1"/>
          </p:cNvSpPr>
          <p:nvPr/>
        </p:nvSpPr>
        <p:spPr bwMode="auto">
          <a:xfrm>
            <a:off x="2222499" y="1621467"/>
            <a:ext cx="1819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a:t>Pure p-wave</a:t>
            </a:r>
          </a:p>
        </p:txBody>
      </p:sp>
      <p:sp>
        <p:nvSpPr>
          <p:cNvPr id="26638" name="TextBox 19"/>
          <p:cNvSpPr txBox="1">
            <a:spLocks noChangeArrowheads="1"/>
          </p:cNvSpPr>
          <p:nvPr/>
        </p:nvSpPr>
        <p:spPr bwMode="auto">
          <a:xfrm>
            <a:off x="2878136" y="807829"/>
            <a:ext cx="232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dirty="0"/>
              <a:t>2D lattice</a:t>
            </a:r>
          </a:p>
        </p:txBody>
      </p:sp>
      <p:sp>
        <p:nvSpPr>
          <p:cNvPr id="3" name="Rectangle 2"/>
          <p:cNvSpPr/>
          <p:nvPr/>
        </p:nvSpPr>
        <p:spPr>
          <a:xfrm>
            <a:off x="430696" y="1007854"/>
            <a:ext cx="458788" cy="461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85" name="Rectangle 3"/>
          <p:cNvSpPr>
            <a:spLocks noChangeArrowheads="1"/>
          </p:cNvSpPr>
          <p:nvPr/>
        </p:nvSpPr>
        <p:spPr bwMode="auto">
          <a:xfrm>
            <a:off x="1187670" y="5693528"/>
            <a:ext cx="5606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latin typeface="+mn-lt"/>
              </a:rPr>
              <a:t>Lemke,….,AMR, C. Oates, </a:t>
            </a:r>
            <a:r>
              <a:rPr lang="en-US" i="1" dirty="0" smtClean="0">
                <a:latin typeface="+mn-lt"/>
              </a:rPr>
              <a:t>PRL </a:t>
            </a:r>
            <a:r>
              <a:rPr lang="en-US" dirty="0">
                <a:latin typeface="+mn-lt"/>
              </a:rPr>
              <a:t>107, 103902 (2011)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81587"/>
            <a:ext cx="8879305" cy="936104"/>
          </a:xfrm>
          <a:prstGeom prst="rect">
            <a:avLst/>
          </a:prstGeom>
        </p:spPr>
        <p:txBody>
          <a:bodyPr>
            <a:normAutofit fontScale="82500" lnSpcReduction="10000"/>
          </a:bodyPr>
          <a:lstStyle/>
          <a:p>
            <a:pPr algn="ctr" eaLnBrk="0" fontAlgn="auto" hangingPunct="0">
              <a:spcBef>
                <a:spcPct val="50000"/>
              </a:spcBef>
              <a:spcAft>
                <a:spcPts val="0"/>
              </a:spcAft>
              <a:defRPr/>
            </a:pPr>
            <a:r>
              <a:rPr lang="en-US" sz="4400" kern="0" dirty="0">
                <a:ln>
                  <a:solidFill>
                    <a:schemeClr val="tx1"/>
                  </a:solidFill>
                </a:ln>
                <a:solidFill>
                  <a:srgbClr val="D34817"/>
                </a:solidFill>
                <a:latin typeface="Berlin Sans FB" pitchFamily="34" charset="0"/>
                <a:ea typeface="+mj-ea"/>
                <a:cs typeface="+mj-cs"/>
              </a:rPr>
              <a:t>Important  </a:t>
            </a:r>
            <a:r>
              <a:rPr lang="en-US" sz="4400" kern="0" dirty="0" smtClean="0">
                <a:ln>
                  <a:solidFill>
                    <a:schemeClr val="tx1"/>
                  </a:solidFill>
                </a:ln>
                <a:solidFill>
                  <a:srgbClr val="D34817"/>
                </a:solidFill>
                <a:latin typeface="Berlin Sans FB" pitchFamily="34" charset="0"/>
                <a:ea typeface="+mj-ea"/>
                <a:cs typeface="+mj-cs"/>
              </a:rPr>
              <a:t>P-wave inelastic losses in 1D lattice</a:t>
            </a:r>
            <a:endParaRPr lang="en-US" sz="4400" kern="0" dirty="0">
              <a:ln>
                <a:solidFill>
                  <a:schemeClr val="tx1"/>
                </a:solidFill>
              </a:ln>
              <a:solidFill>
                <a:srgbClr val="D34817"/>
              </a:solidFill>
              <a:latin typeface="Berlin Sans FB" pitchFamily="34" charset="0"/>
              <a:ea typeface="+mj-ea"/>
              <a:cs typeface="+mj-cs"/>
            </a:endParaRPr>
          </a:p>
        </p:txBody>
      </p:sp>
      <p:sp>
        <p:nvSpPr>
          <p:cNvPr id="17" name="TextBox 16"/>
          <p:cNvSpPr txBox="1"/>
          <p:nvPr/>
        </p:nvSpPr>
        <p:spPr>
          <a:xfrm>
            <a:off x="503548" y="5301208"/>
            <a:ext cx="6084676" cy="400110"/>
          </a:xfrm>
          <a:prstGeom prst="rect">
            <a:avLst/>
          </a:prstGeom>
          <a:noFill/>
        </p:spPr>
        <p:txBody>
          <a:bodyPr wrap="square">
            <a:spAutoFit/>
          </a:bodyPr>
          <a:lstStyle/>
          <a:p>
            <a:pPr>
              <a:defRPr/>
            </a:pPr>
            <a:r>
              <a:rPr lang="en-US" dirty="0" smtClean="0">
                <a:latin typeface="+mn-lt"/>
              </a:rPr>
              <a:t>Ludlow,… ,C. Oates, AMR   PRA </a:t>
            </a:r>
            <a:r>
              <a:rPr lang="en-US" dirty="0">
                <a:latin typeface="+mn-lt"/>
              </a:rPr>
              <a:t>84, 052724 (2011)</a:t>
            </a:r>
          </a:p>
        </p:txBody>
      </p:sp>
      <p:sp>
        <p:nvSpPr>
          <p:cNvPr id="16" name="Rectangle 15"/>
          <p:cNvSpPr/>
          <p:nvPr/>
        </p:nvSpPr>
        <p:spPr>
          <a:xfrm>
            <a:off x="1367644" y="1304764"/>
            <a:ext cx="458788" cy="461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7"/>
          <p:cNvGrpSpPr/>
          <p:nvPr/>
        </p:nvGrpSpPr>
        <p:grpSpPr>
          <a:xfrm>
            <a:off x="2483767" y="1736812"/>
            <a:ext cx="1512169" cy="1512169"/>
            <a:chOff x="1403647" y="1736812"/>
            <a:chExt cx="1512169" cy="1512169"/>
          </a:xfrm>
        </p:grpSpPr>
        <p:sp>
          <p:nvSpPr>
            <p:cNvPr id="2" name="7-Point Star 1"/>
            <p:cNvSpPr/>
            <p:nvPr/>
          </p:nvSpPr>
          <p:spPr>
            <a:xfrm>
              <a:off x="1511660" y="1952836"/>
              <a:ext cx="1044116" cy="1074031"/>
            </a:xfrm>
            <a:prstGeom prst="star7">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bwMode="auto">
            <a:xfrm>
              <a:off x="2015716" y="2312876"/>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12" name="Oval 11"/>
            <p:cNvSpPr/>
            <p:nvPr/>
          </p:nvSpPr>
          <p:spPr bwMode="auto">
            <a:xfrm>
              <a:off x="1871700" y="2562044"/>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5" name="Curved Connector 4"/>
            <p:cNvCxnSpPr/>
            <p:nvPr/>
          </p:nvCxnSpPr>
          <p:spPr>
            <a:xfrm flipV="1">
              <a:off x="2411760" y="1903081"/>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rot="16200000" flipV="1">
              <a:off x="1298681" y="1841779"/>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5400000">
              <a:off x="1298680" y="2849892"/>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a:off x="2303748" y="2816891"/>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2447764" y="1047169"/>
            <a:ext cx="1800200" cy="400110"/>
          </a:xfrm>
          <a:prstGeom prst="rect">
            <a:avLst/>
          </a:prstGeom>
          <a:noFill/>
        </p:spPr>
        <p:txBody>
          <a:bodyPr wrap="square" rtlCol="0">
            <a:spAutoFit/>
          </a:bodyPr>
          <a:lstStyle/>
          <a:p>
            <a:r>
              <a:rPr lang="en-US" dirty="0" err="1" smtClean="0"/>
              <a:t>ee</a:t>
            </a:r>
            <a:r>
              <a:rPr lang="en-US" dirty="0" smtClean="0"/>
              <a:t>-losses</a:t>
            </a:r>
            <a:endParaRPr lang="en-US" dirty="0"/>
          </a:p>
        </p:txBody>
      </p:sp>
      <p:sp>
        <p:nvSpPr>
          <p:cNvPr id="21" name="TextBox 20"/>
          <p:cNvSpPr txBox="1"/>
          <p:nvPr/>
        </p:nvSpPr>
        <p:spPr>
          <a:xfrm>
            <a:off x="4161513" y="1023371"/>
            <a:ext cx="1800200" cy="400110"/>
          </a:xfrm>
          <a:prstGeom prst="rect">
            <a:avLst/>
          </a:prstGeom>
          <a:noFill/>
        </p:spPr>
        <p:txBody>
          <a:bodyPr wrap="square" rtlCol="0">
            <a:spAutoFit/>
          </a:bodyPr>
          <a:lstStyle/>
          <a:p>
            <a:r>
              <a:rPr lang="en-US" dirty="0" err="1" smtClean="0"/>
              <a:t>eg</a:t>
            </a:r>
            <a:r>
              <a:rPr lang="en-US" dirty="0" smtClean="0"/>
              <a:t>-losses</a:t>
            </a:r>
            <a:endParaRPr lang="en-US" dirty="0"/>
          </a:p>
        </p:txBody>
      </p:sp>
      <p:sp>
        <p:nvSpPr>
          <p:cNvPr id="22" name="7-Point Star 21"/>
          <p:cNvSpPr/>
          <p:nvPr/>
        </p:nvSpPr>
        <p:spPr>
          <a:xfrm>
            <a:off x="4247964" y="1916833"/>
            <a:ext cx="1044116" cy="1074031"/>
          </a:xfrm>
          <a:prstGeom prst="star7">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bwMode="auto">
          <a:xfrm>
            <a:off x="4752020" y="2276873"/>
            <a:ext cx="182880" cy="18288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24" name="Oval 23"/>
          <p:cNvSpPr/>
          <p:nvPr/>
        </p:nvSpPr>
        <p:spPr bwMode="auto">
          <a:xfrm>
            <a:off x="4608004" y="2526041"/>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cxnSp>
        <p:nvCxnSpPr>
          <p:cNvPr id="25" name="Curved Connector 24"/>
          <p:cNvCxnSpPr/>
          <p:nvPr/>
        </p:nvCxnSpPr>
        <p:spPr>
          <a:xfrm flipV="1">
            <a:off x="5148064" y="1867078"/>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16200000" flipV="1">
            <a:off x="4034985" y="1805776"/>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rot="5400000">
            <a:off x="4034984" y="2813889"/>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5040052" y="2780888"/>
            <a:ext cx="504056" cy="294121"/>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9" name="Table 28"/>
          <p:cNvGraphicFramePr>
            <a:graphicFrameLocks noGrp="1"/>
          </p:cNvGraphicFramePr>
          <p:nvPr>
            <p:extLst>
              <p:ext uri="{D42A27DB-BD31-4B8C-83A1-F6EECF244321}">
                <p14:modId xmlns:p14="http://schemas.microsoft.com/office/powerpoint/2010/main" val="3963618188"/>
              </p:ext>
            </p:extLst>
          </p:nvPr>
        </p:nvGraphicFramePr>
        <p:xfrm>
          <a:off x="743222" y="3302749"/>
          <a:ext cx="4921251" cy="1721685"/>
        </p:xfrm>
        <a:graphic>
          <a:graphicData uri="http://schemas.openxmlformats.org/drawingml/2006/table">
            <a:tbl>
              <a:tblPr firstRow="1" bandRow="1">
                <a:tableStyleId>{5940675A-B579-460E-94D1-54222C63F5DA}</a:tableStyleId>
              </a:tblPr>
              <a:tblGrid>
                <a:gridCol w="1640417"/>
                <a:gridCol w="1640417"/>
                <a:gridCol w="1640417"/>
              </a:tblGrid>
              <a:tr h="370641">
                <a:tc>
                  <a:txBody>
                    <a:bodyPr/>
                    <a:lstStyle/>
                    <a:p>
                      <a:pPr algn="ctr"/>
                      <a:endParaRPr lang="en-US" sz="1800" dirty="0">
                        <a:latin typeface="+mn-lt"/>
                        <a:ea typeface="Arial Unicode MS" pitchFamily="34" charset="-128"/>
                        <a:cs typeface="Arial Unicode MS" pitchFamily="34" charset="-128"/>
                      </a:endParaRPr>
                    </a:p>
                  </a:txBody>
                  <a:tcPr marL="91421" marR="91421" marT="45695" marB="4569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err="1" smtClean="0">
                          <a:latin typeface="+mn-lt"/>
                          <a:ea typeface="Arial Unicode MS" pitchFamily="34" charset="-128"/>
                          <a:cs typeface="Arial Unicode MS" pitchFamily="34" charset="-128"/>
                        </a:rPr>
                        <a:t>ee</a:t>
                      </a:r>
                      <a:r>
                        <a:rPr lang="en-US" sz="1800" baseline="0" dirty="0" smtClean="0">
                          <a:latin typeface="+mn-lt"/>
                          <a:ea typeface="Arial Unicode MS" pitchFamily="34" charset="-128"/>
                          <a:cs typeface="Arial Unicode MS" pitchFamily="34" charset="-128"/>
                        </a:rPr>
                        <a:t> loss rate</a:t>
                      </a:r>
                    </a:p>
                  </a:txBody>
                  <a:tcPr marL="91421" marR="91421" marT="45695" marB="4569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err="1" smtClean="0">
                          <a:latin typeface="+mn-lt"/>
                          <a:ea typeface="Arial Unicode MS" pitchFamily="34" charset="-128"/>
                          <a:cs typeface="Arial Unicode MS" pitchFamily="34" charset="-128"/>
                        </a:rPr>
                        <a:t>eg</a:t>
                      </a:r>
                      <a:r>
                        <a:rPr lang="en-US" sz="1800" baseline="0" dirty="0" smtClean="0">
                          <a:latin typeface="+mn-lt"/>
                          <a:ea typeface="Arial Unicode MS" pitchFamily="34" charset="-128"/>
                          <a:cs typeface="Arial Unicode MS" pitchFamily="34" charset="-128"/>
                        </a:rPr>
                        <a:t> loss rate</a:t>
                      </a:r>
                    </a:p>
                  </a:txBody>
                  <a:tcPr marL="91421" marR="91421" marT="45695" marB="45695"/>
                </a:tc>
              </a:tr>
              <a:tr h="6755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Yb</a:t>
                      </a:r>
                      <a:r>
                        <a:rPr lang="en-US" sz="1800" dirty="0" smtClean="0"/>
                        <a:t> @</a:t>
                      </a:r>
                      <a:r>
                        <a:rPr lang="en-US" dirty="0" smtClean="0">
                          <a:latin typeface="+mn-lt"/>
                        </a:rPr>
                        <a:t>10 </a:t>
                      </a:r>
                      <a:r>
                        <a:rPr lang="en-US" dirty="0" err="1" smtClean="0">
                          <a:latin typeface="Symbol" pitchFamily="18" charset="2"/>
                        </a:rPr>
                        <a:t>m</a:t>
                      </a:r>
                      <a:r>
                        <a:rPr lang="en-US" dirty="0" err="1" smtClean="0">
                          <a:latin typeface="+mn-lt"/>
                        </a:rPr>
                        <a:t>K</a:t>
                      </a:r>
                      <a:endParaRPr lang="en-US" dirty="0" smtClean="0">
                        <a:latin typeface="+mn-lt"/>
                      </a:endParaRPr>
                    </a:p>
                    <a:p>
                      <a:pPr algn="ctr"/>
                      <a:endParaRPr lang="en-US" sz="1800" dirty="0"/>
                    </a:p>
                  </a:txBody>
                  <a:tcPr marL="91421" marR="91421" marT="45695" marB="456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baseline="0" dirty="0" smtClean="0">
                          <a:solidFill>
                            <a:schemeClr val="tx1"/>
                          </a:solidFill>
                          <a:latin typeface="+mn-lt"/>
                          <a:ea typeface="+mn-ea"/>
                          <a:cs typeface="+mn-cs"/>
                        </a:rPr>
                        <a:t>5 ×10</a:t>
                      </a:r>
                      <a:r>
                        <a:rPr kumimoji="0" lang="en-US" sz="1800" b="0" i="0" u="none" strike="noStrike" kern="1200" baseline="30000" dirty="0" smtClean="0">
                          <a:solidFill>
                            <a:schemeClr val="tx1"/>
                          </a:solidFill>
                          <a:latin typeface="+mn-lt"/>
                          <a:ea typeface="+mn-ea"/>
                          <a:cs typeface="+mn-cs"/>
                        </a:rPr>
                        <a:t>−11</a:t>
                      </a:r>
                      <a:r>
                        <a:rPr kumimoji="0" lang="en-US" sz="1800" b="0" i="0" u="none" strike="noStrike" kern="1200" baseline="0" dirty="0" smtClean="0">
                          <a:solidFill>
                            <a:schemeClr val="tx1"/>
                          </a:solidFill>
                          <a:latin typeface="+mn-lt"/>
                          <a:ea typeface="+mn-ea"/>
                          <a:cs typeface="+mn-cs"/>
                        </a:rPr>
                        <a:t>cm</a:t>
                      </a:r>
                      <a:r>
                        <a:rPr kumimoji="0" lang="en-US" sz="1800" b="0" i="0" u="none" strike="noStrike" kern="1200" baseline="30000" dirty="0" smtClean="0">
                          <a:solidFill>
                            <a:schemeClr val="tx1"/>
                          </a:solidFill>
                          <a:latin typeface="+mn-lt"/>
                          <a:ea typeface="+mn-ea"/>
                          <a:cs typeface="+mn-cs"/>
                        </a:rPr>
                        <a:t>3</a:t>
                      </a:r>
                      <a:r>
                        <a:rPr kumimoji="0" lang="en-US" sz="1800" b="0" i="1" u="none" strike="noStrike" kern="1200" baseline="0" dirty="0" smtClean="0">
                          <a:solidFill>
                            <a:schemeClr val="tx1"/>
                          </a:solidFill>
                          <a:latin typeface="+mn-lt"/>
                          <a:ea typeface="+mn-ea"/>
                          <a:cs typeface="+mn-cs"/>
                        </a:rPr>
                        <a:t>/</a:t>
                      </a:r>
                      <a:r>
                        <a:rPr kumimoji="0" lang="en-US" sz="1800" b="0" i="0" u="none" strike="noStrike" kern="1200" baseline="0" dirty="0" smtClean="0">
                          <a:solidFill>
                            <a:schemeClr val="tx1"/>
                          </a:solidFill>
                          <a:latin typeface="+mn-lt"/>
                          <a:ea typeface="+mn-ea"/>
                          <a:cs typeface="+mn-cs"/>
                        </a:rPr>
                        <a:t>s</a:t>
                      </a:r>
                      <a:endParaRPr lang="en-US" sz="1800" dirty="0" smtClean="0"/>
                    </a:p>
                    <a:p>
                      <a:endParaRPr lang="en-US" sz="1800" dirty="0"/>
                    </a:p>
                  </a:txBody>
                  <a:tcPr marL="91421" marR="91421" marT="45695" marB="456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baseline="0" dirty="0" smtClean="0">
                          <a:solidFill>
                            <a:schemeClr val="tx1"/>
                          </a:solidFill>
                          <a:latin typeface="+mn-lt"/>
                          <a:ea typeface="+mn-ea"/>
                          <a:cs typeface="+mn-cs"/>
                        </a:rPr>
                        <a:t>3 × 10</a:t>
                      </a:r>
                      <a:r>
                        <a:rPr kumimoji="0" lang="en-US" sz="1800" b="0" i="0" u="none" strike="noStrike" kern="1200" baseline="30000" dirty="0" smtClean="0">
                          <a:solidFill>
                            <a:schemeClr val="tx1"/>
                          </a:solidFill>
                          <a:latin typeface="+mn-lt"/>
                          <a:ea typeface="+mn-ea"/>
                          <a:cs typeface="+mn-cs"/>
                        </a:rPr>
                        <a:t>−11 </a:t>
                      </a:r>
                      <a:r>
                        <a:rPr kumimoji="0" lang="en-US" sz="1800" b="0" i="0" u="none" strike="noStrike" kern="1200" baseline="0" dirty="0" smtClean="0">
                          <a:solidFill>
                            <a:schemeClr val="tx1"/>
                          </a:solidFill>
                          <a:latin typeface="+mn-lt"/>
                          <a:ea typeface="+mn-ea"/>
                          <a:cs typeface="+mn-cs"/>
                        </a:rPr>
                        <a:t>cm</a:t>
                      </a:r>
                      <a:r>
                        <a:rPr kumimoji="0" lang="en-US" sz="1800" b="0" i="0" u="none" strike="noStrike" kern="1200" baseline="30000" dirty="0" smtClean="0">
                          <a:solidFill>
                            <a:schemeClr val="tx1"/>
                          </a:solidFill>
                          <a:latin typeface="+mn-lt"/>
                          <a:ea typeface="+mn-ea"/>
                          <a:cs typeface="+mn-cs"/>
                        </a:rPr>
                        <a:t>3</a:t>
                      </a:r>
                      <a:r>
                        <a:rPr kumimoji="0" lang="en-US" sz="1800" b="0" i="1" u="none" strike="noStrike" kern="1200" baseline="0" dirty="0" smtClean="0">
                          <a:solidFill>
                            <a:schemeClr val="tx1"/>
                          </a:solidFill>
                          <a:latin typeface="+mn-lt"/>
                          <a:ea typeface="+mn-ea"/>
                          <a:cs typeface="+mn-cs"/>
                        </a:rPr>
                        <a:t>/</a:t>
                      </a:r>
                      <a:r>
                        <a:rPr kumimoji="0" lang="en-US" sz="1800" b="0" i="0" u="none" strike="noStrike" kern="1200" baseline="0" dirty="0" smtClean="0">
                          <a:solidFill>
                            <a:schemeClr val="tx1"/>
                          </a:solidFill>
                          <a:latin typeface="+mn-lt"/>
                          <a:ea typeface="+mn-ea"/>
                          <a:cs typeface="+mn-cs"/>
                        </a:rPr>
                        <a:t>s.</a:t>
                      </a:r>
                      <a:endParaRPr lang="en-US" sz="1800" dirty="0" smtClean="0"/>
                    </a:p>
                    <a:p>
                      <a:endParaRPr lang="en-US" sz="1800" dirty="0"/>
                    </a:p>
                  </a:txBody>
                  <a:tcPr marL="91421" marR="91421" marT="45695" marB="45695"/>
                </a:tc>
              </a:tr>
              <a:tr h="6755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Sr</a:t>
                      </a:r>
                      <a:r>
                        <a:rPr lang="en-US" sz="1800" dirty="0" smtClean="0"/>
                        <a:t> @</a:t>
                      </a:r>
                      <a:r>
                        <a:rPr lang="en-US" sz="1800" dirty="0" smtClean="0">
                          <a:latin typeface="+mn-lt"/>
                        </a:rPr>
                        <a:t>5</a:t>
                      </a:r>
                      <a:r>
                        <a:rPr lang="en-US" dirty="0" smtClean="0">
                          <a:latin typeface="+mn-lt"/>
                        </a:rPr>
                        <a:t> </a:t>
                      </a:r>
                      <a:r>
                        <a:rPr lang="en-US" dirty="0" err="1" smtClean="0">
                          <a:latin typeface="Symbol" pitchFamily="18" charset="2"/>
                        </a:rPr>
                        <a:t>m</a:t>
                      </a:r>
                      <a:r>
                        <a:rPr lang="en-US" dirty="0" err="1" smtClean="0">
                          <a:latin typeface="+mn-lt"/>
                        </a:rPr>
                        <a:t>K</a:t>
                      </a:r>
                      <a:endParaRPr lang="en-US" dirty="0" smtClean="0">
                        <a:latin typeface="+mn-lt"/>
                      </a:endParaRPr>
                    </a:p>
                    <a:p>
                      <a:pPr algn="ctr"/>
                      <a:endParaRPr lang="en-US" sz="1800" dirty="0"/>
                    </a:p>
                  </a:txBody>
                  <a:tcPr marL="91421" marR="91421" marT="45695" marB="45695"/>
                </a:tc>
                <a:tc>
                  <a:txBody>
                    <a:bodyPr/>
                    <a:lstStyle/>
                    <a:p>
                      <a:r>
                        <a:rPr kumimoji="0" lang="en-US" sz="1800" b="0" i="0" u="none" strike="noStrike" kern="1200" baseline="0" dirty="0" smtClean="0">
                          <a:solidFill>
                            <a:schemeClr val="tx1"/>
                          </a:solidFill>
                          <a:latin typeface="+mn-lt"/>
                          <a:ea typeface="+mn-ea"/>
                          <a:cs typeface="+mn-cs"/>
                        </a:rPr>
                        <a:t>2 ×10</a:t>
                      </a:r>
                      <a:r>
                        <a:rPr kumimoji="0" lang="en-US" sz="1800" b="0" i="0" u="none" strike="noStrike" kern="1200" baseline="30000" dirty="0" smtClean="0">
                          <a:solidFill>
                            <a:schemeClr val="tx1"/>
                          </a:solidFill>
                          <a:latin typeface="+mn-lt"/>
                          <a:ea typeface="+mn-ea"/>
                          <a:cs typeface="+mn-cs"/>
                        </a:rPr>
                        <a:t>−11</a:t>
                      </a:r>
                      <a:r>
                        <a:rPr kumimoji="0" lang="en-US" sz="1800" b="0" i="0" u="none" strike="noStrike" kern="1200" baseline="0" dirty="0" smtClean="0">
                          <a:solidFill>
                            <a:schemeClr val="tx1"/>
                          </a:solidFill>
                          <a:latin typeface="+mn-lt"/>
                          <a:ea typeface="+mn-ea"/>
                          <a:cs typeface="+mn-cs"/>
                        </a:rPr>
                        <a:t>cm</a:t>
                      </a:r>
                      <a:r>
                        <a:rPr kumimoji="0" lang="en-US" sz="1800" b="0" i="0" u="none" strike="noStrike" kern="1200" baseline="30000" dirty="0" smtClean="0">
                          <a:solidFill>
                            <a:schemeClr val="tx1"/>
                          </a:solidFill>
                          <a:latin typeface="+mn-lt"/>
                          <a:ea typeface="+mn-ea"/>
                          <a:cs typeface="+mn-cs"/>
                        </a:rPr>
                        <a:t>3</a:t>
                      </a:r>
                      <a:r>
                        <a:rPr kumimoji="0" lang="en-US" sz="1800" b="0" i="1" u="none" strike="noStrike" kern="1200" baseline="0" dirty="0" smtClean="0">
                          <a:solidFill>
                            <a:schemeClr val="tx1"/>
                          </a:solidFill>
                          <a:latin typeface="+mn-lt"/>
                          <a:ea typeface="+mn-ea"/>
                          <a:cs typeface="+mn-cs"/>
                        </a:rPr>
                        <a:t>/</a:t>
                      </a:r>
                      <a:r>
                        <a:rPr kumimoji="0" lang="en-US" sz="1800" b="0" i="0" u="none" strike="noStrike" kern="1200" baseline="0" dirty="0" smtClean="0">
                          <a:solidFill>
                            <a:schemeClr val="tx1"/>
                          </a:solidFill>
                          <a:latin typeface="+mn-lt"/>
                          <a:ea typeface="+mn-ea"/>
                          <a:cs typeface="+mn-cs"/>
                        </a:rPr>
                        <a:t>s</a:t>
                      </a:r>
                      <a:endParaRPr lang="en-US" sz="1800" dirty="0"/>
                    </a:p>
                  </a:txBody>
                  <a:tcPr marL="91421" marR="91421" marT="45695" marB="45695"/>
                </a:tc>
                <a:tc>
                  <a:txBody>
                    <a:bodyPr/>
                    <a:lstStyle/>
                    <a:p>
                      <a:r>
                        <a:rPr lang="en-US" sz="1800" dirty="0" smtClean="0"/>
                        <a:t>&lt;</a:t>
                      </a:r>
                      <a:r>
                        <a:rPr lang="en-US" sz="1800" baseline="0" dirty="0" smtClean="0"/>
                        <a:t> experimental</a:t>
                      </a:r>
                    </a:p>
                    <a:p>
                      <a:r>
                        <a:rPr lang="en-US" sz="1800" baseline="0" dirty="0" smtClean="0"/>
                        <a:t>sensitivity</a:t>
                      </a:r>
                      <a:endParaRPr lang="en-US" sz="1800" dirty="0"/>
                    </a:p>
                  </a:txBody>
                  <a:tcPr marL="91421" marR="91421" marT="45695" marB="45695"/>
                </a:tc>
              </a:tr>
            </a:tbl>
          </a:graphicData>
        </a:graphic>
      </p:graphicFrame>
      <p:sp>
        <p:nvSpPr>
          <p:cNvPr id="30" name="Rectangle 29"/>
          <p:cNvSpPr/>
          <p:nvPr/>
        </p:nvSpPr>
        <p:spPr>
          <a:xfrm>
            <a:off x="504055" y="5768975"/>
            <a:ext cx="5904149" cy="707886"/>
          </a:xfrm>
          <a:prstGeom prst="rect">
            <a:avLst/>
          </a:prstGeom>
        </p:spPr>
        <p:txBody>
          <a:bodyPr wrap="square">
            <a:spAutoFit/>
          </a:bodyPr>
          <a:lstStyle/>
          <a:p>
            <a:pPr>
              <a:defRPr/>
            </a:pPr>
            <a:r>
              <a:rPr lang="en-US" dirty="0" err="1" smtClean="0">
                <a:latin typeface="+mn-lt"/>
              </a:rPr>
              <a:t>Bishof</a:t>
            </a:r>
            <a:r>
              <a:rPr lang="en-US" dirty="0" smtClean="0">
                <a:latin typeface="+mn-lt"/>
              </a:rPr>
              <a:t>, …, AMR, J. Ye </a:t>
            </a:r>
            <a:r>
              <a:rPr lang="en-US" i="1" dirty="0" smtClean="0">
                <a:latin typeface="+mn-lt"/>
              </a:rPr>
              <a:t>        </a:t>
            </a:r>
            <a:r>
              <a:rPr lang="en-US" dirty="0" smtClean="0">
                <a:latin typeface="+mn-lt"/>
              </a:rPr>
              <a:t>PRA </a:t>
            </a:r>
            <a:r>
              <a:rPr lang="en-US" dirty="0">
                <a:latin typeface="+mn-lt"/>
              </a:rPr>
              <a:t>84, 052716 (2011) </a:t>
            </a:r>
          </a:p>
          <a:p>
            <a:pPr>
              <a:defRPr/>
            </a:pPr>
            <a:endParaRPr lang="en-US" dirty="0"/>
          </a:p>
        </p:txBody>
      </p:sp>
      <p:sp>
        <p:nvSpPr>
          <p:cNvPr id="11" name="TextBox 10"/>
          <p:cNvSpPr txBox="1"/>
          <p:nvPr/>
        </p:nvSpPr>
        <p:spPr>
          <a:xfrm>
            <a:off x="6228184" y="2666466"/>
            <a:ext cx="2619309" cy="400110"/>
          </a:xfrm>
          <a:prstGeom prst="rect">
            <a:avLst/>
          </a:prstGeom>
          <a:noFill/>
        </p:spPr>
        <p:txBody>
          <a:bodyPr wrap="square" rtlCol="0">
            <a:spAutoFit/>
          </a:bodyPr>
          <a:lstStyle/>
          <a:p>
            <a:r>
              <a:rPr lang="en-US" dirty="0" smtClean="0"/>
              <a:t>Density ~ 10</a:t>
            </a:r>
            <a:r>
              <a:rPr lang="en-US" baseline="30000" dirty="0" smtClean="0"/>
              <a:t>11</a:t>
            </a:r>
            <a:r>
              <a:rPr lang="en-US" dirty="0" smtClean="0"/>
              <a:t>cm</a:t>
            </a:r>
            <a:r>
              <a:rPr lang="en-US" baseline="30000" dirty="0" smtClean="0"/>
              <a:t>3</a:t>
            </a:r>
            <a:r>
              <a:rPr lang="en-US" i="1" dirty="0" smtClean="0"/>
              <a:t>/</a:t>
            </a:r>
            <a:r>
              <a:rPr lang="en-US" dirty="0" smtClean="0"/>
              <a:t>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clrChange>
              <a:clrFrom>
                <a:srgbClr val="C77D7E"/>
              </a:clrFrom>
              <a:clrTo>
                <a:srgbClr val="C77D7E">
                  <a:alpha val="0"/>
                </a:srgbClr>
              </a:clrTo>
            </a:clrChange>
            <a:extLst>
              <a:ext uri="{28A0092B-C50C-407E-A947-70E740481C1C}">
                <a14:useLocalDpi xmlns:a14="http://schemas.microsoft.com/office/drawing/2010/main" val="0"/>
              </a:ext>
            </a:extLst>
          </a:blip>
          <a:srcRect/>
          <a:stretch>
            <a:fillRect/>
          </a:stretch>
        </p:blipFill>
        <p:spPr bwMode="auto">
          <a:xfrm rot="1453973">
            <a:off x="2423527" y="167547"/>
            <a:ext cx="41846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76200" y="-27384"/>
            <a:ext cx="8879305" cy="863726"/>
          </a:xfrm>
          <a:prstGeom prst="rect">
            <a:avLst/>
          </a:prstGeom>
        </p:spPr>
        <p:txBody>
          <a:bodyPr>
            <a:normAutofit fontScale="90000"/>
          </a:bodyPr>
          <a:lstStyle/>
          <a:p>
            <a:pPr algn="ctr" eaLnBrk="0" fontAlgn="auto" hangingPunct="0">
              <a:spcBef>
                <a:spcPct val="50000"/>
              </a:spcBef>
              <a:spcAft>
                <a:spcPts val="0"/>
              </a:spcAft>
              <a:defRPr/>
            </a:pPr>
            <a:r>
              <a:rPr lang="en-US" sz="4400" kern="0" dirty="0" smtClean="0">
                <a:ln>
                  <a:solidFill>
                    <a:schemeClr val="tx1"/>
                  </a:solidFill>
                </a:ln>
                <a:solidFill>
                  <a:srgbClr val="D34817"/>
                </a:solidFill>
                <a:latin typeface="Berlin Sans FB" pitchFamily="34" charset="0"/>
                <a:ea typeface="+mj-ea"/>
                <a:cs typeface="+mj-cs"/>
              </a:rPr>
              <a:t>Probing losses/interactions in a 1D </a:t>
            </a:r>
            <a:r>
              <a:rPr lang="en-US" sz="4400" kern="0" dirty="0">
                <a:ln>
                  <a:solidFill>
                    <a:schemeClr val="tx1"/>
                  </a:solidFill>
                </a:ln>
                <a:solidFill>
                  <a:srgbClr val="D34817"/>
                </a:solidFill>
                <a:latin typeface="Berlin Sans FB" pitchFamily="34" charset="0"/>
                <a:ea typeface="+mj-ea"/>
                <a:cs typeface="+mj-cs"/>
              </a:rPr>
              <a:t>lattice</a:t>
            </a:r>
          </a:p>
        </p:txBody>
      </p:sp>
      <p:sp>
        <p:nvSpPr>
          <p:cNvPr id="16" name="TextBox 15"/>
          <p:cNvSpPr txBox="1"/>
          <p:nvPr/>
        </p:nvSpPr>
        <p:spPr>
          <a:xfrm>
            <a:off x="239715" y="2614260"/>
            <a:ext cx="8892988" cy="3046988"/>
          </a:xfrm>
          <a:prstGeom prst="rect">
            <a:avLst/>
          </a:prstGeom>
          <a:noFill/>
        </p:spPr>
        <p:txBody>
          <a:bodyPr wrap="square">
            <a:spAutoFit/>
          </a:bodyPr>
          <a:lstStyle/>
          <a:p>
            <a:pPr marL="342900" indent="-342900">
              <a:buFont typeface="Arial" pitchFamily="34" charset="0"/>
              <a:buChar char="•"/>
              <a:defRPr/>
            </a:pPr>
            <a:r>
              <a:rPr lang="en-US" sz="2400" dirty="0">
                <a:latin typeface="+mn-lt"/>
              </a:rPr>
              <a:t>In a 1D lattice there are </a:t>
            </a:r>
            <a:r>
              <a:rPr lang="en-US" sz="2400" dirty="0" smtClean="0">
                <a:latin typeface="+mn-lt"/>
              </a:rPr>
              <a:t>N~5-30 </a:t>
            </a:r>
            <a:r>
              <a:rPr lang="en-US" sz="2400" dirty="0">
                <a:latin typeface="+mn-lt"/>
              </a:rPr>
              <a:t>atoms per </a:t>
            </a:r>
            <a:r>
              <a:rPr lang="en-US" sz="2400" dirty="0" smtClean="0">
                <a:latin typeface="+mn-lt"/>
              </a:rPr>
              <a:t>pancake: </a:t>
            </a:r>
            <a:r>
              <a:rPr lang="en-US" sz="2400" dirty="0" err="1" smtClean="0">
                <a:latin typeface="+mn-lt"/>
              </a:rPr>
              <a:t>mesoscale</a:t>
            </a:r>
            <a:endParaRPr lang="en-US" sz="2400" dirty="0" smtClean="0">
              <a:latin typeface="+mn-lt"/>
            </a:endParaRPr>
          </a:p>
          <a:p>
            <a:pPr>
              <a:defRPr/>
            </a:pPr>
            <a:endParaRPr lang="en-US" sz="2400" dirty="0" smtClean="0">
              <a:latin typeface="+mn-lt"/>
            </a:endParaRPr>
          </a:p>
          <a:p>
            <a:pPr marL="342900" indent="-342900">
              <a:buFont typeface="Arial" pitchFamily="34" charset="0"/>
              <a:buChar char="•"/>
              <a:defRPr/>
            </a:pPr>
            <a:r>
              <a:rPr lang="en-US" sz="2400" dirty="0">
                <a:latin typeface="+mn-lt"/>
              </a:rPr>
              <a:t>Both inelastic and elastic interactions are weak ~ </a:t>
            </a:r>
            <a:r>
              <a:rPr lang="en-US" sz="2400" dirty="0" smtClean="0">
                <a:latin typeface="+mn-lt"/>
              </a:rPr>
              <a:t>1Hz</a:t>
            </a:r>
          </a:p>
          <a:p>
            <a:pPr>
              <a:defRPr/>
            </a:pPr>
            <a:endParaRPr lang="en-US" sz="2400" dirty="0">
              <a:latin typeface="+mn-lt"/>
            </a:endParaRPr>
          </a:p>
          <a:p>
            <a:pPr marL="342900" indent="-342900">
              <a:buFont typeface="Arial" pitchFamily="34" charset="0"/>
              <a:buChar char="•"/>
              <a:defRPr/>
            </a:pPr>
            <a:r>
              <a:rPr lang="en-US" sz="2400" dirty="0">
                <a:latin typeface="+mn-lt"/>
              </a:rPr>
              <a:t>Probing for long enough times we can actually see them </a:t>
            </a:r>
            <a:r>
              <a:rPr lang="en-US" sz="2400" dirty="0" smtClean="0">
                <a:latin typeface="+mn-lt"/>
              </a:rPr>
              <a:t> and understand their interplay</a:t>
            </a:r>
            <a:endParaRPr lang="en-US" sz="2400" dirty="0">
              <a:latin typeface="+mn-lt"/>
            </a:endParaRPr>
          </a:p>
          <a:p>
            <a:pPr>
              <a:defRPr/>
            </a:pPr>
            <a:endParaRPr lang="en-US" sz="2400" dirty="0" smtClean="0">
              <a:latin typeface="+mn-lt"/>
            </a:endParaRPr>
          </a:p>
          <a:p>
            <a:pPr marL="342900" indent="-342900">
              <a:buFont typeface="Arial" pitchFamily="34" charset="0"/>
              <a:buChar char="•"/>
              <a:defRPr/>
            </a:pPr>
            <a:endParaRPr lang="en-US" sz="2400" dirty="0">
              <a:latin typeface="+mn-lt"/>
            </a:endParaRPr>
          </a:p>
        </p:txBody>
      </p:sp>
      <p:sp>
        <p:nvSpPr>
          <p:cNvPr id="17" name="TextBox 16"/>
          <p:cNvSpPr txBox="1"/>
          <p:nvPr/>
        </p:nvSpPr>
        <p:spPr>
          <a:xfrm>
            <a:off x="359532" y="5481228"/>
            <a:ext cx="7848600" cy="461665"/>
          </a:xfrm>
          <a:prstGeom prst="rect">
            <a:avLst/>
          </a:prstGeom>
          <a:noFill/>
        </p:spPr>
        <p:txBody>
          <a:bodyPr>
            <a:spAutoFit/>
          </a:bodyPr>
          <a:lstStyle/>
          <a:p>
            <a:pPr algn="ctr">
              <a:defRPr/>
            </a:pPr>
            <a:r>
              <a:rPr lang="en-US" sz="2400" b="1" dirty="0" smtClean="0">
                <a:latin typeface="+mn-lt"/>
              </a:rPr>
              <a:t>New laser at JILA allows up </a:t>
            </a:r>
            <a:r>
              <a:rPr lang="en-US" sz="2400" b="1" dirty="0">
                <a:latin typeface="+mn-lt"/>
              </a:rPr>
              <a:t>to sec </a:t>
            </a:r>
            <a:r>
              <a:rPr lang="en-US" sz="2400" b="1" dirty="0" smtClean="0">
                <a:latin typeface="+mn-lt"/>
              </a:rPr>
              <a:t>interrogation times</a:t>
            </a:r>
            <a:endParaRPr lang="en-US" sz="24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500"/>
                                        <p:tgtEl>
                                          <p:spTgt spid="16">
                                            <p:txEl>
                                              <p:pRg st="2" end="2"/>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1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anim calcmode="lin" valueType="num">
                                      <p:cBhvr additive="base">
                                        <p:cTn id="13" dur="500"/>
                                        <p:tgtEl>
                                          <p:spTgt spid="16">
                                            <p:txEl>
                                              <p:pRg st="4" end="4"/>
                                            </p:txEl>
                                          </p:spTgt>
                                        </p:tgtEl>
                                        <p:attrNameLst>
                                          <p:attrName>ppt_y</p:attrName>
                                        </p:attrNameLst>
                                      </p:cBhvr>
                                      <p:tavLst>
                                        <p:tav tm="0">
                                          <p:val>
                                            <p:strVal val="#ppt_y-#ppt_h*1.125000"/>
                                          </p:val>
                                        </p:tav>
                                        <p:tav tm="100000">
                                          <p:val>
                                            <p:strVal val="#ppt_y"/>
                                          </p:val>
                                        </p:tav>
                                      </p:tavLst>
                                    </p:anim>
                                    <p:animEffect transition="in" filter="wipe(down)">
                                      <p:cBhvr>
                                        <p:cTn id="14" dur="500"/>
                                        <p:tgtEl>
                                          <p:spTgt spid="1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6" presetClass="emph" presetSubtype="0" fill="hold" grpId="1" nodeType="withEffect">
                                  <p:stCondLst>
                                    <p:cond delay="0"/>
                                  </p:stCondLst>
                                  <p:childTnLst>
                                    <p:animScale>
                                      <p:cBhvr>
                                        <p:cTn id="20" dur="1000" fill="hold"/>
                                        <p:tgtEl>
                                          <p:spTgt spid="1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bwMode="auto">
          <a:xfrm rot="19090557">
            <a:off x="2897041" y="4400789"/>
            <a:ext cx="3840480" cy="1828800"/>
          </a:xfrm>
          <a:prstGeom prst="ellipse">
            <a:avLst/>
          </a:prstGeom>
          <a:gradFill flip="none" rotWithShape="1">
            <a:gsLst>
              <a:gs pos="0">
                <a:srgbClr val="FF0000">
                  <a:tint val="66000"/>
                  <a:satMod val="160000"/>
                  <a:alpha val="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spAutoFit/>
          </a:bodyPr>
          <a:lstStyle/>
          <a:p>
            <a:pPr eaLnBrk="0" hangingPunct="0">
              <a:spcBef>
                <a:spcPct val="50000"/>
              </a:spcBef>
              <a:defRPr/>
            </a:pPr>
            <a:endParaRPr lang="en-US">
              <a:cs typeface="+mn-cs"/>
            </a:endParaRPr>
          </a:p>
        </p:txBody>
      </p:sp>
      <p:grpSp>
        <p:nvGrpSpPr>
          <p:cNvPr id="2" name="Group 45"/>
          <p:cNvGrpSpPr>
            <a:grpSpLocks/>
          </p:cNvGrpSpPr>
          <p:nvPr/>
        </p:nvGrpSpPr>
        <p:grpSpPr bwMode="auto">
          <a:xfrm>
            <a:off x="1982788" y="3606800"/>
            <a:ext cx="5264150" cy="2952750"/>
            <a:chOff x="-42596" y="3686288"/>
            <a:chExt cx="5265055" cy="2952521"/>
          </a:xfrm>
        </p:grpSpPr>
        <p:sp>
          <p:nvSpPr>
            <p:cNvPr id="9256" name="Line 3"/>
            <p:cNvSpPr>
              <a:spLocks noChangeShapeType="1"/>
            </p:cNvSpPr>
            <p:nvPr/>
          </p:nvSpPr>
          <p:spPr bwMode="auto">
            <a:xfrm>
              <a:off x="1329900" y="6059388"/>
              <a:ext cx="1193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7" name="Text Box 4"/>
            <p:cNvSpPr txBox="1">
              <a:spLocks noChangeArrowheads="1"/>
            </p:cNvSpPr>
            <p:nvPr/>
          </p:nvSpPr>
          <p:spPr bwMode="auto">
            <a:xfrm>
              <a:off x="108224" y="5831912"/>
              <a:ext cx="997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b="1" baseline="30000">
                  <a:latin typeface="Times New Roman" pitchFamily="18" charset="0"/>
                  <a:ea typeface="MS PGothic" pitchFamily="34" charset="-128"/>
                </a:rPr>
                <a:t>1</a:t>
              </a:r>
              <a:r>
                <a:rPr lang="en-US" altLang="ja-JP" sz="2400" b="1">
                  <a:latin typeface="Times New Roman" pitchFamily="18" charset="0"/>
                  <a:ea typeface="MS PGothic" pitchFamily="34" charset="-128"/>
                </a:rPr>
                <a:t>S</a:t>
              </a:r>
              <a:r>
                <a:rPr lang="en-US" altLang="ja-JP" sz="2400" b="1" baseline="-25000">
                  <a:latin typeface="Times New Roman" pitchFamily="18" charset="0"/>
                  <a:ea typeface="MS PGothic" pitchFamily="34" charset="-128"/>
                </a:rPr>
                <a:t>0</a:t>
              </a:r>
              <a:r>
                <a:rPr lang="en-US" altLang="ja-JP" sz="2400" b="1">
                  <a:solidFill>
                    <a:srgbClr val="FF0000"/>
                  </a:solidFill>
                  <a:latin typeface="Times New Roman" pitchFamily="18" charset="0"/>
                  <a:ea typeface="MS PGothic" pitchFamily="34" charset="-128"/>
                </a:rPr>
                <a:t> (g)</a:t>
              </a:r>
            </a:p>
          </p:txBody>
        </p:sp>
        <p:grpSp>
          <p:nvGrpSpPr>
            <p:cNvPr id="9258" name="Group 5"/>
            <p:cNvGrpSpPr>
              <a:grpSpLocks/>
            </p:cNvGrpSpPr>
            <p:nvPr/>
          </p:nvGrpSpPr>
          <p:grpSpPr bwMode="auto">
            <a:xfrm>
              <a:off x="518688" y="3686288"/>
              <a:ext cx="1611312" cy="457200"/>
              <a:chOff x="208" y="1824"/>
              <a:chExt cx="1015" cy="288"/>
            </a:xfrm>
          </p:grpSpPr>
          <p:sp>
            <p:nvSpPr>
              <p:cNvPr id="9270" name="Line 6"/>
              <p:cNvSpPr>
                <a:spLocks noChangeShapeType="1"/>
              </p:cNvSpPr>
              <p:nvPr/>
            </p:nvSpPr>
            <p:spPr bwMode="auto">
              <a:xfrm>
                <a:off x="607" y="1952"/>
                <a:ext cx="61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1" name="Text Box 7"/>
              <p:cNvSpPr txBox="1">
                <a:spLocks noChangeArrowheads="1"/>
              </p:cNvSpPr>
              <p:nvPr/>
            </p:nvSpPr>
            <p:spPr bwMode="auto">
              <a:xfrm>
                <a:off x="208" y="1824"/>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b="1" baseline="30000">
                    <a:latin typeface="Times New Roman" pitchFamily="18" charset="0"/>
                    <a:ea typeface="MS PGothic" pitchFamily="34" charset="-128"/>
                  </a:rPr>
                  <a:t>1</a:t>
                </a:r>
                <a:r>
                  <a:rPr lang="en-US" altLang="ja-JP" sz="2400" b="1">
                    <a:latin typeface="Times New Roman" pitchFamily="18" charset="0"/>
                    <a:ea typeface="MS PGothic" pitchFamily="34" charset="-128"/>
                  </a:rPr>
                  <a:t>P</a:t>
                </a:r>
                <a:r>
                  <a:rPr lang="en-US" altLang="ja-JP" sz="2400" b="1" baseline="-25000">
                    <a:latin typeface="Times New Roman" pitchFamily="18" charset="0"/>
                    <a:ea typeface="MS PGothic" pitchFamily="34" charset="-128"/>
                  </a:rPr>
                  <a:t>1</a:t>
                </a:r>
              </a:p>
            </p:txBody>
          </p:sp>
        </p:grpSp>
        <p:sp>
          <p:nvSpPr>
            <p:cNvPr id="10" name="Line 8"/>
            <p:cNvSpPr>
              <a:spLocks noChangeShapeType="1"/>
            </p:cNvSpPr>
            <p:nvPr/>
          </p:nvSpPr>
          <p:spPr bwMode="auto">
            <a:xfrm flipV="1">
              <a:off x="1808747" y="4040274"/>
              <a:ext cx="46045" cy="1976284"/>
            </a:xfrm>
            <a:prstGeom prst="line">
              <a:avLst/>
            </a:prstGeom>
            <a:noFill/>
            <a:ln w="38100">
              <a:solidFill>
                <a:schemeClr val="accent4"/>
              </a:solidFill>
              <a:round/>
              <a:headEnd type="arrow" w="lg" len="lg"/>
              <a:tailEnd type="arrow" w="lg" len="lg"/>
            </a:ln>
            <a:effectLst/>
          </p:spPr>
          <p:txBody>
            <a:bodyPr/>
            <a:lstStyle/>
            <a:p>
              <a:pPr eaLnBrk="0" hangingPunct="0">
                <a:spcBef>
                  <a:spcPct val="50000"/>
                </a:spcBef>
                <a:defRPr/>
              </a:pPr>
              <a:endParaRPr lang="en-US">
                <a:cs typeface="+mn-cs"/>
              </a:endParaRPr>
            </a:p>
          </p:txBody>
        </p:sp>
        <p:sp>
          <p:nvSpPr>
            <p:cNvPr id="9260" name="Text Box 9"/>
            <p:cNvSpPr txBox="1">
              <a:spLocks noChangeArrowheads="1"/>
            </p:cNvSpPr>
            <p:nvPr/>
          </p:nvSpPr>
          <p:spPr bwMode="auto">
            <a:xfrm>
              <a:off x="-42596" y="4551263"/>
              <a:ext cx="19045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a:latin typeface="Times New Roman" pitchFamily="18" charset="0"/>
                  <a:ea typeface="MS PGothic" pitchFamily="34" charset="-128"/>
                </a:rPr>
                <a:t>461 nm        (~ 5 ns)</a:t>
              </a:r>
              <a:endParaRPr lang="el-GR" altLang="ja-JP" sz="2400" baseline="-25000">
                <a:latin typeface="Times New Roman" pitchFamily="18" charset="0"/>
                <a:ea typeface="MS PGothic" pitchFamily="34" charset="-128"/>
              </a:endParaRPr>
            </a:p>
          </p:txBody>
        </p:sp>
        <p:grpSp>
          <p:nvGrpSpPr>
            <p:cNvPr id="9261" name="Group 11"/>
            <p:cNvGrpSpPr>
              <a:grpSpLocks/>
            </p:cNvGrpSpPr>
            <p:nvPr/>
          </p:nvGrpSpPr>
          <p:grpSpPr bwMode="auto">
            <a:xfrm>
              <a:off x="3350794" y="4628316"/>
              <a:ext cx="1871665" cy="461238"/>
              <a:chOff x="1992" y="2413"/>
              <a:chExt cx="1179" cy="402"/>
            </a:xfrm>
          </p:grpSpPr>
          <p:sp>
            <p:nvSpPr>
              <p:cNvPr id="9268" name="Line 12"/>
              <p:cNvSpPr>
                <a:spLocks noChangeShapeType="1"/>
              </p:cNvSpPr>
              <p:nvPr/>
            </p:nvSpPr>
            <p:spPr bwMode="auto">
              <a:xfrm>
                <a:off x="1992" y="2552"/>
                <a:ext cx="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9" name="Text Box 13"/>
              <p:cNvSpPr txBox="1">
                <a:spLocks noChangeArrowheads="1"/>
              </p:cNvSpPr>
              <p:nvPr/>
            </p:nvSpPr>
            <p:spPr bwMode="auto">
              <a:xfrm>
                <a:off x="2592" y="2413"/>
                <a:ext cx="579"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b="1" baseline="30000">
                    <a:latin typeface="Times New Roman" pitchFamily="18" charset="0"/>
                    <a:ea typeface="MS PGothic" pitchFamily="34" charset="-128"/>
                  </a:rPr>
                  <a:t>3</a:t>
                </a:r>
                <a:r>
                  <a:rPr lang="en-US" altLang="ja-JP" sz="2400" b="1">
                    <a:latin typeface="Times New Roman" pitchFamily="18" charset="0"/>
                    <a:ea typeface="MS PGothic" pitchFamily="34" charset="-128"/>
                  </a:rPr>
                  <a:t>P</a:t>
                </a:r>
                <a:r>
                  <a:rPr lang="en-US" altLang="ja-JP" sz="2400" b="1" baseline="-25000">
                    <a:latin typeface="Times New Roman" pitchFamily="18" charset="0"/>
                    <a:ea typeface="MS PGothic" pitchFamily="34" charset="-128"/>
                  </a:rPr>
                  <a:t>0</a:t>
                </a:r>
                <a:r>
                  <a:rPr lang="en-US" altLang="ja-JP" sz="2400" b="1">
                    <a:solidFill>
                      <a:srgbClr val="3333CC"/>
                    </a:solidFill>
                    <a:latin typeface="Times New Roman" pitchFamily="18" charset="0"/>
                    <a:ea typeface="MS PGothic" pitchFamily="34" charset="-128"/>
                  </a:rPr>
                  <a:t>(e)</a:t>
                </a:r>
              </a:p>
            </p:txBody>
          </p:sp>
        </p:grpSp>
        <p:sp>
          <p:nvSpPr>
            <p:cNvPr id="9262" name="Text Box 15"/>
            <p:cNvSpPr txBox="1">
              <a:spLocks noChangeArrowheads="1"/>
            </p:cNvSpPr>
            <p:nvPr/>
          </p:nvSpPr>
          <p:spPr bwMode="auto">
            <a:xfrm>
              <a:off x="2929951" y="5270056"/>
              <a:ext cx="11160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a:latin typeface="Times New Roman" pitchFamily="18" charset="0"/>
                  <a:ea typeface="MS PGothic" pitchFamily="34" charset="-128"/>
                </a:rPr>
                <a:t>698 nm</a:t>
              </a:r>
            </a:p>
          </p:txBody>
        </p:sp>
        <p:sp>
          <p:nvSpPr>
            <p:cNvPr id="9263" name="Text Box 16"/>
            <p:cNvSpPr txBox="1">
              <a:spLocks noChangeArrowheads="1"/>
            </p:cNvSpPr>
            <p:nvPr/>
          </p:nvSpPr>
          <p:spPr bwMode="auto">
            <a:xfrm>
              <a:off x="2226128" y="5617919"/>
              <a:ext cx="2241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spcBef>
                  <a:spcPct val="50000"/>
                </a:spcBef>
              </a:pPr>
              <a:r>
                <a:rPr lang="en-US" sz="2400">
                  <a:latin typeface="Times New Roman" pitchFamily="18" charset="0"/>
                </a:rPr>
                <a:t>(~ 150 s)</a:t>
              </a:r>
            </a:p>
          </p:txBody>
        </p:sp>
        <p:sp>
          <p:nvSpPr>
            <p:cNvPr id="9264" name="Line 17"/>
            <p:cNvSpPr>
              <a:spLocks noChangeShapeType="1"/>
            </p:cNvSpPr>
            <p:nvPr/>
          </p:nvSpPr>
          <p:spPr bwMode="auto">
            <a:xfrm flipV="1">
              <a:off x="1937272" y="4840425"/>
              <a:ext cx="1714500" cy="1220788"/>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265" name="Group 19"/>
            <p:cNvGrpSpPr>
              <a:grpSpLocks/>
            </p:cNvGrpSpPr>
            <p:nvPr/>
          </p:nvGrpSpPr>
          <p:grpSpPr bwMode="auto">
            <a:xfrm>
              <a:off x="1482300" y="6162559"/>
              <a:ext cx="704850" cy="476250"/>
              <a:chOff x="2098" y="1905"/>
              <a:chExt cx="444" cy="300"/>
            </a:xfrm>
          </p:grpSpPr>
          <p:pic>
            <p:nvPicPr>
              <p:cNvPr id="9266" name="Picture 20"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623" t="36142" r="41359" b="-12323"/>
              <a:stretch>
                <a:fillRect/>
              </a:stretch>
            </p:blipFill>
            <p:spPr bwMode="auto">
              <a:xfrm rot="12502429" flipV="1">
                <a:off x="2098" y="1952"/>
                <a:ext cx="207"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21"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623" t="36142" r="41359" b="-12323"/>
              <a:stretch>
                <a:fillRect/>
              </a:stretch>
            </p:blipFill>
            <p:spPr bwMode="auto">
              <a:xfrm rot="12502429" flipH="1">
                <a:off x="2335" y="1905"/>
                <a:ext cx="207"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 name="Group 44"/>
          <p:cNvGrpSpPr>
            <a:grpSpLocks/>
          </p:cNvGrpSpPr>
          <p:nvPr/>
        </p:nvGrpSpPr>
        <p:grpSpPr bwMode="auto">
          <a:xfrm>
            <a:off x="3503613" y="3408363"/>
            <a:ext cx="2632075" cy="1230312"/>
            <a:chOff x="3503676" y="3408710"/>
            <a:chExt cx="2631948" cy="1229608"/>
          </a:xfrm>
        </p:grpSpPr>
        <p:grpSp>
          <p:nvGrpSpPr>
            <p:cNvPr id="9226" name="Group 43"/>
            <p:cNvGrpSpPr>
              <a:grpSpLocks/>
            </p:cNvGrpSpPr>
            <p:nvPr/>
          </p:nvGrpSpPr>
          <p:grpSpPr bwMode="auto">
            <a:xfrm>
              <a:off x="5626236" y="4229100"/>
              <a:ext cx="509388" cy="409218"/>
              <a:chOff x="5626236" y="4229100"/>
              <a:chExt cx="509388" cy="409218"/>
            </a:xfrm>
          </p:grpSpPr>
          <p:grpSp>
            <p:nvGrpSpPr>
              <p:cNvPr id="9242" name="Group 32"/>
              <p:cNvGrpSpPr>
                <a:grpSpLocks/>
              </p:cNvGrpSpPr>
              <p:nvPr/>
            </p:nvGrpSpPr>
            <p:grpSpPr bwMode="auto">
              <a:xfrm>
                <a:off x="5626236" y="4229100"/>
                <a:ext cx="192024" cy="304062"/>
                <a:chOff x="5626236" y="4312920"/>
                <a:chExt cx="192024" cy="304062"/>
              </a:xfrm>
            </p:grpSpPr>
            <p:sp>
              <p:nvSpPr>
                <p:cNvPr id="32" name="Right Arrow 31"/>
                <p:cNvSpPr/>
                <p:nvPr/>
              </p:nvSpPr>
              <p:spPr bwMode="auto">
                <a:xfrm rot="16200000">
                  <a:off x="5626236" y="4358640"/>
                  <a:ext cx="182880" cy="91440"/>
                </a:xfrm>
                <a:prstGeom prst="rightArrow">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path path="circle">
                    <a:fillToRect l="50000" t="50000" r="50000" b="50000"/>
                  </a:path>
                  <a:tileRect/>
                </a:gradFill>
                <a:ln w="9525" cap="flat" cmpd="sng" algn="ctr">
                  <a:solidFill>
                    <a:schemeClr val="bg1"/>
                  </a:solidFill>
                  <a:prstDash val="solid"/>
                  <a:round/>
                  <a:headEnd type="none" w="med" len="med"/>
                  <a:tailEnd type="none" w="med" len="med"/>
                </a:ln>
                <a:effectLst/>
                <a:scene3d>
                  <a:camera prst="orthographicFront"/>
                  <a:lightRig rig="threePt" dir="t"/>
                </a:scene3d>
                <a:sp3d>
                  <a:bevelT w="114300" prst="artDeco"/>
                </a:sp3d>
              </p:spPr>
              <p:txBody>
                <a:bodyPr>
                  <a:spAutoFit/>
                </a:bodyPr>
                <a:lstStyle/>
                <a:p>
                  <a:pPr eaLnBrk="0" hangingPunct="0">
                    <a:spcBef>
                      <a:spcPct val="50000"/>
                    </a:spcBef>
                    <a:defRPr/>
                  </a:pPr>
                  <a:endParaRPr lang="en-US">
                    <a:cs typeface="+mn-cs"/>
                  </a:endParaRPr>
                </a:p>
              </p:txBody>
            </p:sp>
            <p:sp>
              <p:nvSpPr>
                <p:cNvPr id="31" name="Oval 30"/>
                <p:cNvSpPr/>
                <p:nvPr/>
              </p:nvSpPr>
              <p:spPr>
                <a:xfrm>
                  <a:off x="5626236" y="4424958"/>
                  <a:ext cx="192024" cy="192024"/>
                </a:xfrm>
                <a:prstGeom prst="ellipse">
                  <a:avLst/>
                </a:prstGeom>
                <a:solidFill>
                  <a:srgbClr val="3333CC"/>
                </a:solidFill>
                <a:ln>
                  <a:solidFill>
                    <a:srgbClr val="3333CC"/>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grpSp>
          <p:grpSp>
            <p:nvGrpSpPr>
              <p:cNvPr id="9243" name="Group 33"/>
              <p:cNvGrpSpPr>
                <a:grpSpLocks/>
              </p:cNvGrpSpPr>
              <p:nvPr/>
            </p:nvGrpSpPr>
            <p:grpSpPr bwMode="auto">
              <a:xfrm flipV="1">
                <a:off x="5943600" y="4343400"/>
                <a:ext cx="192024" cy="294918"/>
                <a:chOff x="5626236" y="4312920"/>
                <a:chExt cx="192024" cy="294918"/>
              </a:xfrm>
            </p:grpSpPr>
            <p:sp>
              <p:nvSpPr>
                <p:cNvPr id="35" name="Right Arrow 34"/>
                <p:cNvSpPr/>
                <p:nvPr/>
              </p:nvSpPr>
              <p:spPr bwMode="auto">
                <a:xfrm rot="16200000">
                  <a:off x="5626236" y="4358640"/>
                  <a:ext cx="182880" cy="91440"/>
                </a:xfrm>
                <a:prstGeom prst="rightArrow">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path path="circle">
                    <a:fillToRect l="50000" t="50000" r="50000" b="50000"/>
                  </a:path>
                  <a:tileRect/>
                </a:gradFill>
                <a:ln w="9525" cap="flat" cmpd="sng" algn="ctr">
                  <a:solidFill>
                    <a:schemeClr val="bg1"/>
                  </a:solidFill>
                  <a:prstDash val="solid"/>
                  <a:round/>
                  <a:headEnd type="none" w="med" len="med"/>
                  <a:tailEnd type="none" w="med" len="med"/>
                </a:ln>
                <a:effectLst/>
                <a:scene3d>
                  <a:camera prst="orthographicFront"/>
                  <a:lightRig rig="threePt" dir="t"/>
                </a:scene3d>
                <a:sp3d>
                  <a:bevelT w="114300" prst="artDeco"/>
                </a:sp3d>
              </p:spPr>
              <p:txBody>
                <a:bodyPr>
                  <a:spAutoFit/>
                </a:bodyPr>
                <a:lstStyle/>
                <a:p>
                  <a:pPr eaLnBrk="0" hangingPunct="0">
                    <a:spcBef>
                      <a:spcPct val="50000"/>
                    </a:spcBef>
                    <a:defRPr/>
                  </a:pPr>
                  <a:endParaRPr lang="en-US">
                    <a:cs typeface="+mn-cs"/>
                  </a:endParaRPr>
                </a:p>
              </p:txBody>
            </p:sp>
            <p:sp>
              <p:nvSpPr>
                <p:cNvPr id="36" name="Oval 35"/>
                <p:cNvSpPr/>
                <p:nvPr/>
              </p:nvSpPr>
              <p:spPr>
                <a:xfrm>
                  <a:off x="5626236" y="4415814"/>
                  <a:ext cx="192024" cy="192024"/>
                </a:xfrm>
                <a:prstGeom prst="ellipse">
                  <a:avLst/>
                </a:prstGeom>
                <a:solidFill>
                  <a:srgbClr val="3333CC"/>
                </a:solidFill>
                <a:ln>
                  <a:solidFill>
                    <a:srgbClr val="3333CC"/>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grpSp>
        </p:grpSp>
        <p:grpSp>
          <p:nvGrpSpPr>
            <p:cNvPr id="9227" name="Group 42"/>
            <p:cNvGrpSpPr>
              <a:grpSpLocks/>
            </p:cNvGrpSpPr>
            <p:nvPr/>
          </p:nvGrpSpPr>
          <p:grpSpPr bwMode="auto">
            <a:xfrm>
              <a:off x="3503676" y="3408710"/>
              <a:ext cx="534924" cy="401290"/>
              <a:chOff x="3503676" y="3408710"/>
              <a:chExt cx="534924" cy="401290"/>
            </a:xfrm>
          </p:grpSpPr>
          <p:grpSp>
            <p:nvGrpSpPr>
              <p:cNvPr id="9228" name="Group 36"/>
              <p:cNvGrpSpPr>
                <a:grpSpLocks/>
              </p:cNvGrpSpPr>
              <p:nvPr/>
            </p:nvGrpSpPr>
            <p:grpSpPr bwMode="auto">
              <a:xfrm>
                <a:off x="3503676" y="3408710"/>
                <a:ext cx="192024" cy="325090"/>
                <a:chOff x="5610996" y="4312920"/>
                <a:chExt cx="192024" cy="325090"/>
              </a:xfrm>
            </p:grpSpPr>
            <p:sp>
              <p:nvSpPr>
                <p:cNvPr id="38" name="Right Arrow 37"/>
                <p:cNvSpPr/>
                <p:nvPr/>
              </p:nvSpPr>
              <p:spPr bwMode="auto">
                <a:xfrm rot="16200000">
                  <a:off x="5626236" y="4358640"/>
                  <a:ext cx="182880" cy="91440"/>
                </a:xfrm>
                <a:prstGeom prst="rightArrow">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path path="circle">
                    <a:fillToRect l="50000" t="50000" r="50000" b="50000"/>
                  </a:path>
                  <a:tileRect/>
                </a:gradFill>
                <a:ln w="9525" cap="flat" cmpd="sng" algn="ctr">
                  <a:solidFill>
                    <a:schemeClr val="bg1"/>
                  </a:solidFill>
                  <a:prstDash val="solid"/>
                  <a:round/>
                  <a:headEnd type="none" w="med" len="med"/>
                  <a:tailEnd type="none" w="med" len="med"/>
                </a:ln>
                <a:effectLst/>
                <a:scene3d>
                  <a:camera prst="orthographicFront"/>
                  <a:lightRig rig="threePt" dir="t"/>
                </a:scene3d>
                <a:sp3d>
                  <a:bevelT w="114300" prst="artDeco"/>
                </a:sp3d>
              </p:spPr>
              <p:txBody>
                <a:bodyPr>
                  <a:spAutoFit/>
                </a:bodyPr>
                <a:lstStyle/>
                <a:p>
                  <a:pPr eaLnBrk="0" hangingPunct="0">
                    <a:spcBef>
                      <a:spcPct val="50000"/>
                    </a:spcBef>
                    <a:defRPr/>
                  </a:pPr>
                  <a:endParaRPr lang="en-US">
                    <a:cs typeface="+mn-cs"/>
                  </a:endParaRPr>
                </a:p>
              </p:txBody>
            </p:sp>
            <p:sp>
              <p:nvSpPr>
                <p:cNvPr id="39" name="Oval 38"/>
                <p:cNvSpPr/>
                <p:nvPr/>
              </p:nvSpPr>
              <p:spPr>
                <a:xfrm>
                  <a:off x="5610996" y="4445986"/>
                  <a:ext cx="192024" cy="192024"/>
                </a:xfrm>
                <a:prstGeom prst="ellipse">
                  <a:avLst/>
                </a:prstGeom>
                <a:solidFill>
                  <a:srgbClr val="00A44A"/>
                </a:solidFill>
                <a:ln>
                  <a:solidFill>
                    <a:srgbClr val="006C3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grpSp>
          <p:grpSp>
            <p:nvGrpSpPr>
              <p:cNvPr id="9229" name="Group 39"/>
              <p:cNvGrpSpPr>
                <a:grpSpLocks/>
              </p:cNvGrpSpPr>
              <p:nvPr/>
            </p:nvGrpSpPr>
            <p:grpSpPr bwMode="auto">
              <a:xfrm flipV="1">
                <a:off x="3846576" y="3484910"/>
                <a:ext cx="192024" cy="325090"/>
                <a:chOff x="5610996" y="4312920"/>
                <a:chExt cx="192024" cy="325090"/>
              </a:xfrm>
            </p:grpSpPr>
            <p:sp>
              <p:nvSpPr>
                <p:cNvPr id="41" name="Right Arrow 40"/>
                <p:cNvSpPr/>
                <p:nvPr/>
              </p:nvSpPr>
              <p:spPr bwMode="auto">
                <a:xfrm rot="16200000">
                  <a:off x="5626236" y="4358640"/>
                  <a:ext cx="182880" cy="91440"/>
                </a:xfrm>
                <a:prstGeom prst="rightArrow">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path path="circle">
                    <a:fillToRect l="50000" t="50000" r="50000" b="50000"/>
                  </a:path>
                  <a:tileRect/>
                </a:gradFill>
                <a:ln w="9525" cap="flat" cmpd="sng" algn="ctr">
                  <a:solidFill>
                    <a:schemeClr val="bg1"/>
                  </a:solidFill>
                  <a:prstDash val="solid"/>
                  <a:round/>
                  <a:headEnd type="none" w="med" len="med"/>
                  <a:tailEnd type="none" w="med" len="med"/>
                </a:ln>
                <a:effectLst/>
                <a:scene3d>
                  <a:camera prst="orthographicFront"/>
                  <a:lightRig rig="threePt" dir="t"/>
                </a:scene3d>
                <a:sp3d>
                  <a:bevelT w="114300" prst="artDeco"/>
                </a:sp3d>
              </p:spPr>
              <p:txBody>
                <a:bodyPr>
                  <a:spAutoFit/>
                </a:bodyPr>
                <a:lstStyle/>
                <a:p>
                  <a:pPr eaLnBrk="0" hangingPunct="0">
                    <a:spcBef>
                      <a:spcPct val="50000"/>
                    </a:spcBef>
                    <a:defRPr/>
                  </a:pPr>
                  <a:endParaRPr lang="en-US">
                    <a:cs typeface="+mn-cs"/>
                  </a:endParaRPr>
                </a:p>
              </p:txBody>
            </p:sp>
            <p:sp>
              <p:nvSpPr>
                <p:cNvPr id="42" name="Oval 41"/>
                <p:cNvSpPr/>
                <p:nvPr/>
              </p:nvSpPr>
              <p:spPr>
                <a:xfrm>
                  <a:off x="5610996" y="4445986"/>
                  <a:ext cx="192024" cy="192024"/>
                </a:xfrm>
                <a:prstGeom prst="ellipse">
                  <a:avLst/>
                </a:prstGeom>
                <a:solidFill>
                  <a:srgbClr val="00A44A"/>
                </a:solidFill>
                <a:ln>
                  <a:solidFill>
                    <a:srgbClr val="006C3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grpSp>
        </p:grpSp>
      </p:grpSp>
      <p:sp>
        <p:nvSpPr>
          <p:cNvPr id="37" name="Rectangle 36"/>
          <p:cNvSpPr/>
          <p:nvPr/>
        </p:nvSpPr>
        <p:spPr>
          <a:xfrm>
            <a:off x="50886" y="55277"/>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Alkaline earth atoms</a:t>
            </a:r>
            <a:endParaRPr lang="en-US" sz="24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
        <p:nvSpPr>
          <p:cNvPr id="40" name="TextBox 39"/>
          <p:cNvSpPr txBox="1"/>
          <p:nvPr/>
        </p:nvSpPr>
        <p:spPr>
          <a:xfrm>
            <a:off x="458788" y="763588"/>
            <a:ext cx="8510587" cy="2677656"/>
          </a:xfrm>
          <a:prstGeom prst="rect">
            <a:avLst/>
          </a:prstGeom>
          <a:noFill/>
        </p:spPr>
        <p:txBody>
          <a:bodyPr>
            <a:spAutoFit/>
          </a:bodyPr>
          <a:lstStyle/>
          <a:p>
            <a:pPr eaLnBrk="0" hangingPunct="0">
              <a:spcBef>
                <a:spcPct val="50000"/>
              </a:spcBef>
              <a:buFont typeface="Wingdings" pitchFamily="2" charset="2"/>
              <a:buChar char="§"/>
              <a:defRPr/>
            </a:pPr>
            <a:endParaRPr lang="en-US" sz="2400" dirty="0">
              <a:solidFill>
                <a:srgbClr val="000000">
                  <a:lumMod val="85000"/>
                  <a:lumOff val="15000"/>
                </a:srgbClr>
              </a:solidFill>
              <a:latin typeface="+mj-lt"/>
            </a:endParaRPr>
          </a:p>
          <a:p>
            <a:pPr eaLnBrk="0" hangingPunct="0">
              <a:spcBef>
                <a:spcPct val="50000"/>
              </a:spcBef>
              <a:buFont typeface="Wingdings" pitchFamily="2" charset="2"/>
              <a:buChar char="§"/>
              <a:defRPr/>
            </a:pPr>
            <a:r>
              <a:rPr lang="en-US" sz="2400" dirty="0">
                <a:solidFill>
                  <a:srgbClr val="000000">
                    <a:lumMod val="85000"/>
                    <a:lumOff val="15000"/>
                  </a:srgbClr>
                </a:solidFill>
                <a:latin typeface="+mj-lt"/>
              </a:rPr>
              <a:t>L</a:t>
            </a:r>
            <a:r>
              <a:rPr lang="en-US" sz="2400" dirty="0">
                <a:solidFill>
                  <a:srgbClr val="000000"/>
                </a:solidFill>
                <a:latin typeface="+mj-lt"/>
              </a:rPr>
              <a:t>ong lived </a:t>
            </a:r>
            <a:r>
              <a:rPr lang="en-US" sz="2400" dirty="0" err="1">
                <a:solidFill>
                  <a:srgbClr val="000000"/>
                </a:solidFill>
                <a:latin typeface="+mj-lt"/>
              </a:rPr>
              <a:t>metastable</a:t>
            </a:r>
            <a:r>
              <a:rPr lang="en-US" sz="2400" dirty="0">
                <a:solidFill>
                  <a:srgbClr val="000000"/>
                </a:solidFill>
                <a:latin typeface="+mj-lt"/>
              </a:rPr>
              <a:t> </a:t>
            </a:r>
            <a:r>
              <a:rPr lang="en-US" sz="2400" baseline="30000" dirty="0">
                <a:solidFill>
                  <a:srgbClr val="000000"/>
                </a:solidFill>
                <a:latin typeface="+mj-lt"/>
                <a:sym typeface="Mathematica1"/>
              </a:rPr>
              <a:t>3</a:t>
            </a:r>
            <a:r>
              <a:rPr lang="en-US" sz="2400" dirty="0">
                <a:solidFill>
                  <a:srgbClr val="000000"/>
                </a:solidFill>
                <a:latin typeface="+mj-lt"/>
                <a:sym typeface="Mathematica1"/>
              </a:rPr>
              <a:t>P </a:t>
            </a:r>
            <a:r>
              <a:rPr lang="en-US" sz="2400" baseline="-25000" dirty="0">
                <a:solidFill>
                  <a:srgbClr val="000000"/>
                </a:solidFill>
                <a:latin typeface="+mj-lt"/>
                <a:sym typeface="Mathematica1"/>
              </a:rPr>
              <a:t>0 </a:t>
            </a:r>
            <a:r>
              <a:rPr lang="en-US" sz="2400" dirty="0">
                <a:solidFill>
                  <a:srgbClr val="000000"/>
                </a:solidFill>
                <a:latin typeface="+mj-lt"/>
                <a:sym typeface="Mathematica1"/>
              </a:rPr>
              <a:t>state:  </a:t>
            </a:r>
            <a:r>
              <a:rPr lang="en-US" sz="2400" baseline="30000" dirty="0">
                <a:solidFill>
                  <a:srgbClr val="000000"/>
                </a:solidFill>
                <a:latin typeface="+mj-lt"/>
                <a:sym typeface="Mathematica1"/>
              </a:rPr>
              <a:t>3</a:t>
            </a:r>
            <a:r>
              <a:rPr lang="en-US" sz="2400" dirty="0">
                <a:solidFill>
                  <a:srgbClr val="000000"/>
                </a:solidFill>
                <a:latin typeface="+mj-lt"/>
                <a:sym typeface="Mathematica1"/>
              </a:rPr>
              <a:t>P </a:t>
            </a:r>
            <a:r>
              <a:rPr lang="en-US" sz="2400" baseline="-25000" dirty="0">
                <a:solidFill>
                  <a:srgbClr val="000000"/>
                </a:solidFill>
                <a:latin typeface="+mj-lt"/>
                <a:sym typeface="Mathematica1"/>
              </a:rPr>
              <a:t>0</a:t>
            </a:r>
            <a:r>
              <a:rPr lang="en-US" sz="2400" dirty="0">
                <a:solidFill>
                  <a:srgbClr val="000000"/>
                </a:solidFill>
                <a:latin typeface="+mj-lt"/>
                <a:sym typeface="Mathematica1"/>
              </a:rPr>
              <a:t>- </a:t>
            </a:r>
            <a:r>
              <a:rPr lang="en-US" sz="2400" baseline="30000" dirty="0">
                <a:solidFill>
                  <a:srgbClr val="000000"/>
                </a:solidFill>
                <a:latin typeface="+mj-lt"/>
                <a:sym typeface="Mathematica1"/>
              </a:rPr>
              <a:t>1</a:t>
            </a:r>
            <a:r>
              <a:rPr lang="en-US" sz="2400" dirty="0">
                <a:solidFill>
                  <a:srgbClr val="000000"/>
                </a:solidFill>
                <a:latin typeface="+mj-lt"/>
                <a:sym typeface="Mathematica1"/>
              </a:rPr>
              <a:t>S </a:t>
            </a:r>
            <a:r>
              <a:rPr lang="en-US" sz="2400" baseline="-25000" dirty="0">
                <a:solidFill>
                  <a:srgbClr val="000000"/>
                </a:solidFill>
                <a:latin typeface="+mj-lt"/>
                <a:sym typeface="Mathematica1"/>
              </a:rPr>
              <a:t>0 </a:t>
            </a:r>
            <a:r>
              <a:rPr lang="en-US" sz="2400" dirty="0">
                <a:solidFill>
                  <a:srgbClr val="000000"/>
                </a:solidFill>
                <a:latin typeface="+mj-lt"/>
                <a:sym typeface="Mathematica1"/>
              </a:rPr>
              <a:t> is a dipole and spin forbidden transition with a </a:t>
            </a:r>
            <a:r>
              <a:rPr lang="en-US" sz="2400" b="1" dirty="0" err="1">
                <a:solidFill>
                  <a:srgbClr val="000000"/>
                </a:solidFill>
                <a:latin typeface="+mj-lt"/>
                <a:sym typeface="Mathematica1"/>
              </a:rPr>
              <a:t>linewidth</a:t>
            </a:r>
            <a:r>
              <a:rPr lang="en-US" sz="2400" b="1" dirty="0">
                <a:solidFill>
                  <a:srgbClr val="000000"/>
                </a:solidFill>
                <a:latin typeface="+mj-lt"/>
                <a:sym typeface="Mathematica1"/>
              </a:rPr>
              <a:t> ~ </a:t>
            </a:r>
            <a:r>
              <a:rPr lang="en-US" sz="2400" b="1" dirty="0" err="1">
                <a:solidFill>
                  <a:srgbClr val="000000"/>
                </a:solidFill>
                <a:latin typeface="+mj-lt"/>
                <a:sym typeface="Mathematica1"/>
              </a:rPr>
              <a:t>mHz</a:t>
            </a:r>
            <a:r>
              <a:rPr lang="en-US" sz="2400" dirty="0">
                <a:solidFill>
                  <a:srgbClr val="000000"/>
                </a:solidFill>
                <a:latin typeface="+mj-lt"/>
              </a:rPr>
              <a:t> .                                  </a:t>
            </a:r>
            <a:r>
              <a:rPr lang="en-US" sz="2400" b="1" dirty="0">
                <a:solidFill>
                  <a:srgbClr val="FF0000"/>
                </a:solidFill>
                <a:cs typeface="Arial"/>
                <a:sym typeface="Mathematica1Mono"/>
              </a:rPr>
              <a:t>  </a:t>
            </a:r>
            <a:r>
              <a:rPr lang="en-US" sz="2400" b="1" dirty="0">
                <a:latin typeface="+mj-lt"/>
                <a:cs typeface="Arial"/>
                <a:sym typeface="Mathematica1Mono"/>
              </a:rPr>
              <a:t>Spectral resolution</a:t>
            </a:r>
            <a:endParaRPr lang="en-US" sz="2400" dirty="0">
              <a:solidFill>
                <a:srgbClr val="000000"/>
              </a:solidFill>
              <a:latin typeface="+mj-lt"/>
            </a:endParaRPr>
          </a:p>
          <a:p>
            <a:pPr eaLnBrk="0" hangingPunct="0">
              <a:spcBef>
                <a:spcPct val="50000"/>
              </a:spcBef>
              <a:buFont typeface="Wingdings" pitchFamily="2" charset="2"/>
              <a:buChar char="§"/>
              <a:defRPr/>
            </a:pPr>
            <a:r>
              <a:rPr lang="en-US" sz="2400" b="1" kern="0" dirty="0">
                <a:latin typeface="+mj-lt"/>
                <a:sym typeface="Arial" charset="0"/>
              </a:rPr>
              <a:t> </a:t>
            </a:r>
            <a:r>
              <a:rPr lang="en-US" sz="2400" kern="0" dirty="0">
                <a:latin typeface="+mj-lt"/>
                <a:sym typeface="Arial" charset="0"/>
              </a:rPr>
              <a:t>Total electronic angular momentum </a:t>
            </a:r>
            <a:r>
              <a:rPr lang="en-US" sz="2400" b="1" kern="0" dirty="0">
                <a:latin typeface="+mj-lt"/>
                <a:sym typeface="Arial" charset="0"/>
              </a:rPr>
              <a:t>J=0</a:t>
            </a:r>
            <a:r>
              <a:rPr lang="en-US" sz="2400" kern="0" dirty="0">
                <a:solidFill>
                  <a:srgbClr val="0066FF"/>
                </a:solidFill>
                <a:latin typeface="+mj-lt"/>
                <a:sym typeface="Arial" charset="0"/>
              </a:rPr>
              <a:t>  </a:t>
            </a:r>
            <a:r>
              <a:rPr lang="en-US" sz="2400" dirty="0">
                <a:latin typeface="+mj-lt"/>
                <a:cs typeface="Arial"/>
              </a:rPr>
              <a:t>→ Only nuclear spin </a:t>
            </a:r>
            <a:r>
              <a:rPr lang="en-US" sz="2400" b="1" dirty="0" smtClean="0">
                <a:latin typeface="+mj-lt"/>
                <a:cs typeface="Arial"/>
              </a:rPr>
              <a:t>I</a:t>
            </a:r>
            <a:endParaRPr lang="en-US" sz="3200" dirty="0">
              <a:latin typeface="+mn-lt"/>
              <a:cs typeface="+mn-cs"/>
            </a:endParaRPr>
          </a:p>
        </p:txBody>
      </p:sp>
      <p:sp>
        <p:nvSpPr>
          <p:cNvPr id="9225" name="TextBox 2"/>
          <p:cNvSpPr txBox="1">
            <a:spLocks noChangeArrowheads="1"/>
          </p:cNvSpPr>
          <p:nvPr/>
        </p:nvSpPr>
        <p:spPr bwMode="auto">
          <a:xfrm>
            <a:off x="2506663" y="657225"/>
            <a:ext cx="61325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2800">
                <a:solidFill>
                  <a:srgbClr val="000099"/>
                </a:solidFill>
                <a:latin typeface="Britannic Bold" pitchFamily="34" charset="0"/>
              </a:rPr>
              <a:t>Unique atomic 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231" y="4075113"/>
            <a:ext cx="3492500" cy="708025"/>
          </a:xfrm>
          <a:prstGeom prst="rect">
            <a:avLst/>
          </a:prstGeom>
          <a:noFill/>
        </p:spPr>
        <p:txBody>
          <a:bodyPr>
            <a:spAutoFit/>
          </a:bodyPr>
          <a:lstStyle/>
          <a:p>
            <a:pPr marL="342900" indent="-342900">
              <a:buFont typeface="Arial" pitchFamily="34" charset="0"/>
              <a:buChar char="•"/>
              <a:defRPr/>
            </a:pPr>
            <a:r>
              <a:rPr lang="en-US" dirty="0">
                <a:latin typeface="+mn-lt"/>
              </a:rPr>
              <a:t>Development of sidebands with increasing atom number </a:t>
            </a:r>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800708"/>
            <a:ext cx="4169167" cy="291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764704"/>
            <a:ext cx="4197287" cy="27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338" y="4077072"/>
            <a:ext cx="4144027" cy="2676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4379" y="1597819"/>
            <a:ext cx="1871662" cy="400050"/>
          </a:xfrm>
          <a:prstGeom prst="rect">
            <a:avLst/>
          </a:prstGeom>
          <a:noFill/>
        </p:spPr>
        <p:txBody>
          <a:bodyPr>
            <a:spAutoFit/>
          </a:bodyPr>
          <a:lstStyle/>
          <a:p>
            <a:pPr>
              <a:defRPr/>
            </a:pPr>
            <a:r>
              <a:rPr lang="en-US" b="1" dirty="0">
                <a:latin typeface="Symbol" pitchFamily="18" charset="2"/>
                <a:cs typeface="Aharoni" pitchFamily="2" charset="-79"/>
              </a:rPr>
              <a:t>W</a:t>
            </a:r>
            <a:r>
              <a:rPr lang="en-US" b="1" dirty="0">
                <a:latin typeface="+mn-lt"/>
                <a:cs typeface="Aharoni" pitchFamily="2" charset="-79"/>
              </a:rPr>
              <a:t>=2</a:t>
            </a:r>
            <a:r>
              <a:rPr lang="en-US" b="1" dirty="0">
                <a:latin typeface="Symbol" pitchFamily="18" charset="2"/>
                <a:cs typeface="Aharoni" pitchFamily="2" charset="-79"/>
              </a:rPr>
              <a:t>p</a:t>
            </a:r>
            <a:r>
              <a:rPr lang="en-US" b="1" dirty="0">
                <a:latin typeface="+mn-lt"/>
                <a:cs typeface="Aharoni" pitchFamily="2" charset="-79"/>
              </a:rPr>
              <a:t> x 2.5 Hz</a:t>
            </a:r>
          </a:p>
        </p:txBody>
      </p:sp>
      <p:sp>
        <p:nvSpPr>
          <p:cNvPr id="11" name="TextBox 10"/>
          <p:cNvSpPr txBox="1"/>
          <p:nvPr/>
        </p:nvSpPr>
        <p:spPr>
          <a:xfrm>
            <a:off x="5500055" y="1805719"/>
            <a:ext cx="1871662" cy="400050"/>
          </a:xfrm>
          <a:prstGeom prst="rect">
            <a:avLst/>
          </a:prstGeom>
          <a:noFill/>
        </p:spPr>
        <p:txBody>
          <a:bodyPr>
            <a:spAutoFit/>
          </a:bodyPr>
          <a:lstStyle/>
          <a:p>
            <a:pPr>
              <a:defRPr/>
            </a:pPr>
            <a:r>
              <a:rPr lang="en-US" b="1" dirty="0">
                <a:latin typeface="Symbol" pitchFamily="18" charset="2"/>
                <a:cs typeface="Aharoni" pitchFamily="2" charset="-79"/>
              </a:rPr>
              <a:t>W</a:t>
            </a:r>
            <a:r>
              <a:rPr lang="en-US" b="1" dirty="0">
                <a:latin typeface="+mn-lt"/>
                <a:cs typeface="Aharoni" pitchFamily="2" charset="-79"/>
              </a:rPr>
              <a:t>=2</a:t>
            </a:r>
            <a:r>
              <a:rPr lang="en-US" b="1" dirty="0">
                <a:latin typeface="Symbol" pitchFamily="18" charset="2"/>
                <a:cs typeface="Aharoni" pitchFamily="2" charset="-79"/>
              </a:rPr>
              <a:t>p</a:t>
            </a:r>
            <a:r>
              <a:rPr lang="en-US" b="1" dirty="0">
                <a:latin typeface="+mn-lt"/>
                <a:cs typeface="Aharoni" pitchFamily="2" charset="-79"/>
              </a:rPr>
              <a:t> x 2.5 Hz</a:t>
            </a:r>
          </a:p>
        </p:txBody>
      </p:sp>
      <p:sp>
        <p:nvSpPr>
          <p:cNvPr id="6" name="TextBox 5"/>
          <p:cNvSpPr txBox="1"/>
          <p:nvPr/>
        </p:nvSpPr>
        <p:spPr>
          <a:xfrm>
            <a:off x="612329" y="2020094"/>
            <a:ext cx="1258887" cy="400050"/>
          </a:xfrm>
          <a:prstGeom prst="rect">
            <a:avLst/>
          </a:prstGeom>
          <a:noFill/>
        </p:spPr>
        <p:txBody>
          <a:bodyPr>
            <a:spAutoFit/>
          </a:bodyPr>
          <a:lstStyle/>
          <a:p>
            <a:pPr>
              <a:defRPr/>
            </a:pPr>
            <a:r>
              <a:rPr lang="en-US" b="1" dirty="0">
                <a:latin typeface="+mn-lt"/>
              </a:rPr>
              <a:t>N</a:t>
            </a:r>
            <a:r>
              <a:rPr lang="en-US" b="1" baseline="-25000" dirty="0">
                <a:latin typeface="+mn-lt"/>
              </a:rPr>
              <a:t>T  </a:t>
            </a:r>
            <a:r>
              <a:rPr lang="en-US" b="1" dirty="0">
                <a:latin typeface="+mn-lt"/>
              </a:rPr>
              <a:t>=1500</a:t>
            </a:r>
            <a:endParaRPr lang="en-US" b="1" baseline="-25000" dirty="0">
              <a:latin typeface="+mn-lt"/>
            </a:endParaRPr>
          </a:p>
        </p:txBody>
      </p:sp>
      <p:sp>
        <p:nvSpPr>
          <p:cNvPr id="13" name="TextBox 12"/>
          <p:cNvSpPr txBox="1"/>
          <p:nvPr/>
        </p:nvSpPr>
        <p:spPr>
          <a:xfrm>
            <a:off x="5715955" y="2264507"/>
            <a:ext cx="1260475" cy="400050"/>
          </a:xfrm>
          <a:prstGeom prst="rect">
            <a:avLst/>
          </a:prstGeom>
          <a:noFill/>
        </p:spPr>
        <p:txBody>
          <a:bodyPr>
            <a:spAutoFit/>
          </a:bodyPr>
          <a:lstStyle/>
          <a:p>
            <a:pPr>
              <a:defRPr/>
            </a:pPr>
            <a:r>
              <a:rPr lang="en-US" b="1" dirty="0">
                <a:latin typeface="+mn-lt"/>
              </a:rPr>
              <a:t>N</a:t>
            </a:r>
            <a:r>
              <a:rPr lang="en-US" b="1" baseline="-25000" dirty="0">
                <a:latin typeface="+mn-lt"/>
              </a:rPr>
              <a:t>T  </a:t>
            </a:r>
            <a:r>
              <a:rPr lang="en-US" b="1" dirty="0">
                <a:latin typeface="+mn-lt"/>
              </a:rPr>
              <a:t>=7000</a:t>
            </a:r>
            <a:endParaRPr lang="en-US" b="1" baseline="-25000" dirty="0">
              <a:latin typeface="+mn-lt"/>
            </a:endParaRPr>
          </a:p>
        </p:txBody>
      </p:sp>
      <p:sp>
        <p:nvSpPr>
          <p:cNvPr id="14" name="TextBox 13"/>
          <p:cNvSpPr txBox="1"/>
          <p:nvPr/>
        </p:nvSpPr>
        <p:spPr>
          <a:xfrm>
            <a:off x="5328084" y="4429125"/>
            <a:ext cx="1871662" cy="400050"/>
          </a:xfrm>
          <a:prstGeom prst="rect">
            <a:avLst/>
          </a:prstGeom>
          <a:noFill/>
        </p:spPr>
        <p:txBody>
          <a:bodyPr>
            <a:spAutoFit/>
          </a:bodyPr>
          <a:lstStyle/>
          <a:p>
            <a:pPr>
              <a:defRPr/>
            </a:pPr>
            <a:r>
              <a:rPr lang="en-US" b="1" dirty="0">
                <a:latin typeface="Symbol" pitchFamily="18" charset="2"/>
                <a:cs typeface="Aharoni" pitchFamily="2" charset="-79"/>
              </a:rPr>
              <a:t>W</a:t>
            </a:r>
            <a:r>
              <a:rPr lang="en-US" b="1" dirty="0">
                <a:latin typeface="+mn-lt"/>
                <a:cs typeface="Aharoni" pitchFamily="2" charset="-79"/>
              </a:rPr>
              <a:t>=2</a:t>
            </a:r>
            <a:r>
              <a:rPr lang="en-US" b="1" dirty="0">
                <a:latin typeface="Symbol" pitchFamily="18" charset="2"/>
                <a:cs typeface="Aharoni" pitchFamily="2" charset="-79"/>
              </a:rPr>
              <a:t>p</a:t>
            </a:r>
            <a:r>
              <a:rPr lang="en-US" b="1" dirty="0">
                <a:latin typeface="+mn-lt"/>
                <a:cs typeface="Aharoni" pitchFamily="2" charset="-79"/>
              </a:rPr>
              <a:t> x 0.7 Hz</a:t>
            </a:r>
          </a:p>
        </p:txBody>
      </p:sp>
      <p:sp>
        <p:nvSpPr>
          <p:cNvPr id="15" name="TextBox 14"/>
          <p:cNvSpPr txBox="1"/>
          <p:nvPr/>
        </p:nvSpPr>
        <p:spPr>
          <a:xfrm>
            <a:off x="5436096" y="5141837"/>
            <a:ext cx="1258887" cy="400050"/>
          </a:xfrm>
          <a:prstGeom prst="rect">
            <a:avLst/>
          </a:prstGeom>
          <a:noFill/>
        </p:spPr>
        <p:txBody>
          <a:bodyPr>
            <a:spAutoFit/>
          </a:bodyPr>
          <a:lstStyle/>
          <a:p>
            <a:pPr>
              <a:defRPr/>
            </a:pPr>
            <a:r>
              <a:rPr lang="en-US" b="1" dirty="0">
                <a:latin typeface="+mn-lt"/>
              </a:rPr>
              <a:t>N</a:t>
            </a:r>
            <a:r>
              <a:rPr lang="en-US" b="1" baseline="-25000" dirty="0">
                <a:latin typeface="+mn-lt"/>
              </a:rPr>
              <a:t>T  </a:t>
            </a:r>
            <a:r>
              <a:rPr lang="en-US" b="1" dirty="0">
                <a:latin typeface="+mn-lt"/>
              </a:rPr>
              <a:t>=6000</a:t>
            </a:r>
            <a:endParaRPr lang="en-US" b="1" baseline="-25000" dirty="0">
              <a:latin typeface="+mn-lt"/>
            </a:endParaRPr>
          </a:p>
        </p:txBody>
      </p:sp>
      <p:sp>
        <p:nvSpPr>
          <p:cNvPr id="16" name="TextBox 15"/>
          <p:cNvSpPr txBox="1"/>
          <p:nvPr/>
        </p:nvSpPr>
        <p:spPr>
          <a:xfrm>
            <a:off x="575556" y="4785482"/>
            <a:ext cx="3492500" cy="1630362"/>
          </a:xfrm>
          <a:prstGeom prst="rect">
            <a:avLst/>
          </a:prstGeom>
          <a:noFill/>
        </p:spPr>
        <p:txBody>
          <a:bodyPr>
            <a:spAutoFit/>
          </a:bodyPr>
          <a:lstStyle/>
          <a:p>
            <a:pPr marL="342900" indent="-342900">
              <a:buFont typeface="Arial" pitchFamily="34" charset="0"/>
              <a:buChar char="•"/>
              <a:defRPr/>
            </a:pPr>
            <a:r>
              <a:rPr lang="en-US" dirty="0">
                <a:latin typeface="+mn-lt"/>
              </a:rPr>
              <a:t>Suppression of excitation and losses during clock interrogation as</a:t>
            </a:r>
          </a:p>
          <a:p>
            <a:pPr marL="342900" indent="-342900">
              <a:buFont typeface="Wingdings" pitchFamily="2" charset="2"/>
              <a:buChar char="ü"/>
              <a:defRPr/>
            </a:pPr>
            <a:r>
              <a:rPr lang="en-US" dirty="0">
                <a:latin typeface="+mn-lt"/>
              </a:rPr>
              <a:t> density increases and</a:t>
            </a:r>
          </a:p>
          <a:p>
            <a:pPr marL="342900" indent="-342900">
              <a:buFont typeface="Wingdings" pitchFamily="2" charset="2"/>
              <a:buChar char="ü"/>
              <a:defRPr/>
            </a:pPr>
            <a:r>
              <a:rPr lang="en-US" dirty="0">
                <a:latin typeface="+mn-lt"/>
              </a:rPr>
              <a:t> Rabi frequency decreases, </a:t>
            </a:r>
          </a:p>
        </p:txBody>
      </p:sp>
      <p:sp>
        <p:nvSpPr>
          <p:cNvPr id="8" name="TextBox 7"/>
          <p:cNvSpPr txBox="1">
            <a:spLocks noChangeArrowheads="1"/>
          </p:cNvSpPr>
          <p:nvPr/>
        </p:nvSpPr>
        <p:spPr bwMode="auto">
          <a:xfrm>
            <a:off x="977106" y="6353176"/>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dirty="0" smtClean="0">
                <a:solidFill>
                  <a:srgbClr val="C00000"/>
                </a:solidFill>
              </a:rPr>
              <a:t>??? Theory at rescue</a:t>
            </a:r>
            <a:endParaRPr lang="en-US" dirty="0">
              <a:solidFill>
                <a:srgbClr val="C00000"/>
              </a:solidFill>
            </a:endParaRPr>
          </a:p>
        </p:txBody>
      </p:sp>
      <p:sp>
        <p:nvSpPr>
          <p:cNvPr id="7" name="TextBox 6"/>
          <p:cNvSpPr txBox="1"/>
          <p:nvPr/>
        </p:nvSpPr>
        <p:spPr>
          <a:xfrm>
            <a:off x="2545804" y="1779588"/>
            <a:ext cx="2458244" cy="830997"/>
          </a:xfrm>
          <a:prstGeom prst="rect">
            <a:avLst/>
          </a:prstGeom>
          <a:noFill/>
        </p:spPr>
        <p:txBody>
          <a:bodyPr wrap="square" rtlCol="0">
            <a:spAutoFit/>
          </a:bodyPr>
          <a:lstStyle/>
          <a:p>
            <a:r>
              <a:rPr lang="en-US" sz="1400" b="1" dirty="0" smtClean="0">
                <a:solidFill>
                  <a:srgbClr val="000099"/>
                </a:solidFill>
                <a:latin typeface="+mn-lt"/>
              </a:rPr>
              <a:t>Excitation fraction</a:t>
            </a:r>
          </a:p>
          <a:p>
            <a:r>
              <a:rPr lang="en-US" sz="1400" b="1" dirty="0" smtClean="0">
                <a:solidFill>
                  <a:srgbClr val="000099"/>
                </a:solidFill>
                <a:latin typeface="+mn-lt"/>
              </a:rPr>
              <a:t>Normalized</a:t>
            </a:r>
            <a:r>
              <a:rPr lang="en-US" dirty="0" smtClean="0"/>
              <a:t>                    </a:t>
            </a:r>
            <a:r>
              <a:rPr lang="en-US" sz="1400" b="1" dirty="0" smtClean="0">
                <a:solidFill>
                  <a:srgbClr val="990033"/>
                </a:solidFill>
                <a:latin typeface="+mn-lt"/>
              </a:rPr>
              <a:t>atom number</a:t>
            </a:r>
            <a:endParaRPr lang="en-US" sz="1400" b="1" dirty="0">
              <a:solidFill>
                <a:srgbClr val="990033"/>
              </a:solidFill>
              <a:latin typeface="+mn-lt"/>
            </a:endParaRPr>
          </a:p>
        </p:txBody>
      </p:sp>
      <p:sp>
        <p:nvSpPr>
          <p:cNvPr id="17" name="Rectangle 2"/>
          <p:cNvSpPr txBox="1">
            <a:spLocks noChangeArrowheads="1"/>
          </p:cNvSpPr>
          <p:nvPr/>
        </p:nvSpPr>
        <p:spPr>
          <a:xfrm>
            <a:off x="70334" y="8858"/>
            <a:ext cx="8879305" cy="863726"/>
          </a:xfrm>
          <a:prstGeom prst="rect">
            <a:avLst/>
          </a:prstGeom>
        </p:spPr>
        <p:txBody>
          <a:bodyPr>
            <a:normAutofit fontScale="90000"/>
          </a:bodyPr>
          <a:lstStyle/>
          <a:p>
            <a:pPr algn="ctr" eaLnBrk="0" fontAlgn="auto" hangingPunct="0">
              <a:spcBef>
                <a:spcPct val="50000"/>
              </a:spcBef>
              <a:spcAft>
                <a:spcPts val="0"/>
              </a:spcAft>
              <a:defRPr/>
            </a:pPr>
            <a:r>
              <a:rPr lang="en-US" sz="4400" kern="0" dirty="0" smtClean="0">
                <a:ln>
                  <a:solidFill>
                    <a:schemeClr val="tx1"/>
                  </a:solidFill>
                </a:ln>
                <a:solidFill>
                  <a:srgbClr val="D34817"/>
                </a:solidFill>
                <a:latin typeface="Berlin Sans FB" pitchFamily="34" charset="0"/>
                <a:ea typeface="+mj-ea"/>
                <a:cs typeface="+mj-cs"/>
              </a:rPr>
              <a:t>Probing losses/interactions in a 1D </a:t>
            </a:r>
            <a:r>
              <a:rPr lang="en-US" sz="4400" kern="0" dirty="0">
                <a:ln>
                  <a:solidFill>
                    <a:schemeClr val="tx1"/>
                  </a:solidFill>
                </a:ln>
                <a:solidFill>
                  <a:srgbClr val="D34817"/>
                </a:solidFill>
                <a:latin typeface="Berlin Sans FB" pitchFamily="34" charset="0"/>
                <a:ea typeface="+mj-ea"/>
                <a:cs typeface="+mj-cs"/>
              </a:rPr>
              <a:t>lattice</a:t>
            </a:r>
          </a:p>
        </p:txBody>
      </p:sp>
      <p:sp>
        <p:nvSpPr>
          <p:cNvPr id="9" name="Down Arrow 8"/>
          <p:cNvSpPr/>
          <p:nvPr/>
        </p:nvSpPr>
        <p:spPr>
          <a:xfrm rot="16200000">
            <a:off x="4344966" y="1074715"/>
            <a:ext cx="468052" cy="592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164347" y="1634845"/>
            <a:ext cx="829290" cy="646331"/>
          </a:xfrm>
          <a:prstGeom prst="rect">
            <a:avLst/>
          </a:prstGeom>
          <a:noFill/>
        </p:spPr>
        <p:txBody>
          <a:bodyPr wrap="square" rtlCol="0">
            <a:spAutoFit/>
          </a:bodyPr>
          <a:lstStyle/>
          <a:p>
            <a:r>
              <a:rPr lang="en-US" sz="3600" dirty="0" smtClean="0">
                <a:sym typeface="Mathematica1Mono"/>
              </a:rPr>
              <a:t>&lt;&lt;</a:t>
            </a:r>
            <a:r>
              <a:rPr lang="en-US" dirty="0" smtClean="0">
                <a:sym typeface="Mathematica1Mono"/>
              </a:rPr>
              <a:t> N</a:t>
            </a:r>
            <a:endParaRPr lang="en-US" dirty="0"/>
          </a:p>
        </p:txBody>
      </p:sp>
      <p:sp>
        <p:nvSpPr>
          <p:cNvPr id="21" name="Down Arrow 20"/>
          <p:cNvSpPr/>
          <p:nvPr/>
        </p:nvSpPr>
        <p:spPr>
          <a:xfrm>
            <a:off x="5523154" y="3343122"/>
            <a:ext cx="468052" cy="592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145875" y="3392378"/>
            <a:ext cx="1225842" cy="646331"/>
          </a:xfrm>
          <a:prstGeom prst="rect">
            <a:avLst/>
          </a:prstGeom>
          <a:noFill/>
        </p:spPr>
        <p:txBody>
          <a:bodyPr wrap="square" rtlCol="0">
            <a:spAutoFit/>
          </a:bodyPr>
          <a:lstStyle/>
          <a:p>
            <a:r>
              <a:rPr lang="en-US" sz="3600" dirty="0" smtClean="0">
                <a:sym typeface="Mathematica1Mono"/>
              </a:rPr>
              <a:t>&lt;&lt;</a:t>
            </a:r>
            <a:r>
              <a:rPr lang="en-US" dirty="0" smtClean="0">
                <a:sym typeface="Mathematica1Mono"/>
              </a:rPr>
              <a:t> time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1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p:tgtEl>
                                          <p:spTgt spid="2"/>
                                        </p:tgtEl>
                                        <p:attrNameLst>
                                          <p:attrName>ppt_y</p:attrName>
                                        </p:attrNameLst>
                                      </p:cBhvr>
                                      <p:tavLst>
                                        <p:tav tm="0">
                                          <p:val>
                                            <p:strVal val="#ppt_y-#ppt_h*1.125000"/>
                                          </p:val>
                                        </p:tav>
                                        <p:tav tm="100000">
                                          <p:val>
                                            <p:strVal val="#ppt_y"/>
                                          </p:val>
                                        </p:tav>
                                      </p:tavLst>
                                    </p:anim>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1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ppt_y</p:attrName>
                                        </p:attrNameLst>
                                      </p:cBhvr>
                                      <p:tavLst>
                                        <p:tav tm="0">
                                          <p:val>
                                            <p:strVal val="#ppt_y-#ppt_h*1.125000"/>
                                          </p:val>
                                        </p:tav>
                                        <p:tav tm="100000">
                                          <p:val>
                                            <p:strVal val="#ppt_y"/>
                                          </p:val>
                                        </p:tav>
                                      </p:tavLst>
                                    </p:anim>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grpId="1" nodeType="clickEffect">
                                  <p:stCondLst>
                                    <p:cond delay="0"/>
                                  </p:stCondLst>
                                  <p:childTnLst>
                                    <p:animScale>
                                      <p:cBhvr>
                                        <p:cTn id="62"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6" grpId="0"/>
      <p:bldP spid="13" grpId="0"/>
      <p:bldP spid="14" grpId="0"/>
      <p:bldP spid="15" grpId="0"/>
      <p:bldP spid="16" grpId="0"/>
      <p:bldP spid="8" grpId="0"/>
      <p:bldP spid="8" grpId="1"/>
      <p:bldP spid="7" grpId="0"/>
      <p:bldP spid="9" grpId="0" animBg="1"/>
      <p:bldP spid="12" grpId="0"/>
      <p:bldP spid="21" grpId="0" animBg="1"/>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431800" y="403225"/>
            <a:ext cx="1905000" cy="1333500"/>
            <a:chOff x="529866" y="640494"/>
            <a:chExt cx="1905000" cy="1333500"/>
          </a:xfrm>
        </p:grpSpPr>
        <p:pic>
          <p:nvPicPr>
            <p:cNvPr id="338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66" y="640494"/>
              <a:ext cx="1905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16" name="Group 1"/>
            <p:cNvGrpSpPr>
              <a:grpSpLocks/>
            </p:cNvGrpSpPr>
            <p:nvPr/>
          </p:nvGrpSpPr>
          <p:grpSpPr bwMode="auto">
            <a:xfrm>
              <a:off x="683568" y="1119609"/>
              <a:ext cx="1332148" cy="410895"/>
              <a:chOff x="683568" y="1119609"/>
              <a:chExt cx="1332148" cy="410895"/>
            </a:xfrm>
          </p:grpSpPr>
          <p:grpSp>
            <p:nvGrpSpPr>
              <p:cNvPr id="33817" name="Group 18"/>
              <p:cNvGrpSpPr>
                <a:grpSpLocks/>
              </p:cNvGrpSpPr>
              <p:nvPr/>
            </p:nvGrpSpPr>
            <p:grpSpPr bwMode="auto">
              <a:xfrm>
                <a:off x="1498968" y="1150833"/>
                <a:ext cx="91440" cy="369756"/>
                <a:chOff x="1498968" y="1150833"/>
                <a:chExt cx="91440" cy="369756"/>
              </a:xfrm>
            </p:grpSpPr>
            <p:sp>
              <p:nvSpPr>
                <p:cNvPr id="11" name="Oval 10"/>
                <p:cNvSpPr/>
                <p:nvPr/>
              </p:nvSpPr>
              <p:spPr bwMode="auto">
                <a:xfrm>
                  <a:off x="1544688" y="13173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bwMode="auto">
                <a:xfrm>
                  <a:off x="1544688" y="14697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bwMode="auto">
                <a:xfrm>
                  <a:off x="1544688" y="141257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bwMode="auto">
                <a:xfrm>
                  <a:off x="1544688" y="115083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bwMode="auto">
                <a:xfrm>
                  <a:off x="1544688" y="123255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bwMode="auto">
                <a:xfrm>
                  <a:off x="1498968" y="137657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bwMode="auto">
                <a:xfrm>
                  <a:off x="1498968" y="1474869"/>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bwMode="auto">
                <a:xfrm>
                  <a:off x="1508684" y="1268561"/>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8" name="Group 20"/>
              <p:cNvGrpSpPr>
                <a:grpSpLocks/>
              </p:cNvGrpSpPr>
              <p:nvPr/>
            </p:nvGrpSpPr>
            <p:grpSpPr bwMode="auto">
              <a:xfrm>
                <a:off x="1312208" y="1160748"/>
                <a:ext cx="91440" cy="369756"/>
                <a:chOff x="1498968" y="1150833"/>
                <a:chExt cx="91440" cy="369756"/>
              </a:xfrm>
            </p:grpSpPr>
            <p:sp>
              <p:nvSpPr>
                <p:cNvPr id="22" name="Oval 21"/>
                <p:cNvSpPr/>
                <p:nvPr/>
              </p:nvSpPr>
              <p:spPr bwMode="auto">
                <a:xfrm>
                  <a:off x="1544688" y="13173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bwMode="auto">
                <a:xfrm>
                  <a:off x="1544688" y="14697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bwMode="auto">
                <a:xfrm>
                  <a:off x="1544688" y="141257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bwMode="auto">
                <a:xfrm>
                  <a:off x="1544688" y="115083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bwMode="auto">
                <a:xfrm>
                  <a:off x="1544688" y="123255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bwMode="auto">
                <a:xfrm>
                  <a:off x="1498968" y="137657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bwMode="auto">
                <a:xfrm>
                  <a:off x="1498968" y="1474869"/>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bwMode="auto">
                <a:xfrm>
                  <a:off x="1508684" y="1268561"/>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9" name="Group 29"/>
              <p:cNvGrpSpPr>
                <a:grpSpLocks/>
              </p:cNvGrpSpPr>
              <p:nvPr/>
            </p:nvGrpSpPr>
            <p:grpSpPr bwMode="auto">
              <a:xfrm>
                <a:off x="1096184" y="1160748"/>
                <a:ext cx="91440" cy="369756"/>
                <a:chOff x="1498968" y="1150833"/>
                <a:chExt cx="91440" cy="369756"/>
              </a:xfrm>
            </p:grpSpPr>
            <p:sp>
              <p:nvSpPr>
                <p:cNvPr id="31" name="Oval 30"/>
                <p:cNvSpPr/>
                <p:nvPr/>
              </p:nvSpPr>
              <p:spPr bwMode="auto">
                <a:xfrm>
                  <a:off x="1544688" y="13173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bwMode="auto">
                <a:xfrm>
                  <a:off x="1544688" y="14697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bwMode="auto">
                <a:xfrm>
                  <a:off x="1544688" y="141257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bwMode="auto">
                <a:xfrm>
                  <a:off x="1544688" y="115083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bwMode="auto">
                <a:xfrm>
                  <a:off x="1544688" y="123255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bwMode="auto">
                <a:xfrm>
                  <a:off x="1498968" y="137657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bwMode="auto">
                <a:xfrm>
                  <a:off x="1498968" y="1474869"/>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bwMode="auto">
                <a:xfrm>
                  <a:off x="1508684" y="1268561"/>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0" name="Group 38"/>
              <p:cNvGrpSpPr>
                <a:grpSpLocks/>
              </p:cNvGrpSpPr>
              <p:nvPr/>
            </p:nvGrpSpPr>
            <p:grpSpPr bwMode="auto">
              <a:xfrm>
                <a:off x="880160" y="1124744"/>
                <a:ext cx="91440" cy="369756"/>
                <a:chOff x="1498968" y="1150833"/>
                <a:chExt cx="91440" cy="369756"/>
              </a:xfrm>
            </p:grpSpPr>
            <p:sp>
              <p:nvSpPr>
                <p:cNvPr id="40" name="Oval 39"/>
                <p:cNvSpPr/>
                <p:nvPr/>
              </p:nvSpPr>
              <p:spPr bwMode="auto">
                <a:xfrm>
                  <a:off x="1544688" y="13173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bwMode="auto">
                <a:xfrm>
                  <a:off x="1544688" y="14697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bwMode="auto">
                <a:xfrm>
                  <a:off x="1544688" y="141257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bwMode="auto">
                <a:xfrm>
                  <a:off x="1544688" y="115083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bwMode="auto">
                <a:xfrm>
                  <a:off x="1544688" y="123255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bwMode="auto">
                <a:xfrm>
                  <a:off x="1498968" y="137657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bwMode="auto">
                <a:xfrm>
                  <a:off x="1498968" y="1474869"/>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bwMode="auto">
                <a:xfrm>
                  <a:off x="1508684" y="1268561"/>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1" name="Group 47"/>
              <p:cNvGrpSpPr>
                <a:grpSpLocks/>
              </p:cNvGrpSpPr>
              <p:nvPr/>
            </p:nvGrpSpPr>
            <p:grpSpPr bwMode="auto">
              <a:xfrm>
                <a:off x="683568" y="1119609"/>
                <a:ext cx="91440" cy="369756"/>
                <a:chOff x="1498968" y="1150833"/>
                <a:chExt cx="91440" cy="369756"/>
              </a:xfrm>
            </p:grpSpPr>
            <p:sp>
              <p:nvSpPr>
                <p:cNvPr id="49" name="Oval 48"/>
                <p:cNvSpPr/>
                <p:nvPr/>
              </p:nvSpPr>
              <p:spPr bwMode="auto">
                <a:xfrm>
                  <a:off x="1544688" y="13173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Oval 49"/>
                <p:cNvSpPr/>
                <p:nvPr/>
              </p:nvSpPr>
              <p:spPr bwMode="auto">
                <a:xfrm>
                  <a:off x="1544688" y="14697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p:cNvSpPr/>
                <p:nvPr/>
              </p:nvSpPr>
              <p:spPr bwMode="auto">
                <a:xfrm>
                  <a:off x="1544688" y="141257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p:cNvSpPr/>
                <p:nvPr/>
              </p:nvSpPr>
              <p:spPr bwMode="auto">
                <a:xfrm>
                  <a:off x="1544688" y="115083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bwMode="auto">
                <a:xfrm>
                  <a:off x="1544688" y="123255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p:cNvSpPr/>
                <p:nvPr/>
              </p:nvSpPr>
              <p:spPr bwMode="auto">
                <a:xfrm>
                  <a:off x="1498968" y="137657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Oval 54"/>
                <p:cNvSpPr/>
                <p:nvPr/>
              </p:nvSpPr>
              <p:spPr bwMode="auto">
                <a:xfrm>
                  <a:off x="1498968" y="1474869"/>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1508684" y="1268561"/>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2" name="Group 56"/>
              <p:cNvGrpSpPr>
                <a:grpSpLocks/>
              </p:cNvGrpSpPr>
              <p:nvPr/>
            </p:nvGrpSpPr>
            <p:grpSpPr bwMode="auto">
              <a:xfrm>
                <a:off x="1708252" y="1124744"/>
                <a:ext cx="91440" cy="369756"/>
                <a:chOff x="1498968" y="1150833"/>
                <a:chExt cx="91440" cy="369756"/>
              </a:xfrm>
            </p:grpSpPr>
            <p:sp>
              <p:nvSpPr>
                <p:cNvPr id="58" name="Oval 57"/>
                <p:cNvSpPr/>
                <p:nvPr/>
              </p:nvSpPr>
              <p:spPr bwMode="auto">
                <a:xfrm>
                  <a:off x="1544688" y="13173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bwMode="auto">
                <a:xfrm>
                  <a:off x="1544688" y="14697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bwMode="auto">
                <a:xfrm>
                  <a:off x="1544688" y="141257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a:off x="1544688" y="115083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544688" y="123255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bwMode="auto">
                <a:xfrm>
                  <a:off x="1498968" y="137657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Oval 63"/>
                <p:cNvSpPr/>
                <p:nvPr/>
              </p:nvSpPr>
              <p:spPr bwMode="auto">
                <a:xfrm>
                  <a:off x="1498968" y="1474869"/>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bwMode="auto">
                <a:xfrm>
                  <a:off x="1508684" y="1268561"/>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3" name="Group 65"/>
              <p:cNvGrpSpPr>
                <a:grpSpLocks/>
              </p:cNvGrpSpPr>
              <p:nvPr/>
            </p:nvGrpSpPr>
            <p:grpSpPr bwMode="auto">
              <a:xfrm>
                <a:off x="1924276" y="1160748"/>
                <a:ext cx="91440" cy="369756"/>
                <a:chOff x="1498968" y="1150833"/>
                <a:chExt cx="91440" cy="369756"/>
              </a:xfrm>
            </p:grpSpPr>
            <p:sp>
              <p:nvSpPr>
                <p:cNvPr id="67" name="Oval 66"/>
                <p:cNvSpPr/>
                <p:nvPr/>
              </p:nvSpPr>
              <p:spPr bwMode="auto">
                <a:xfrm>
                  <a:off x="1544688" y="13173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bwMode="auto">
                <a:xfrm>
                  <a:off x="1544688" y="1469734"/>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p:nvPr/>
              </p:nvSpPr>
              <p:spPr bwMode="auto">
                <a:xfrm>
                  <a:off x="1544688" y="141257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69"/>
                <p:cNvSpPr/>
                <p:nvPr/>
              </p:nvSpPr>
              <p:spPr bwMode="auto">
                <a:xfrm>
                  <a:off x="1544688" y="115083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Oval 70"/>
                <p:cNvSpPr/>
                <p:nvPr/>
              </p:nvSpPr>
              <p:spPr bwMode="auto">
                <a:xfrm>
                  <a:off x="1544688" y="1232557"/>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Oval 71"/>
                <p:cNvSpPr/>
                <p:nvPr/>
              </p:nvSpPr>
              <p:spPr bwMode="auto">
                <a:xfrm>
                  <a:off x="1498968" y="1376573"/>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bwMode="auto">
                <a:xfrm>
                  <a:off x="1498968" y="1474869"/>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Oval 73"/>
                <p:cNvSpPr/>
                <p:nvPr/>
              </p:nvSpPr>
              <p:spPr bwMode="auto">
                <a:xfrm>
                  <a:off x="1508684" y="1268561"/>
                  <a:ext cx="45720" cy="45720"/>
                </a:xfrm>
                <a:prstGeom prst="ellipse">
                  <a:avLst/>
                </a:prstGeom>
                <a:solidFill>
                  <a:srgbClr val="000099"/>
                </a:solidFill>
                <a:ln>
                  <a:solidFill>
                    <a:srgbClr val="00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sp>
        <p:nvSpPr>
          <p:cNvPr id="9" name="Rectangle 2"/>
          <p:cNvSpPr txBox="1">
            <a:spLocks noChangeArrowheads="1"/>
          </p:cNvSpPr>
          <p:nvPr/>
        </p:nvSpPr>
        <p:spPr>
          <a:xfrm>
            <a:off x="76200" y="-27384"/>
            <a:ext cx="8879305" cy="863726"/>
          </a:xfrm>
          <a:prstGeom prst="rect">
            <a:avLst/>
          </a:prstGeom>
        </p:spPr>
        <p:txBody>
          <a:bodyPr>
            <a:normAutofit fontScale="90000"/>
          </a:bodyPr>
          <a:lstStyle/>
          <a:p>
            <a:pPr algn="ctr" eaLnBrk="0" fontAlgn="auto" hangingPunct="0">
              <a:spcBef>
                <a:spcPct val="50000"/>
              </a:spcBef>
              <a:spcAft>
                <a:spcPts val="0"/>
              </a:spcAft>
              <a:defRPr/>
            </a:pPr>
            <a:r>
              <a:rPr lang="en-US" sz="4400" kern="0" dirty="0" smtClean="0">
                <a:ln>
                  <a:solidFill>
                    <a:schemeClr val="tx1"/>
                  </a:solidFill>
                </a:ln>
                <a:solidFill>
                  <a:srgbClr val="D34817"/>
                </a:solidFill>
                <a:latin typeface="Berlin Sans FB" pitchFamily="34" charset="0"/>
                <a:ea typeface="+mj-ea"/>
                <a:cs typeface="+mj-cs"/>
              </a:rPr>
              <a:t>Dealing with a </a:t>
            </a:r>
            <a:r>
              <a:rPr lang="en-US" sz="4400" kern="0" dirty="0" err="1" smtClean="0">
                <a:ln>
                  <a:solidFill>
                    <a:schemeClr val="tx1"/>
                  </a:solidFill>
                </a:ln>
                <a:solidFill>
                  <a:srgbClr val="D34817"/>
                </a:solidFill>
                <a:latin typeface="Berlin Sans FB" pitchFamily="34" charset="0"/>
                <a:ea typeface="+mj-ea"/>
                <a:cs typeface="+mj-cs"/>
              </a:rPr>
              <a:t>mesoscopic</a:t>
            </a:r>
            <a:r>
              <a:rPr lang="en-US" sz="4400" kern="0" dirty="0" smtClean="0">
                <a:ln>
                  <a:solidFill>
                    <a:schemeClr val="tx1"/>
                  </a:solidFill>
                </a:ln>
                <a:solidFill>
                  <a:srgbClr val="D34817"/>
                </a:solidFill>
                <a:latin typeface="Berlin Sans FB" pitchFamily="34" charset="0"/>
                <a:ea typeface="+mj-ea"/>
                <a:cs typeface="+mj-cs"/>
              </a:rPr>
              <a:t> open system</a:t>
            </a:r>
            <a:endParaRPr lang="en-US" sz="4400" kern="0" dirty="0">
              <a:ln>
                <a:solidFill>
                  <a:schemeClr val="tx1"/>
                </a:solidFill>
              </a:ln>
              <a:solidFill>
                <a:srgbClr val="D34817"/>
              </a:solidFill>
              <a:latin typeface="Berlin Sans FB" pitchFamily="34" charset="0"/>
              <a:ea typeface="+mj-ea"/>
              <a:cs typeface="+mj-cs"/>
            </a:endParaRPr>
          </a:p>
        </p:txBody>
      </p:sp>
      <p:sp>
        <p:nvSpPr>
          <p:cNvPr id="20" name="TextBox 19"/>
          <p:cNvSpPr txBox="1"/>
          <p:nvPr/>
        </p:nvSpPr>
        <p:spPr>
          <a:xfrm>
            <a:off x="2435225" y="808038"/>
            <a:ext cx="6781800" cy="461962"/>
          </a:xfrm>
          <a:prstGeom prst="rect">
            <a:avLst/>
          </a:prstGeom>
          <a:noFill/>
        </p:spPr>
        <p:txBody>
          <a:bodyPr>
            <a:spAutoFit/>
          </a:bodyPr>
          <a:lstStyle/>
          <a:p>
            <a:pPr>
              <a:defRPr/>
            </a:pPr>
            <a:r>
              <a:rPr lang="en-US" sz="2400" dirty="0" smtClean="0">
                <a:latin typeface="+mn-lt"/>
              </a:rPr>
              <a:t>From N=2 to many</a:t>
            </a:r>
            <a:endParaRPr lang="en-US" sz="2400" dirty="0">
              <a:latin typeface="+mn-lt"/>
            </a:endParaRPr>
          </a:p>
        </p:txBody>
      </p:sp>
      <p:sp>
        <p:nvSpPr>
          <p:cNvPr id="2" name="TextBox 1"/>
          <p:cNvSpPr txBox="1"/>
          <p:nvPr/>
        </p:nvSpPr>
        <p:spPr>
          <a:xfrm>
            <a:off x="347478" y="1724958"/>
            <a:ext cx="8838019" cy="523220"/>
          </a:xfrm>
          <a:prstGeom prst="rect">
            <a:avLst/>
          </a:prstGeom>
          <a:noFill/>
        </p:spPr>
        <p:txBody>
          <a:bodyPr wrap="square" rtlCol="0">
            <a:spAutoFit/>
          </a:bodyPr>
          <a:lstStyle/>
          <a:p>
            <a:r>
              <a:rPr lang="en-US" sz="2800" dirty="0" smtClean="0">
                <a:latin typeface="+mn-lt"/>
              </a:rPr>
              <a:t>Basic idea:</a:t>
            </a:r>
            <a:endParaRPr lang="en-US" sz="2800" dirty="0">
              <a:latin typeface="+mn-lt"/>
            </a:endParaRPr>
          </a:p>
        </p:txBody>
      </p:sp>
      <p:sp>
        <p:nvSpPr>
          <p:cNvPr id="88" name="TextBox 87"/>
          <p:cNvSpPr txBox="1"/>
          <p:nvPr/>
        </p:nvSpPr>
        <p:spPr>
          <a:xfrm>
            <a:off x="431800" y="2304613"/>
            <a:ext cx="8838019" cy="400110"/>
          </a:xfrm>
          <a:prstGeom prst="rect">
            <a:avLst/>
          </a:prstGeom>
          <a:noFill/>
        </p:spPr>
        <p:txBody>
          <a:bodyPr wrap="square" rtlCol="0">
            <a:spAutoFit/>
          </a:bodyPr>
          <a:lstStyle/>
          <a:p>
            <a:pPr marL="342900" indent="-342900">
              <a:buFont typeface="Wingdings" pitchFamily="2" charset="2"/>
              <a:buChar char="q"/>
            </a:pPr>
            <a:r>
              <a:rPr lang="en-US" dirty="0" smtClean="0">
                <a:latin typeface="+mn-lt"/>
              </a:rPr>
              <a:t> Only spin degrees of freedom: Frozen motional degrees of freedom</a:t>
            </a:r>
            <a:endParaRPr lang="en-US" dirty="0">
              <a:latin typeface="+mn-lt"/>
            </a:endParaRPr>
          </a:p>
        </p:txBody>
      </p:sp>
      <p:sp>
        <p:nvSpPr>
          <p:cNvPr id="91" name="TextBox 90"/>
          <p:cNvSpPr txBox="1"/>
          <p:nvPr/>
        </p:nvSpPr>
        <p:spPr>
          <a:xfrm>
            <a:off x="308696" y="4900554"/>
            <a:ext cx="8838019" cy="400110"/>
          </a:xfrm>
          <a:prstGeom prst="rect">
            <a:avLst/>
          </a:prstGeom>
          <a:noFill/>
        </p:spPr>
        <p:txBody>
          <a:bodyPr wrap="square" rtlCol="0">
            <a:spAutoFit/>
          </a:bodyPr>
          <a:lstStyle/>
          <a:p>
            <a:pPr marL="342900" indent="-342900">
              <a:buFont typeface="Wingdings" pitchFamily="2" charset="2"/>
              <a:buChar char="q"/>
            </a:pPr>
            <a:r>
              <a:rPr lang="en-US" dirty="0" smtClean="0">
                <a:latin typeface="+mn-lt"/>
              </a:rPr>
              <a:t> Derive a mean field master equation</a:t>
            </a:r>
            <a:endParaRPr lang="en-US" dirty="0">
              <a:latin typeface="+mn-lt"/>
            </a:endParaRPr>
          </a:p>
        </p:txBody>
      </p:sp>
      <p:sp>
        <p:nvSpPr>
          <p:cNvPr id="92" name="TextBox 91"/>
          <p:cNvSpPr txBox="1"/>
          <p:nvPr/>
        </p:nvSpPr>
        <p:spPr>
          <a:xfrm>
            <a:off x="414501" y="2816932"/>
            <a:ext cx="8838019" cy="400110"/>
          </a:xfrm>
          <a:prstGeom prst="rect">
            <a:avLst/>
          </a:prstGeom>
          <a:noFill/>
        </p:spPr>
        <p:txBody>
          <a:bodyPr wrap="square" rtlCol="0">
            <a:spAutoFit/>
          </a:bodyPr>
          <a:lstStyle/>
          <a:p>
            <a:pPr marL="342900" indent="-342900">
              <a:buFont typeface="Wingdings" pitchFamily="2" charset="2"/>
              <a:buChar char="q"/>
            </a:pPr>
            <a:r>
              <a:rPr lang="en-US" dirty="0" smtClean="0">
                <a:latin typeface="+mn-lt"/>
              </a:rPr>
              <a:t> Derive an effective spin model</a:t>
            </a:r>
            <a:endParaRPr lang="en-US" dirty="0">
              <a:latin typeface="+mn-l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705399302"/>
              </p:ext>
            </p:extLst>
          </p:nvPr>
        </p:nvGraphicFramePr>
        <p:xfrm>
          <a:off x="837530" y="5517232"/>
          <a:ext cx="3403809" cy="1059735"/>
        </p:xfrm>
        <a:graphic>
          <a:graphicData uri="http://schemas.openxmlformats.org/presentationml/2006/ole">
            <mc:AlternateContent xmlns:mc="http://schemas.openxmlformats.org/markup-compatibility/2006">
              <mc:Choice xmlns:v="urn:schemas-microsoft-com:vml" Requires="v">
                <p:oleObj spid="_x0000_s46306" name="Equation" r:id="rId4" imgW="1422400" imgH="419100" progId="Equation.3">
                  <p:embed/>
                </p:oleObj>
              </mc:Choice>
              <mc:Fallback>
                <p:oleObj name="Equation" r:id="rId4" imgW="1422400" imgH="419100" progId="Equation.3">
                  <p:embed/>
                  <p:pic>
                    <p:nvPicPr>
                      <p:cNvPr id="0" name="Object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530" y="5517232"/>
                        <a:ext cx="3403809" cy="1059735"/>
                      </a:xfrm>
                      <a:prstGeom prst="rect">
                        <a:avLst/>
                      </a:prstGeom>
                      <a:noFill/>
                      <a:ln>
                        <a:noFill/>
                      </a:ln>
                    </p:spPr>
                  </p:pic>
                </p:oleObj>
              </mc:Fallback>
            </mc:AlternateContent>
          </a:graphicData>
        </a:graphic>
      </p:graphicFrame>
      <p:pic>
        <p:nvPicPr>
          <p:cNvPr id="94"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5234" y="5413286"/>
            <a:ext cx="2878137"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Box 95"/>
          <p:cNvSpPr txBox="1"/>
          <p:nvPr/>
        </p:nvSpPr>
        <p:spPr>
          <a:xfrm>
            <a:off x="6984713" y="5513166"/>
            <a:ext cx="1835759" cy="400110"/>
          </a:xfrm>
          <a:prstGeom prst="rect">
            <a:avLst/>
          </a:prstGeom>
          <a:noFill/>
        </p:spPr>
        <p:txBody>
          <a:bodyPr wrap="none">
            <a:spAutoFit/>
          </a:bodyPr>
          <a:lstStyle/>
          <a:p>
            <a:pPr>
              <a:defRPr/>
            </a:pPr>
            <a:r>
              <a:rPr lang="en-US" b="1" dirty="0" smtClean="0">
                <a:sym typeface="Mathematica1"/>
              </a:rPr>
              <a:t></a:t>
            </a:r>
            <a:r>
              <a:rPr lang="en-US" b="1" baseline="-25000" dirty="0" smtClean="0">
                <a:sym typeface="Mathematica1"/>
              </a:rPr>
              <a:t></a:t>
            </a:r>
            <a:r>
              <a:rPr lang="en-US" b="1" dirty="0" smtClean="0">
                <a:sym typeface="Mathematica1"/>
              </a:rPr>
              <a:t> </a:t>
            </a:r>
            <a:r>
              <a:rPr lang="en-US" b="1" dirty="0">
                <a:sym typeface="Mathematica1"/>
              </a:rPr>
              <a:t></a:t>
            </a:r>
            <a:r>
              <a:rPr lang="en-US" b="1" baseline="-25000" dirty="0">
                <a:sym typeface="Mathematica1"/>
              </a:rPr>
              <a:t></a:t>
            </a:r>
            <a:r>
              <a:rPr lang="en-US" b="1" dirty="0">
                <a:sym typeface="Mathematica1"/>
              </a:rPr>
              <a:t> </a:t>
            </a:r>
            <a:r>
              <a:rPr lang="en-US" b="1" baseline="-25000" dirty="0">
                <a:sym typeface="Mathematica1"/>
              </a:rPr>
              <a:t></a:t>
            </a:r>
            <a:endParaRPr lang="en-US" b="1" baseline="-25000" dirty="0"/>
          </a:p>
        </p:txBody>
      </p:sp>
      <p:sp>
        <p:nvSpPr>
          <p:cNvPr id="6" name="Rectangle 5"/>
          <p:cNvSpPr/>
          <p:nvPr/>
        </p:nvSpPr>
        <p:spPr>
          <a:xfrm>
            <a:off x="7028904" y="5801198"/>
            <a:ext cx="1571264" cy="400110"/>
          </a:xfrm>
          <a:prstGeom prst="rect">
            <a:avLst/>
          </a:prstGeom>
        </p:spPr>
        <p:txBody>
          <a:bodyPr wrap="none">
            <a:spAutoFit/>
          </a:bodyPr>
          <a:lstStyle/>
          <a:p>
            <a:pPr>
              <a:defRPr/>
            </a:pPr>
            <a:r>
              <a:rPr lang="en-US" b="1" dirty="0">
                <a:sym typeface="Mathematica1"/>
              </a:rPr>
              <a:t></a:t>
            </a:r>
            <a:r>
              <a:rPr lang="en-US" b="1" baseline="-25000" dirty="0">
                <a:sym typeface="Mathematica1"/>
              </a:rPr>
              <a:t> </a:t>
            </a:r>
            <a:r>
              <a:rPr lang="en-US" baseline="-25000" dirty="0">
                <a:sym typeface="Mathematica1"/>
              </a:rPr>
              <a:t> </a:t>
            </a:r>
            <a:r>
              <a:rPr lang="en-US" b="1" dirty="0">
                <a:sym typeface="Mathematica1"/>
              </a:rPr>
              <a:t> </a:t>
            </a:r>
            <a:r>
              <a:rPr lang="en-US" b="1" baseline="-25000" dirty="0">
                <a:sym typeface="Mathematica1"/>
              </a:rPr>
              <a:t></a:t>
            </a:r>
            <a:r>
              <a:rPr lang="en-US" b="1" baseline="30000" dirty="0">
                <a:sym typeface="Mathematica1"/>
              </a:rPr>
              <a:t>*</a:t>
            </a:r>
            <a:r>
              <a:rPr lang="en-US" b="1" dirty="0">
                <a:sym typeface="Mathematica1"/>
              </a:rPr>
              <a:t></a:t>
            </a:r>
            <a:r>
              <a:rPr lang="en-US" baseline="-25000" dirty="0">
                <a:sym typeface="Mathematica1"/>
              </a:rPr>
              <a:t></a:t>
            </a:r>
            <a:endParaRPr lang="en-US" b="1" baseline="30000" dirty="0"/>
          </a:p>
        </p:txBody>
      </p:sp>
      <p:pic>
        <p:nvPicPr>
          <p:cNvPr id="46301" name="Picture 2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988" y="3205919"/>
            <a:ext cx="62960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304" name="Picture 2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1034" y="4041068"/>
            <a:ext cx="27813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3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3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8" grpId="0"/>
      <p:bldP spid="91" grpId="0"/>
      <p:bldP spid="92" grpId="0"/>
      <p:bldP spid="96"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180975" y="5967413"/>
            <a:ext cx="26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a:t>
            </a:r>
          </a:p>
        </p:txBody>
      </p:sp>
      <p:pic>
        <p:nvPicPr>
          <p:cNvPr id="358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81" y="460567"/>
            <a:ext cx="403225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Rectangle 6"/>
          <p:cNvSpPr>
            <a:spLocks noChangeArrowheads="1"/>
          </p:cNvSpPr>
          <p:nvPr/>
        </p:nvSpPr>
        <p:spPr bwMode="auto">
          <a:xfrm>
            <a:off x="4232275" y="1858963"/>
            <a:ext cx="261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a:t>
            </a:r>
          </a:p>
        </p:txBody>
      </p:sp>
      <p:pic>
        <p:nvPicPr>
          <p:cNvPr id="358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3429000"/>
            <a:ext cx="4021138"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461963"/>
            <a:ext cx="3974464"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616075" y="3336925"/>
            <a:ext cx="1846263" cy="400050"/>
          </a:xfrm>
          <a:prstGeom prst="rect">
            <a:avLst/>
          </a:prstGeom>
          <a:solidFill>
            <a:schemeClr val="bg1"/>
          </a:solidFill>
        </p:spPr>
        <p:txBody>
          <a:bodyPr>
            <a:spAutoFit/>
          </a:bodyPr>
          <a:lstStyle/>
          <a:p>
            <a:pPr>
              <a:defRPr/>
            </a:pPr>
            <a:r>
              <a:rPr lang="en-US" dirty="0">
                <a:latin typeface="+mn-lt"/>
              </a:rPr>
              <a:t>Detuning (Hz)</a:t>
            </a:r>
          </a:p>
        </p:txBody>
      </p:sp>
      <p:sp>
        <p:nvSpPr>
          <p:cNvPr id="16" name="Rectangle 15"/>
          <p:cNvSpPr/>
          <p:nvPr/>
        </p:nvSpPr>
        <p:spPr>
          <a:xfrm>
            <a:off x="1508125" y="368300"/>
            <a:ext cx="2062163" cy="42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5983288" y="342900"/>
            <a:ext cx="2062162" cy="42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p:nvPr/>
        </p:nvSpPr>
        <p:spPr>
          <a:xfrm>
            <a:off x="1719263" y="6323013"/>
            <a:ext cx="1846262" cy="400050"/>
          </a:xfrm>
          <a:prstGeom prst="rect">
            <a:avLst/>
          </a:prstGeom>
          <a:noFill/>
        </p:spPr>
        <p:txBody>
          <a:bodyPr>
            <a:spAutoFit/>
          </a:bodyPr>
          <a:lstStyle/>
          <a:p>
            <a:pPr>
              <a:defRPr/>
            </a:pPr>
            <a:r>
              <a:rPr lang="en-US" dirty="0">
                <a:latin typeface="+mn-lt"/>
              </a:rPr>
              <a:t>Detuning (Hz)</a:t>
            </a:r>
          </a:p>
        </p:txBody>
      </p:sp>
      <p:sp>
        <p:nvSpPr>
          <p:cNvPr id="22" name="Rectangle 2"/>
          <p:cNvSpPr txBox="1">
            <a:spLocks noChangeArrowheads="1"/>
          </p:cNvSpPr>
          <p:nvPr/>
        </p:nvSpPr>
        <p:spPr>
          <a:xfrm>
            <a:off x="-396552" y="-38163"/>
            <a:ext cx="8879305" cy="863726"/>
          </a:xfrm>
          <a:prstGeom prst="rect">
            <a:avLst/>
          </a:prstGeom>
        </p:spPr>
        <p:txBody>
          <a:bodyPr>
            <a:normAutofit fontScale="97500"/>
          </a:bodyPr>
          <a:lstStyle/>
          <a:p>
            <a:pPr algn="ctr" eaLnBrk="0" fontAlgn="auto" hangingPunct="0">
              <a:spcBef>
                <a:spcPct val="50000"/>
              </a:spcBef>
              <a:spcAft>
                <a:spcPts val="0"/>
              </a:spcAft>
              <a:defRPr/>
            </a:pPr>
            <a:r>
              <a:rPr lang="en-US" sz="4400" kern="0" dirty="0" smtClean="0">
                <a:ln>
                  <a:solidFill>
                    <a:schemeClr val="tx1"/>
                  </a:solidFill>
                </a:ln>
                <a:solidFill>
                  <a:srgbClr val="D34817"/>
                </a:solidFill>
                <a:latin typeface="Berlin Sans FB" pitchFamily="34" charset="0"/>
                <a:ea typeface="+mj-ea"/>
                <a:cs typeface="+mj-cs"/>
              </a:rPr>
              <a:t>Theory/Experiment</a:t>
            </a:r>
            <a:endParaRPr lang="en-US" sz="4400" kern="0" dirty="0">
              <a:ln>
                <a:solidFill>
                  <a:schemeClr val="tx1"/>
                </a:solidFill>
              </a:ln>
              <a:solidFill>
                <a:srgbClr val="D34817"/>
              </a:solidFill>
              <a:latin typeface="Berlin Sans FB" pitchFamily="34" charset="0"/>
              <a:ea typeface="+mj-ea"/>
              <a:cs typeface="+mj-cs"/>
            </a:endParaRPr>
          </a:p>
        </p:txBody>
      </p:sp>
      <p:sp>
        <p:nvSpPr>
          <p:cNvPr id="18" name="TextBox 17"/>
          <p:cNvSpPr txBox="1"/>
          <p:nvPr/>
        </p:nvSpPr>
        <p:spPr>
          <a:xfrm>
            <a:off x="889620" y="1416179"/>
            <a:ext cx="2458244" cy="954107"/>
          </a:xfrm>
          <a:prstGeom prst="rect">
            <a:avLst/>
          </a:prstGeom>
          <a:noFill/>
        </p:spPr>
        <p:txBody>
          <a:bodyPr wrap="square" rtlCol="0">
            <a:spAutoFit/>
          </a:bodyPr>
          <a:lstStyle/>
          <a:p>
            <a:r>
              <a:rPr lang="en-US" sz="1400" b="1" dirty="0" smtClean="0">
                <a:solidFill>
                  <a:srgbClr val="000099"/>
                </a:solidFill>
                <a:latin typeface="+mn-lt"/>
              </a:rPr>
              <a:t>Excitation </a:t>
            </a:r>
            <a:r>
              <a:rPr lang="en-US" sz="1400" b="1" dirty="0" smtClean="0">
                <a:solidFill>
                  <a:srgbClr val="000099"/>
                </a:solidFill>
                <a:latin typeface="+mn-lt"/>
              </a:rPr>
              <a:t>fraction (Normalized)</a:t>
            </a:r>
            <a:endParaRPr lang="en-US" sz="1400" b="1" dirty="0" smtClean="0">
              <a:solidFill>
                <a:srgbClr val="000099"/>
              </a:solidFill>
              <a:latin typeface="+mn-lt"/>
            </a:endParaRPr>
          </a:p>
          <a:p>
            <a:r>
              <a:rPr lang="en-US" sz="1400" b="1" dirty="0" smtClean="0">
                <a:solidFill>
                  <a:srgbClr val="990033"/>
                </a:solidFill>
                <a:latin typeface="+mn-lt"/>
              </a:rPr>
              <a:t>Atom number</a:t>
            </a:r>
          </a:p>
          <a:p>
            <a:r>
              <a:rPr lang="en-US" sz="1400" b="1" dirty="0" smtClean="0">
                <a:solidFill>
                  <a:srgbClr val="990033"/>
                </a:solidFill>
                <a:latin typeface="+mn-lt"/>
              </a:rPr>
              <a:t>(Normalized)</a:t>
            </a:r>
            <a:endParaRPr lang="en-US" sz="1400" b="1" dirty="0">
              <a:solidFill>
                <a:srgbClr val="990033"/>
              </a:solidFill>
              <a:latin typeface="+mn-lt"/>
            </a:endParaRPr>
          </a:p>
        </p:txBody>
      </p:sp>
      <p:pic>
        <p:nvPicPr>
          <p:cNvPr id="55423" name="Picture 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1" y="1320006"/>
            <a:ext cx="1638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425" name="Picture 1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060" y="1438404"/>
            <a:ext cx="16192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427" name="Picture 1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869" y="4365104"/>
            <a:ext cx="16192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429" name="Picture 1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8252" y="3946004"/>
            <a:ext cx="3657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5844" y="0"/>
            <a:ext cx="8879305" cy="863726"/>
          </a:xfrm>
          <a:prstGeom prst="rect">
            <a:avLst/>
          </a:prstGeom>
        </p:spPr>
        <p:txBody>
          <a:bodyPr>
            <a:normAutofit fontScale="97500"/>
          </a:bodyPr>
          <a:lstStyle/>
          <a:p>
            <a:pPr algn="ctr" eaLnBrk="0" fontAlgn="auto" hangingPunct="0">
              <a:spcBef>
                <a:spcPct val="50000"/>
              </a:spcBef>
              <a:spcAft>
                <a:spcPts val="0"/>
              </a:spcAft>
              <a:defRPr/>
            </a:pPr>
            <a:r>
              <a:rPr lang="en-US" sz="4400" kern="0" dirty="0">
                <a:ln>
                  <a:solidFill>
                    <a:schemeClr val="tx1"/>
                  </a:solidFill>
                </a:ln>
                <a:solidFill>
                  <a:srgbClr val="D34817"/>
                </a:solidFill>
                <a:latin typeface="Berlin Sans FB" pitchFamily="34" charset="0"/>
                <a:ea typeface="+mj-ea"/>
                <a:cs typeface="+mj-cs"/>
              </a:rPr>
              <a:t>Ramsey Spectroscopy</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49313"/>
            <a:ext cx="4764088" cy="27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5450" y="3897313"/>
            <a:ext cx="7451725" cy="646112"/>
          </a:xfrm>
          <a:prstGeom prst="rect">
            <a:avLst/>
          </a:prstGeom>
          <a:noFill/>
        </p:spPr>
        <p:txBody>
          <a:bodyPr>
            <a:spAutoFit/>
          </a:bodyPr>
          <a:lstStyle/>
          <a:p>
            <a:pPr>
              <a:defRPr/>
            </a:pPr>
            <a:r>
              <a:rPr lang="en-US" sz="1800" b="1" dirty="0">
                <a:latin typeface="+mn-lt"/>
              </a:rPr>
              <a:t>Linear dependence of Ramsey spectroscopy with pulse area is consistent with a dominant p-wave contribution </a:t>
            </a:r>
          </a:p>
        </p:txBody>
      </p:sp>
      <p:sp>
        <p:nvSpPr>
          <p:cNvPr id="9" name="TextBox 8"/>
          <p:cNvSpPr txBox="1">
            <a:spLocks noChangeArrowheads="1"/>
          </p:cNvSpPr>
          <p:nvPr/>
        </p:nvSpPr>
        <p:spPr bwMode="auto">
          <a:xfrm>
            <a:off x="5832475" y="1844824"/>
            <a:ext cx="3024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dirty="0" err="1" smtClean="0">
                <a:solidFill>
                  <a:srgbClr val="C00000"/>
                </a:solidFill>
              </a:rPr>
              <a:t>Yb</a:t>
            </a:r>
            <a:r>
              <a:rPr lang="en-US" dirty="0" smtClean="0">
                <a:solidFill>
                  <a:srgbClr val="C00000"/>
                </a:solidFill>
              </a:rPr>
              <a:t>: Zeroing </a:t>
            </a:r>
            <a:r>
              <a:rPr lang="en-US" dirty="0">
                <a:solidFill>
                  <a:srgbClr val="C00000"/>
                </a:solidFill>
              </a:rPr>
              <a:t>of the shift at the 10 </a:t>
            </a:r>
            <a:r>
              <a:rPr lang="en-US" baseline="30000" dirty="0">
                <a:solidFill>
                  <a:srgbClr val="C00000"/>
                </a:solidFill>
              </a:rPr>
              <a:t>-18  </a:t>
            </a:r>
            <a:r>
              <a:rPr lang="en-US" dirty="0">
                <a:solidFill>
                  <a:srgbClr val="C00000"/>
                </a:solidFill>
              </a:rPr>
              <a:t>level by operating at 51% </a:t>
            </a:r>
            <a:r>
              <a:rPr lang="en-US" dirty="0" smtClean="0">
                <a:solidFill>
                  <a:srgbClr val="C00000"/>
                </a:solidFill>
              </a:rPr>
              <a:t>excitation</a:t>
            </a:r>
            <a:r>
              <a:rPr lang="en-US" dirty="0">
                <a:solidFill>
                  <a:srgbClr val="C00000"/>
                </a:solidFill>
              </a:rPr>
              <a:t>!!</a:t>
            </a:r>
            <a:endParaRPr lang="en-US" baseline="30000" dirty="0">
              <a:solidFill>
                <a:srgbClr val="C00000"/>
              </a:solidFill>
            </a:endParaRPr>
          </a:p>
        </p:txBody>
      </p:sp>
      <p:pic>
        <p:nvPicPr>
          <p:cNvPr id="7169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202" y="5013176"/>
            <a:ext cx="7494587"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3"/>
          <p:cNvGrpSpPr>
            <a:grpSpLocks/>
          </p:cNvGrpSpPr>
          <p:nvPr/>
        </p:nvGrpSpPr>
        <p:grpSpPr bwMode="auto">
          <a:xfrm>
            <a:off x="2220913" y="990600"/>
            <a:ext cx="3989387" cy="919163"/>
            <a:chOff x="1760" y="1459"/>
            <a:chExt cx="2071" cy="761"/>
          </a:xfrm>
          <a:solidFill>
            <a:srgbClr val="BF95DF"/>
          </a:solidFill>
        </p:grpSpPr>
        <p:sp>
          <p:nvSpPr>
            <p:cNvPr id="4" name="AutoShape 13"/>
            <p:cNvSpPr>
              <a:spLocks noChangeArrowheads="1"/>
            </p:cNvSpPr>
            <p:nvPr/>
          </p:nvSpPr>
          <p:spPr bwMode="auto">
            <a:xfrm>
              <a:off x="1760" y="1459"/>
              <a:ext cx="1987" cy="761"/>
            </a:xfrm>
            <a:prstGeom prst="bevel">
              <a:avLst>
                <a:gd name="adj" fmla="val 12500"/>
              </a:avLst>
            </a:prstGeom>
            <a:grpFill/>
            <a:ln w="12700">
              <a:solidFill>
                <a:srgbClr val="660066"/>
              </a:solidFill>
              <a:miter lim="800000"/>
              <a:headEnd/>
              <a:tailEnd/>
            </a:ln>
          </p:spPr>
          <p:txBody>
            <a:bodyPr wrap="none" anchor="ctr">
              <a:spAutoFit/>
            </a:bodyPr>
            <a:lstStyle/>
            <a:p>
              <a:pPr eaLnBrk="0" hangingPunct="0">
                <a:spcBef>
                  <a:spcPct val="50000"/>
                </a:spcBef>
                <a:defRPr/>
              </a:pPr>
              <a:endParaRPr lang="en-US"/>
            </a:p>
          </p:txBody>
        </p:sp>
        <p:sp>
          <p:nvSpPr>
            <p:cNvPr id="5" name="Text Box 14"/>
            <p:cNvSpPr txBox="1">
              <a:spLocks noChangeArrowheads="1"/>
            </p:cNvSpPr>
            <p:nvPr/>
          </p:nvSpPr>
          <p:spPr bwMode="auto">
            <a:xfrm>
              <a:off x="1885" y="1622"/>
              <a:ext cx="1946" cy="331"/>
            </a:xfrm>
            <a:prstGeom prst="rect">
              <a:avLst/>
            </a:prstGeom>
            <a:noFill/>
            <a:ln w="9525" algn="ctr">
              <a:noFill/>
              <a:miter lim="800000"/>
              <a:headEnd/>
              <a:tailEnd/>
            </a:ln>
          </p:spPr>
          <p:txBody>
            <a:bodyPr>
              <a:spAutoFit/>
            </a:bodyPr>
            <a:lstStyle/>
            <a:p>
              <a:pPr eaLnBrk="0" hangingPunct="0">
                <a:spcBef>
                  <a:spcPct val="50000"/>
                </a:spcBef>
                <a:defRPr/>
              </a:pPr>
              <a:r>
                <a:rPr lang="en-US" b="1" dirty="0">
                  <a:latin typeface="+mj-lt"/>
                </a:rPr>
                <a:t>Unique atomic properties </a:t>
              </a:r>
            </a:p>
          </p:txBody>
        </p:sp>
      </p:grpSp>
      <p:grpSp>
        <p:nvGrpSpPr>
          <p:cNvPr id="6" name="Group 44"/>
          <p:cNvGrpSpPr>
            <a:grpSpLocks/>
          </p:cNvGrpSpPr>
          <p:nvPr/>
        </p:nvGrpSpPr>
        <p:grpSpPr bwMode="auto">
          <a:xfrm>
            <a:off x="5627688" y="3467100"/>
            <a:ext cx="2600325" cy="1206500"/>
            <a:chOff x="47" y="2241"/>
            <a:chExt cx="2016" cy="760"/>
          </a:xfrm>
          <a:solidFill>
            <a:srgbClr val="00B050"/>
          </a:solidFill>
        </p:grpSpPr>
        <p:sp>
          <p:nvSpPr>
            <p:cNvPr id="7" name="AutoShape 16"/>
            <p:cNvSpPr>
              <a:spLocks noChangeArrowheads="1"/>
            </p:cNvSpPr>
            <p:nvPr/>
          </p:nvSpPr>
          <p:spPr bwMode="auto">
            <a:xfrm>
              <a:off x="47" y="2241"/>
              <a:ext cx="2016" cy="760"/>
            </a:xfrm>
            <a:prstGeom prst="bevel">
              <a:avLst>
                <a:gd name="adj" fmla="val 12500"/>
              </a:avLst>
            </a:prstGeom>
            <a:grpFill/>
            <a:ln w="12700">
              <a:solidFill>
                <a:srgbClr val="336600"/>
              </a:solidFill>
              <a:miter lim="800000"/>
              <a:headEnd/>
              <a:tailEnd/>
            </a:ln>
          </p:spPr>
          <p:txBody>
            <a:bodyPr anchor="ctr">
              <a:spAutoFit/>
            </a:bodyPr>
            <a:lstStyle/>
            <a:p>
              <a:pPr eaLnBrk="0" hangingPunct="0">
                <a:spcBef>
                  <a:spcPct val="50000"/>
                </a:spcBef>
                <a:defRPr/>
              </a:pPr>
              <a:endParaRPr lang="en-US"/>
            </a:p>
          </p:txBody>
        </p:sp>
        <p:sp>
          <p:nvSpPr>
            <p:cNvPr id="8" name="Text Box 17"/>
            <p:cNvSpPr txBox="1">
              <a:spLocks noChangeArrowheads="1"/>
            </p:cNvSpPr>
            <p:nvPr/>
          </p:nvSpPr>
          <p:spPr bwMode="auto">
            <a:xfrm>
              <a:off x="243" y="2401"/>
              <a:ext cx="1609" cy="446"/>
            </a:xfrm>
            <a:prstGeom prst="rect">
              <a:avLst/>
            </a:prstGeom>
            <a:grpFill/>
            <a:ln w="9525" algn="ctr">
              <a:noFill/>
              <a:miter lim="800000"/>
              <a:headEnd/>
              <a:tailEnd/>
            </a:ln>
          </p:spPr>
          <p:txBody>
            <a:bodyPr>
              <a:spAutoFit/>
            </a:bodyPr>
            <a:lstStyle/>
            <a:p>
              <a:pPr algn="ctr" eaLnBrk="0" hangingPunct="0">
                <a:spcBef>
                  <a:spcPct val="50000"/>
                </a:spcBef>
                <a:defRPr/>
              </a:pPr>
              <a:r>
                <a:rPr lang="en-US" b="1" dirty="0">
                  <a:solidFill>
                    <a:schemeClr val="bg1"/>
                  </a:solidFill>
                  <a:latin typeface="+mj-lt"/>
                </a:rPr>
                <a:t>Quantum info/simulation</a:t>
              </a:r>
            </a:p>
          </p:txBody>
        </p:sp>
      </p:grpSp>
      <p:grpSp>
        <p:nvGrpSpPr>
          <p:cNvPr id="9" name="Group 29"/>
          <p:cNvGrpSpPr>
            <a:grpSpLocks/>
          </p:cNvGrpSpPr>
          <p:nvPr/>
        </p:nvGrpSpPr>
        <p:grpSpPr bwMode="auto">
          <a:xfrm>
            <a:off x="381000" y="3498850"/>
            <a:ext cx="2481263" cy="1208088"/>
            <a:chOff x="4223543" y="2770190"/>
            <a:chExt cx="3154363" cy="1208087"/>
          </a:xfrm>
          <a:solidFill>
            <a:srgbClr val="CCECFF"/>
          </a:solidFill>
        </p:grpSpPr>
        <p:sp>
          <p:nvSpPr>
            <p:cNvPr id="10" name="AutoShape 13"/>
            <p:cNvSpPr>
              <a:spLocks noChangeArrowheads="1"/>
            </p:cNvSpPr>
            <p:nvPr/>
          </p:nvSpPr>
          <p:spPr bwMode="auto">
            <a:xfrm>
              <a:off x="4223543" y="2770190"/>
              <a:ext cx="3154363" cy="1208087"/>
            </a:xfrm>
            <a:prstGeom prst="bevel">
              <a:avLst>
                <a:gd name="adj" fmla="val 12500"/>
              </a:avLst>
            </a:prstGeom>
            <a:grpFill/>
            <a:ln w="12700">
              <a:solidFill>
                <a:srgbClr val="000099"/>
              </a:solidFill>
              <a:miter lim="800000"/>
              <a:headEnd/>
              <a:tailEnd/>
            </a:ln>
          </p:spPr>
          <p:txBody>
            <a:bodyPr wrap="none" anchor="ctr">
              <a:spAutoFit/>
            </a:bodyPr>
            <a:lstStyle/>
            <a:p>
              <a:pPr eaLnBrk="0" hangingPunct="0">
                <a:spcBef>
                  <a:spcPct val="50000"/>
                </a:spcBef>
                <a:defRPr/>
              </a:pPr>
              <a:endParaRPr lang="en-US"/>
            </a:p>
          </p:txBody>
        </p:sp>
        <p:sp>
          <p:nvSpPr>
            <p:cNvPr id="11" name="Text Box 14"/>
            <p:cNvSpPr txBox="1">
              <a:spLocks noChangeArrowheads="1"/>
            </p:cNvSpPr>
            <p:nvPr/>
          </p:nvSpPr>
          <p:spPr bwMode="auto">
            <a:xfrm>
              <a:off x="4223543" y="2995615"/>
              <a:ext cx="3089782" cy="708024"/>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spcBef>
                  <a:spcPct val="50000"/>
                </a:spcBef>
                <a:defRPr/>
              </a:pPr>
              <a:r>
                <a:rPr lang="en-US" b="1" dirty="0">
                  <a:solidFill>
                    <a:schemeClr val="tx1"/>
                  </a:solidFill>
                </a:rPr>
                <a:t>Atomic Clock  Experiments</a:t>
              </a:r>
              <a:endParaRPr lang="en-US" b="1" dirty="0">
                <a:solidFill>
                  <a:schemeClr val="tx1"/>
                </a:solidFill>
                <a:latin typeface="Arial Rounded MT Bold" pitchFamily="34" charset="0"/>
              </a:endParaRPr>
            </a:p>
          </p:txBody>
        </p:sp>
      </p:grpSp>
      <p:sp>
        <p:nvSpPr>
          <p:cNvPr id="12" name="Rectangle 2"/>
          <p:cNvSpPr txBox="1">
            <a:spLocks noChangeArrowheads="1"/>
          </p:cNvSpPr>
          <p:nvPr/>
        </p:nvSpPr>
        <p:spPr>
          <a:xfrm>
            <a:off x="456351" y="260648"/>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smtClean="0">
                <a:ln>
                  <a:solidFill>
                    <a:schemeClr val="tx1"/>
                  </a:solidFill>
                </a:ln>
                <a:solidFill>
                  <a:srgbClr val="FF0000"/>
                </a:solidFill>
                <a:latin typeface="Berlin Sans FB" pitchFamily="34" charset="0"/>
                <a:ea typeface="+mj-ea"/>
                <a:cs typeface="+mj-cs"/>
              </a:rPr>
              <a:t>Many body physics with clocks</a:t>
            </a:r>
            <a:endParaRPr lang="en-US" sz="4400" dirty="0">
              <a:ln>
                <a:solidFill>
                  <a:schemeClr val="tx1"/>
                </a:solidFill>
              </a:ln>
              <a:solidFill>
                <a:srgbClr val="FF0000"/>
              </a:solidFill>
              <a:latin typeface="Berlin Sans FB" pitchFamily="34" charset="0"/>
              <a:ea typeface="+mj-ea"/>
              <a:cs typeface="+mj-cs"/>
            </a:endParaRPr>
          </a:p>
        </p:txBody>
      </p:sp>
      <p:cxnSp>
        <p:nvCxnSpPr>
          <p:cNvPr id="16390" name="Straight Arrow Connector 15"/>
          <p:cNvCxnSpPr>
            <a:cxnSpLocks noChangeShapeType="1"/>
          </p:cNvCxnSpPr>
          <p:nvPr/>
        </p:nvCxnSpPr>
        <p:spPr bwMode="auto">
          <a:xfrm rot="5400000">
            <a:off x="2501107" y="2382044"/>
            <a:ext cx="1116012" cy="4953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5394326" y="2371725"/>
            <a:ext cx="1116012" cy="515937"/>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5"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3805238"/>
            <a:ext cx="105251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 name="TextBox 15"/>
          <p:cNvSpPr txBox="1"/>
          <p:nvPr/>
        </p:nvSpPr>
        <p:spPr>
          <a:xfrm>
            <a:off x="5032375" y="4960938"/>
            <a:ext cx="3810000" cy="1200150"/>
          </a:xfrm>
          <a:prstGeom prst="rect">
            <a:avLst/>
          </a:prstGeom>
          <a:noFill/>
        </p:spPr>
        <p:txBody>
          <a:bodyPr>
            <a:spAutoFit/>
          </a:bodyPr>
          <a:lstStyle/>
          <a:p>
            <a:pPr eaLnBrk="0" hangingPunct="0">
              <a:spcBef>
                <a:spcPct val="50000"/>
              </a:spcBef>
              <a:defRPr/>
            </a:pPr>
            <a:r>
              <a:rPr lang="en-US" sz="2400" dirty="0">
                <a:latin typeface="+mn-lt"/>
                <a:cs typeface="+mn-cs"/>
              </a:rPr>
              <a:t>Clocks can help to determine microscopic parameters of the many-body Hamiltonian.</a:t>
            </a:r>
          </a:p>
        </p:txBody>
      </p:sp>
      <p:sp>
        <p:nvSpPr>
          <p:cNvPr id="17" name="TextBox 16"/>
          <p:cNvSpPr txBox="1">
            <a:spLocks noChangeArrowheads="1"/>
          </p:cNvSpPr>
          <p:nvPr/>
        </p:nvSpPr>
        <p:spPr bwMode="auto">
          <a:xfrm>
            <a:off x="341313" y="4994275"/>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a:latin typeface="Times New Roman" pitchFamily="18" charset="0"/>
              </a:rPr>
              <a:t>Many-body Physics can lead to a significant improvement of clock sensitivity</a:t>
            </a:r>
            <a:endParaRPr lang="en-US"/>
          </a:p>
        </p:txBody>
      </p:sp>
    </p:spTree>
    <p:extLst>
      <p:ext uri="{BB962C8B-B14F-4D97-AF65-F5344CB8AC3E}">
        <p14:creationId xmlns:p14="http://schemas.microsoft.com/office/powerpoint/2010/main" val="1025687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6"/>
                                        </p:tgtEl>
                                      </p:cBhvr>
                                      <p:by x="110000" y="110000"/>
                                    </p:animScale>
                                  </p:childTnLst>
                                </p:cTn>
                              </p:par>
                              <p:par>
                                <p:cTn id="7" presetID="6" presetClass="emph" presetSubtype="0" fill="hold" nodeType="withEffect">
                                  <p:stCondLst>
                                    <p:cond delay="0"/>
                                  </p:stCondLst>
                                  <p:childTnLst>
                                    <p:animScale>
                                      <p:cBhvr>
                                        <p:cTn id="8" dur="500" fill="hold"/>
                                        <p:tgtEl>
                                          <p:spTgt spid="9"/>
                                        </p:tgtEl>
                                      </p:cBhvr>
                                      <p:by x="110000" y="110000"/>
                                    </p:animScale>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6" presetClass="emph" presetSubtype="0" fill="hold" grpId="1" nodeType="withEffect">
                                  <p:stCondLst>
                                    <p:cond delay="0"/>
                                  </p:stCondLst>
                                  <p:childTnLst>
                                    <p:animScale>
                                      <p:cBhvr>
                                        <p:cTn id="16" dur="500" fill="hold"/>
                                        <p:tgtEl>
                                          <p:spTgt spid="17"/>
                                        </p:tgtEl>
                                      </p:cBhvr>
                                      <p:by x="115000" y="115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6" presetClass="emph" presetSubtype="0" fill="hold" grpId="1" nodeType="withEffect">
                                  <p:stCondLst>
                                    <p:cond delay="0"/>
                                  </p:stCondLst>
                                  <p:childTnLst>
                                    <p:animScale>
                                      <p:cBhvr>
                                        <p:cTn id="22" dur="500" fill="hold"/>
                                        <p:tgtEl>
                                          <p:spTgt spid="1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7384"/>
            <a:ext cx="8879305" cy="863726"/>
          </a:xfrm>
          <a:prstGeom prst="rect">
            <a:avLst/>
          </a:prstGeom>
        </p:spPr>
        <p:txBody>
          <a:bodyPr>
            <a:normAutofit fontScale="97500"/>
          </a:bodyPr>
          <a:lstStyle/>
          <a:p>
            <a:pPr algn="ctr" eaLnBrk="0" fontAlgn="auto" hangingPunct="0">
              <a:spcBef>
                <a:spcPct val="50000"/>
              </a:spcBef>
              <a:spcAft>
                <a:spcPts val="0"/>
              </a:spcAft>
              <a:defRPr/>
            </a:pPr>
            <a:r>
              <a:rPr lang="en-US" sz="4400" kern="0" dirty="0">
                <a:ln>
                  <a:solidFill>
                    <a:schemeClr val="tx1"/>
                  </a:solidFill>
                </a:ln>
                <a:solidFill>
                  <a:srgbClr val="D34817"/>
                </a:solidFill>
                <a:latin typeface="Berlin Sans FB" pitchFamily="34" charset="0"/>
                <a:ea typeface="+mj-ea"/>
                <a:cs typeface="+mj-cs"/>
              </a:rPr>
              <a:t>Conclusions </a:t>
            </a:r>
            <a:r>
              <a:rPr lang="en-US" sz="4400" kern="0" dirty="0" smtClean="0">
                <a:ln>
                  <a:solidFill>
                    <a:schemeClr val="tx1"/>
                  </a:solidFill>
                </a:ln>
                <a:solidFill>
                  <a:srgbClr val="D34817"/>
                </a:solidFill>
                <a:latin typeface="Berlin Sans FB" pitchFamily="34" charset="0"/>
                <a:ea typeface="+mj-ea"/>
                <a:cs typeface="+mj-cs"/>
              </a:rPr>
              <a:t>&amp;&amp; Outlook</a:t>
            </a:r>
            <a:endParaRPr lang="en-US" sz="4400" kern="0" dirty="0">
              <a:ln>
                <a:solidFill>
                  <a:schemeClr val="tx1"/>
                </a:solidFill>
              </a:ln>
              <a:solidFill>
                <a:srgbClr val="D34817"/>
              </a:solidFill>
              <a:latin typeface="Berlin Sans FB" pitchFamily="34" charset="0"/>
              <a:ea typeface="+mj-ea"/>
              <a:cs typeface="+mj-cs"/>
            </a:endParaRPr>
          </a:p>
        </p:txBody>
      </p:sp>
      <p:sp>
        <p:nvSpPr>
          <p:cNvPr id="3" name="TextBox 2"/>
          <p:cNvSpPr txBox="1"/>
          <p:nvPr/>
        </p:nvSpPr>
        <p:spPr>
          <a:xfrm>
            <a:off x="250825" y="852488"/>
            <a:ext cx="8785671" cy="6001643"/>
          </a:xfrm>
          <a:prstGeom prst="rect">
            <a:avLst/>
          </a:prstGeom>
          <a:noFill/>
        </p:spPr>
        <p:txBody>
          <a:bodyPr wrap="square">
            <a:spAutoFit/>
          </a:bodyPr>
          <a:lstStyle/>
          <a:p>
            <a:pPr marL="342900" indent="-342900">
              <a:buFont typeface="Arial" pitchFamily="34" charset="0"/>
              <a:buChar char="•"/>
              <a:defRPr/>
            </a:pPr>
            <a:r>
              <a:rPr lang="en-US" sz="2400" dirty="0" smtClean="0">
                <a:latin typeface="+mn-lt"/>
              </a:rPr>
              <a:t>Alkaline-earth </a:t>
            </a:r>
            <a:r>
              <a:rPr lang="en-US" sz="2400" dirty="0">
                <a:latin typeface="+mn-lt"/>
              </a:rPr>
              <a:t>atoms offer outstanding possibilities for the implementation of novel many-body  Hamiltonians</a:t>
            </a:r>
            <a:r>
              <a:rPr lang="en-US" sz="2400" dirty="0" smtClean="0">
                <a:latin typeface="+mn-lt"/>
              </a:rPr>
              <a:t>.</a:t>
            </a:r>
          </a:p>
          <a:p>
            <a:pPr>
              <a:defRPr/>
            </a:pPr>
            <a:endParaRPr lang="en-US" sz="2400" dirty="0" smtClean="0">
              <a:latin typeface="+mn-lt"/>
            </a:endParaRPr>
          </a:p>
          <a:p>
            <a:pPr marL="342900" indent="-342900">
              <a:buFont typeface="Arial" pitchFamily="34" charset="0"/>
              <a:buChar char="•"/>
              <a:defRPr/>
            </a:pPr>
            <a:r>
              <a:rPr lang="en-US" sz="2400" dirty="0" smtClean="0">
                <a:latin typeface="Times New Roman" pitchFamily="18" charset="0"/>
                <a:cs typeface="Times New Roman" pitchFamily="18" charset="0"/>
              </a:rPr>
              <a:t>Unique </a:t>
            </a:r>
            <a:r>
              <a:rPr lang="en-US" sz="2400" dirty="0">
                <a:latin typeface="Times New Roman" pitchFamily="18" charset="0"/>
                <a:cs typeface="Times New Roman" pitchFamily="18" charset="0"/>
              </a:rPr>
              <a:t>capabilities of optical clocks offer the possibility of studying </a:t>
            </a:r>
            <a:r>
              <a:rPr lang="en-US" sz="2400" dirty="0" smtClean="0">
                <a:latin typeface="Times New Roman" pitchFamily="18" charset="0"/>
                <a:cs typeface="Times New Roman" pitchFamily="18" charset="0"/>
              </a:rPr>
              <a:t>a:</a:t>
            </a:r>
          </a:p>
          <a:p>
            <a:pPr>
              <a:defRPr/>
            </a:pPr>
            <a:endParaRPr lang="en-US"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Strongly interacting </a:t>
            </a:r>
            <a:r>
              <a:rPr lang="en-US" sz="2400" dirty="0" err="1">
                <a:latin typeface="Times New Roman" pitchFamily="18" charset="0"/>
                <a:cs typeface="Times New Roman" pitchFamily="18" charset="0"/>
              </a:rPr>
              <a:t>mesoscopic</a:t>
            </a:r>
            <a:r>
              <a:rPr lang="en-US" sz="2400" dirty="0">
                <a:latin typeface="Times New Roman" pitchFamily="18" charset="0"/>
                <a:cs typeface="Times New Roman" pitchFamily="18" charset="0"/>
              </a:rPr>
              <a:t> open driven quantum </a:t>
            </a:r>
            <a:r>
              <a:rPr lang="en-US" sz="2400" dirty="0" smtClean="0">
                <a:latin typeface="Times New Roman" pitchFamily="18" charset="0"/>
                <a:cs typeface="Times New Roman" pitchFamily="18" charset="0"/>
              </a:rPr>
              <a:t>system</a:t>
            </a:r>
          </a:p>
          <a:p>
            <a:pPr>
              <a:defRPr/>
            </a:pPr>
            <a:endParaRPr lang="en-US" sz="2400" dirty="0">
              <a:latin typeface="Times New Roman" pitchFamily="18" charset="0"/>
              <a:cs typeface="Times New Roman" pitchFamily="18" charset="0"/>
            </a:endParaRPr>
          </a:p>
          <a:p>
            <a:pPr marL="342900" indent="-342900">
              <a:buFont typeface="Arial" pitchFamily="34" charset="0"/>
              <a:buChar char="•"/>
              <a:defRPr/>
            </a:pPr>
            <a:r>
              <a:rPr lang="en-US" sz="2400" dirty="0" smtClean="0">
                <a:latin typeface="Times New Roman" pitchFamily="18" charset="0"/>
                <a:cs typeface="Times New Roman" pitchFamily="18" charset="0"/>
              </a:rPr>
              <a:t>Can </a:t>
            </a:r>
            <a:r>
              <a:rPr lang="en-US" sz="2400" dirty="0">
                <a:latin typeface="Times New Roman" pitchFamily="18" charset="0"/>
                <a:cs typeface="Times New Roman" pitchFamily="18" charset="0"/>
              </a:rPr>
              <a:t>we generalize all these ideas to trapped ions with </a:t>
            </a:r>
            <a:r>
              <a:rPr lang="en-US" sz="2400" dirty="0" smtClean="0">
                <a:latin typeface="Times New Roman" pitchFamily="18" charset="0"/>
                <a:cs typeface="Times New Roman" pitchFamily="18" charset="0"/>
              </a:rPr>
              <a:t>alkaline </a:t>
            </a:r>
            <a:r>
              <a:rPr lang="en-US" sz="2400" dirty="0">
                <a:latin typeface="Times New Roman" pitchFamily="18" charset="0"/>
                <a:cs typeface="Times New Roman" pitchFamily="18" charset="0"/>
              </a:rPr>
              <a:t>earth </a:t>
            </a:r>
            <a:r>
              <a:rPr lang="en-US" sz="2400" dirty="0" smtClean="0">
                <a:latin typeface="Times New Roman" pitchFamily="18" charset="0"/>
                <a:cs typeface="Times New Roman" pitchFamily="18" charset="0"/>
              </a:rPr>
              <a:t>atom like </a:t>
            </a:r>
            <a:r>
              <a:rPr lang="en-US" sz="2400" dirty="0">
                <a:latin typeface="Times New Roman" pitchFamily="18" charset="0"/>
                <a:cs typeface="Times New Roman" pitchFamily="18" charset="0"/>
              </a:rPr>
              <a:t>structure</a:t>
            </a:r>
            <a:r>
              <a:rPr lang="en-US" sz="2400" dirty="0" smtClean="0">
                <a:latin typeface="Times New Roman" pitchFamily="18" charset="0"/>
                <a:cs typeface="Times New Roman" pitchFamily="18" charset="0"/>
              </a:rPr>
              <a:t>?</a:t>
            </a:r>
          </a:p>
          <a:p>
            <a:pPr marL="342900" indent="-342900">
              <a:buFont typeface="Arial" pitchFamily="34" charset="0"/>
              <a:buChar char="•"/>
              <a:defRPr/>
            </a:pPr>
            <a:endParaRPr lang="en-US" sz="2400" dirty="0">
              <a:latin typeface="Times New Roman" pitchFamily="18" charset="0"/>
              <a:cs typeface="Times New Roman" pitchFamily="18" charset="0"/>
            </a:endParaRPr>
          </a:p>
          <a:p>
            <a:pPr marL="342900" indent="-342900">
              <a:buFont typeface="Arial" pitchFamily="34" charset="0"/>
              <a:buChar char="•"/>
              <a:defRPr/>
            </a:pPr>
            <a:r>
              <a:rPr lang="en-US" sz="2400" dirty="0" smtClean="0">
                <a:latin typeface="Times New Roman" pitchFamily="18" charset="0"/>
                <a:cs typeface="Times New Roman" pitchFamily="18" charset="0"/>
              </a:rPr>
              <a:t>Can we observe SU(N) magnetism effects at micro K temperature?</a:t>
            </a:r>
          </a:p>
          <a:p>
            <a:pPr marL="342900" indent="-342900">
              <a:buFont typeface="Arial" pitchFamily="34" charset="0"/>
              <a:buChar char="•"/>
              <a:defRPr/>
            </a:pPr>
            <a:endParaRPr lang="en-US" sz="2400" dirty="0">
              <a:latin typeface="Times New Roman" pitchFamily="18" charset="0"/>
              <a:cs typeface="Times New Roman" pitchFamily="18" charset="0"/>
            </a:endParaRPr>
          </a:p>
          <a:p>
            <a:pPr marL="342900" indent="-342900">
              <a:buFont typeface="Arial" pitchFamily="34" charset="0"/>
              <a:buChar char="•"/>
              <a:defRPr/>
            </a:pPr>
            <a:r>
              <a:rPr lang="en-US" sz="2400" dirty="0" smtClean="0">
                <a:latin typeface="Times New Roman" pitchFamily="18" charset="0"/>
                <a:cs typeface="Times New Roman" pitchFamily="18" charset="0"/>
              </a:rPr>
              <a:t>Can we combine SU(N) symmetry with long range interactions by adding a cavity?</a:t>
            </a:r>
            <a:endParaRPr lang="en-US" sz="2400" dirty="0">
              <a:latin typeface="Times New Roman" pitchFamily="18" charset="0"/>
              <a:cs typeface="Times New Roman" pitchFamily="18" charset="0"/>
            </a:endParaRPr>
          </a:p>
          <a:p>
            <a:pPr>
              <a:defRPr/>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6626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iterate type="wd">
                                    <p:tmPct val="10000"/>
                                  </p:iterate>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80">
                                          <p:stCondLst>
                                            <p:cond delay="0"/>
                                          </p:stCondLst>
                                        </p:cTn>
                                        <p:tgtEl>
                                          <p:spTgt spid="3">
                                            <p:txEl>
                                              <p:pRg st="4" end="4"/>
                                            </p:txEl>
                                          </p:spTgt>
                                        </p:tgtEl>
                                      </p:cBhvr>
                                    </p:animEffect>
                                    <p:anim calcmode="lin" valueType="num">
                                      <p:cBhvr>
                                        <p:cTn id="1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4" end="4"/>
                                            </p:txEl>
                                          </p:spTgt>
                                        </p:tgtEl>
                                      </p:cBhvr>
                                      <p:to x="100000" y="60000"/>
                                    </p:animScale>
                                    <p:animScale>
                                      <p:cBhvr>
                                        <p:cTn id="22" dur="166" decel="50000">
                                          <p:stCondLst>
                                            <p:cond delay="676"/>
                                          </p:stCondLst>
                                        </p:cTn>
                                        <p:tgtEl>
                                          <p:spTgt spid="3">
                                            <p:txEl>
                                              <p:pRg st="4" end="4"/>
                                            </p:txEl>
                                          </p:spTgt>
                                        </p:tgtEl>
                                      </p:cBhvr>
                                      <p:to x="100000" y="100000"/>
                                    </p:animScale>
                                    <p:animScale>
                                      <p:cBhvr>
                                        <p:cTn id="23" dur="26">
                                          <p:stCondLst>
                                            <p:cond delay="1312"/>
                                          </p:stCondLst>
                                        </p:cTn>
                                        <p:tgtEl>
                                          <p:spTgt spid="3">
                                            <p:txEl>
                                              <p:pRg st="4" end="4"/>
                                            </p:txEl>
                                          </p:spTgt>
                                        </p:tgtEl>
                                      </p:cBhvr>
                                      <p:to x="100000" y="80000"/>
                                    </p:animScale>
                                    <p:animScale>
                                      <p:cBhvr>
                                        <p:cTn id="24" dur="166" decel="50000">
                                          <p:stCondLst>
                                            <p:cond delay="1338"/>
                                          </p:stCondLst>
                                        </p:cTn>
                                        <p:tgtEl>
                                          <p:spTgt spid="3">
                                            <p:txEl>
                                              <p:pRg st="4" end="4"/>
                                            </p:txEl>
                                          </p:spTgt>
                                        </p:tgtEl>
                                      </p:cBhvr>
                                      <p:to x="100000" y="100000"/>
                                    </p:animScale>
                                    <p:animScale>
                                      <p:cBhvr>
                                        <p:cTn id="25" dur="26">
                                          <p:stCondLst>
                                            <p:cond delay="1642"/>
                                          </p:stCondLst>
                                        </p:cTn>
                                        <p:tgtEl>
                                          <p:spTgt spid="3">
                                            <p:txEl>
                                              <p:pRg st="4" end="4"/>
                                            </p:txEl>
                                          </p:spTgt>
                                        </p:tgtEl>
                                      </p:cBhvr>
                                      <p:to x="100000" y="90000"/>
                                    </p:animScale>
                                    <p:animScale>
                                      <p:cBhvr>
                                        <p:cTn id="26" dur="166" decel="50000">
                                          <p:stCondLst>
                                            <p:cond delay="1668"/>
                                          </p:stCondLst>
                                        </p:cTn>
                                        <p:tgtEl>
                                          <p:spTgt spid="3">
                                            <p:txEl>
                                              <p:pRg st="4" end="4"/>
                                            </p:txEl>
                                          </p:spTgt>
                                        </p:tgtEl>
                                      </p:cBhvr>
                                      <p:to x="100000" y="100000"/>
                                    </p:animScale>
                                    <p:animScale>
                                      <p:cBhvr>
                                        <p:cTn id="27" dur="26">
                                          <p:stCondLst>
                                            <p:cond delay="1808"/>
                                          </p:stCondLst>
                                        </p:cTn>
                                        <p:tgtEl>
                                          <p:spTgt spid="3">
                                            <p:txEl>
                                              <p:pRg st="4" end="4"/>
                                            </p:txEl>
                                          </p:spTgt>
                                        </p:tgtEl>
                                      </p:cBhvr>
                                      <p:to x="100000" y="95000"/>
                                    </p:animScale>
                                    <p:animScale>
                                      <p:cBhvr>
                                        <p:cTn id="28" dur="166" decel="50000">
                                          <p:stCondLst>
                                            <p:cond delay="1834"/>
                                          </p:stCondLst>
                                        </p:cTn>
                                        <p:tgtEl>
                                          <p:spTgt spid="3">
                                            <p:txEl>
                                              <p:pRg st="4" end="4"/>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924678" y="158751"/>
            <a:ext cx="7847124" cy="611187"/>
          </a:xfrm>
          <a:prstGeom prst="rect">
            <a:avLst/>
          </a:prstGeom>
        </p:spPr>
        <p:txBody>
          <a:bodyPr>
            <a:normAutofit fontScale="90000" lnSpcReduction="20000"/>
          </a:bodyPr>
          <a:lstStyle/>
          <a:p>
            <a:pPr eaLnBrk="0" hangingPunct="0">
              <a:spcBef>
                <a:spcPct val="50000"/>
              </a:spcBef>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rPr>
              <a:t>Collaborators</a:t>
            </a:r>
          </a:p>
          <a:p>
            <a:pPr eaLnBrk="0" hangingPunct="0">
              <a:spcBef>
                <a:spcPct val="50000"/>
              </a:spcBef>
              <a:defRPr/>
            </a:pPr>
            <a:endPar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cs typeface="+mn-cs"/>
            </a:endParaRPr>
          </a:p>
        </p:txBody>
      </p:sp>
      <p:sp>
        <p:nvSpPr>
          <p:cNvPr id="11" name="TextBox 10"/>
          <p:cNvSpPr txBox="1"/>
          <p:nvPr/>
        </p:nvSpPr>
        <p:spPr>
          <a:xfrm>
            <a:off x="6385547" y="1141214"/>
            <a:ext cx="2772308" cy="2092881"/>
          </a:xfrm>
          <a:prstGeom prst="rect">
            <a:avLst/>
          </a:prstGeom>
          <a:noFill/>
        </p:spPr>
        <p:txBody>
          <a:bodyPr wrap="square">
            <a:spAutoFit/>
          </a:bodyPr>
          <a:lstStyle/>
          <a:p>
            <a:pPr eaLnBrk="0" hangingPunct="0">
              <a:spcBef>
                <a:spcPct val="50000"/>
              </a:spcBef>
              <a:defRPr/>
            </a:pPr>
            <a:r>
              <a:rPr lang="en-US" b="1" dirty="0">
                <a:solidFill>
                  <a:srgbClr val="C00000"/>
                </a:solidFill>
                <a:cs typeface="+mn-cs"/>
              </a:rPr>
              <a:t>NIST </a:t>
            </a:r>
            <a:r>
              <a:rPr lang="en-US" b="1" dirty="0" err="1">
                <a:solidFill>
                  <a:srgbClr val="C00000"/>
                </a:solidFill>
                <a:cs typeface="+mn-cs"/>
              </a:rPr>
              <a:t>Yb</a:t>
            </a:r>
            <a:r>
              <a:rPr lang="en-US" b="1" dirty="0">
                <a:solidFill>
                  <a:srgbClr val="C00000"/>
                </a:solidFill>
                <a:cs typeface="+mn-cs"/>
              </a:rPr>
              <a:t> Clock</a:t>
            </a:r>
          </a:p>
          <a:p>
            <a:pPr eaLnBrk="0" hangingPunct="0">
              <a:spcBef>
                <a:spcPts val="0"/>
              </a:spcBef>
              <a:buFont typeface="Arial" pitchFamily="34" charset="0"/>
              <a:buChar char="•"/>
              <a:defRPr/>
            </a:pPr>
            <a:r>
              <a:rPr lang="en-US" dirty="0">
                <a:cs typeface="+mn-cs"/>
              </a:rPr>
              <a:t> Andrew Ludlow</a:t>
            </a:r>
          </a:p>
          <a:p>
            <a:pPr eaLnBrk="0" hangingPunct="0">
              <a:spcBef>
                <a:spcPts val="0"/>
              </a:spcBef>
              <a:buFont typeface="Arial" pitchFamily="34" charset="0"/>
              <a:buChar char="•"/>
              <a:defRPr/>
            </a:pPr>
            <a:r>
              <a:rPr lang="en-US" dirty="0">
                <a:cs typeface="+mn-cs"/>
              </a:rPr>
              <a:t>  Nathan Lemke</a:t>
            </a:r>
          </a:p>
          <a:p>
            <a:pPr eaLnBrk="0" hangingPunct="0">
              <a:spcBef>
                <a:spcPts val="0"/>
              </a:spcBef>
              <a:buFont typeface="Arial" pitchFamily="34" charset="0"/>
              <a:buChar char="•"/>
              <a:defRPr/>
            </a:pPr>
            <a:r>
              <a:rPr lang="en-US" dirty="0">
                <a:cs typeface="+mn-cs"/>
              </a:rPr>
              <a:t> J.A Sherman</a:t>
            </a:r>
          </a:p>
          <a:p>
            <a:pPr eaLnBrk="0" hangingPunct="0">
              <a:spcBef>
                <a:spcPts val="0"/>
              </a:spcBef>
              <a:buFont typeface="Arial" pitchFamily="34" charset="0"/>
              <a:buChar char="•"/>
              <a:defRPr/>
            </a:pPr>
            <a:r>
              <a:rPr lang="en-US" dirty="0">
                <a:cs typeface="+mn-cs"/>
              </a:rPr>
              <a:t> Chris Oates</a:t>
            </a:r>
          </a:p>
          <a:p>
            <a:pPr eaLnBrk="0" hangingPunct="0">
              <a:spcBef>
                <a:spcPct val="50000"/>
              </a:spcBef>
              <a:buFont typeface="Arial" pitchFamily="34" charset="0"/>
              <a:buChar char="•"/>
              <a:defRPr/>
            </a:pPr>
            <a:endParaRPr lang="en-US" dirty="0">
              <a:solidFill>
                <a:schemeClr val="accent2">
                  <a:lumMod val="75000"/>
                </a:schemeClr>
              </a:solidFill>
              <a:cs typeface="+mn-cs"/>
            </a:endParaRP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5588456"/>
            <a:ext cx="204628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nsf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380" y="5456184"/>
            <a:ext cx="132238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807" y="5588456"/>
            <a:ext cx="115411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63189" y="1001643"/>
            <a:ext cx="5219700" cy="2246769"/>
          </a:xfrm>
          <a:prstGeom prst="rect">
            <a:avLst/>
          </a:prstGeom>
          <a:noFill/>
        </p:spPr>
        <p:txBody>
          <a:bodyPr wrap="square" rtlCol="0">
            <a:spAutoFit/>
          </a:bodyPr>
          <a:lstStyle/>
          <a:p>
            <a:r>
              <a:rPr lang="en-US" b="1" dirty="0" smtClean="0">
                <a:solidFill>
                  <a:srgbClr val="C00000"/>
                </a:solidFill>
              </a:rPr>
              <a:t>CU and JILA</a:t>
            </a:r>
          </a:p>
          <a:p>
            <a:pPr>
              <a:buFont typeface="Arial" pitchFamily="34" charset="0"/>
              <a:buChar char="•"/>
            </a:pPr>
            <a:r>
              <a:rPr lang="en-US" dirty="0" smtClean="0"/>
              <a:t> </a:t>
            </a:r>
            <a:r>
              <a:rPr lang="en-US" b="1" dirty="0" smtClean="0"/>
              <a:t>Michael Foss-</a:t>
            </a:r>
            <a:r>
              <a:rPr lang="en-US" b="1" dirty="0" err="1" smtClean="0"/>
              <a:t>Feig</a:t>
            </a:r>
            <a:endParaRPr lang="en-US" b="1" dirty="0" smtClean="0"/>
          </a:p>
          <a:p>
            <a:pPr>
              <a:buFont typeface="Arial" pitchFamily="34" charset="0"/>
              <a:buChar char="•"/>
            </a:pPr>
            <a:r>
              <a:rPr lang="en-US" b="1" dirty="0"/>
              <a:t> </a:t>
            </a:r>
            <a:r>
              <a:rPr lang="en-US" dirty="0" err="1" smtClean="0"/>
              <a:t>Kaden</a:t>
            </a:r>
            <a:r>
              <a:rPr lang="en-US" dirty="0" smtClean="0"/>
              <a:t> </a:t>
            </a:r>
            <a:r>
              <a:rPr lang="en-US" dirty="0" err="1" smtClean="0"/>
              <a:t>Hazzard</a:t>
            </a:r>
            <a:endParaRPr lang="en-US" dirty="0" smtClean="0"/>
          </a:p>
          <a:p>
            <a:pPr>
              <a:buFont typeface="Arial" pitchFamily="34" charset="0"/>
              <a:buChar char="•"/>
            </a:pPr>
            <a:r>
              <a:rPr lang="en-US" dirty="0"/>
              <a:t> </a:t>
            </a:r>
            <a:r>
              <a:rPr lang="en-US" dirty="0" smtClean="0"/>
              <a:t>Salvatore </a:t>
            </a:r>
            <a:r>
              <a:rPr lang="en-US" dirty="0" err="1" smtClean="0"/>
              <a:t>Manmana</a:t>
            </a:r>
            <a:endParaRPr lang="en-US" dirty="0" smtClean="0"/>
          </a:p>
          <a:p>
            <a:pPr>
              <a:buFont typeface="Arial" pitchFamily="34" charset="0"/>
              <a:buChar char="•"/>
            </a:pPr>
            <a:r>
              <a:rPr lang="en-US" dirty="0"/>
              <a:t> </a:t>
            </a:r>
            <a:r>
              <a:rPr lang="en-US" dirty="0" smtClean="0"/>
              <a:t>Javier Von </a:t>
            </a:r>
            <a:r>
              <a:rPr lang="en-US" dirty="0" err="1" smtClean="0"/>
              <a:t>Stecher</a:t>
            </a:r>
            <a:endParaRPr lang="en-US" dirty="0" smtClean="0"/>
          </a:p>
          <a:p>
            <a:pPr>
              <a:buFont typeface="Arial" pitchFamily="34" charset="0"/>
              <a:buChar char="•"/>
            </a:pPr>
            <a:r>
              <a:rPr lang="en-US" dirty="0" smtClean="0"/>
              <a:t> </a:t>
            </a:r>
            <a:r>
              <a:rPr lang="en-US" b="1" dirty="0" smtClean="0"/>
              <a:t>Michael </a:t>
            </a:r>
            <a:r>
              <a:rPr lang="en-US" b="1" dirty="0" err="1" smtClean="0"/>
              <a:t>Hermele</a:t>
            </a:r>
            <a:endParaRPr lang="en-US" b="1" dirty="0" smtClean="0"/>
          </a:p>
          <a:p>
            <a:pPr>
              <a:buFont typeface="Arial" pitchFamily="34" charset="0"/>
              <a:buChar char="•"/>
            </a:pPr>
            <a:r>
              <a:rPr lang="en-US" dirty="0" smtClean="0"/>
              <a:t> </a:t>
            </a:r>
            <a:r>
              <a:rPr lang="en-US" b="1" dirty="0" smtClean="0"/>
              <a:t>Victor </a:t>
            </a:r>
            <a:r>
              <a:rPr lang="en-US" b="1" dirty="0" err="1" smtClean="0"/>
              <a:t>Gurarie</a:t>
            </a:r>
            <a:endParaRPr lang="en-US" b="1" dirty="0" smtClean="0"/>
          </a:p>
        </p:txBody>
      </p:sp>
      <p:sp>
        <p:nvSpPr>
          <p:cNvPr id="12" name="TextBox 11"/>
          <p:cNvSpPr txBox="1"/>
          <p:nvPr/>
        </p:nvSpPr>
        <p:spPr>
          <a:xfrm>
            <a:off x="3576973" y="2432803"/>
            <a:ext cx="2772308" cy="1015663"/>
          </a:xfrm>
          <a:prstGeom prst="rect">
            <a:avLst/>
          </a:prstGeom>
          <a:noFill/>
        </p:spPr>
        <p:txBody>
          <a:bodyPr wrap="square" rtlCol="0">
            <a:spAutoFit/>
          </a:bodyPr>
          <a:lstStyle/>
          <a:p>
            <a:r>
              <a:rPr lang="en-US" b="1" dirty="0" smtClean="0">
                <a:solidFill>
                  <a:srgbClr val="C00000"/>
                </a:solidFill>
              </a:rPr>
              <a:t>Harvard University</a:t>
            </a:r>
          </a:p>
          <a:p>
            <a:pPr>
              <a:buFont typeface="Arial" pitchFamily="34" charset="0"/>
              <a:buChar char="•"/>
            </a:pPr>
            <a:r>
              <a:rPr lang="en-US" dirty="0" smtClean="0"/>
              <a:t>Michael </a:t>
            </a:r>
            <a:r>
              <a:rPr lang="en-US" dirty="0" err="1" smtClean="0"/>
              <a:t>Lukin</a:t>
            </a:r>
            <a:endParaRPr lang="en-US" dirty="0" smtClean="0"/>
          </a:p>
          <a:p>
            <a:pPr>
              <a:buFont typeface="Arial" pitchFamily="34" charset="0"/>
              <a:buChar char="•"/>
            </a:pPr>
            <a:r>
              <a:rPr lang="en-US" dirty="0" smtClean="0"/>
              <a:t> Eugene </a:t>
            </a:r>
            <a:r>
              <a:rPr lang="en-US" dirty="0" err="1" smtClean="0"/>
              <a:t>Demler</a:t>
            </a:r>
            <a:endParaRPr lang="en-US" dirty="0"/>
          </a:p>
        </p:txBody>
      </p:sp>
      <p:sp>
        <p:nvSpPr>
          <p:cNvPr id="13" name="TextBox 12"/>
          <p:cNvSpPr txBox="1"/>
          <p:nvPr/>
        </p:nvSpPr>
        <p:spPr>
          <a:xfrm>
            <a:off x="3671900" y="3717032"/>
            <a:ext cx="5219700" cy="1015663"/>
          </a:xfrm>
          <a:prstGeom prst="rect">
            <a:avLst/>
          </a:prstGeom>
          <a:noFill/>
        </p:spPr>
        <p:txBody>
          <a:bodyPr wrap="square" rtlCol="0">
            <a:spAutoFit/>
          </a:bodyPr>
          <a:lstStyle/>
          <a:p>
            <a:r>
              <a:rPr lang="en-US" b="1" dirty="0" smtClean="0">
                <a:solidFill>
                  <a:srgbClr val="C00000"/>
                </a:solidFill>
              </a:rPr>
              <a:t>JQI</a:t>
            </a:r>
          </a:p>
          <a:p>
            <a:r>
              <a:rPr lang="en-US" dirty="0" smtClean="0"/>
              <a:t>Paul Julienne</a:t>
            </a:r>
          </a:p>
          <a:p>
            <a:endParaRPr lang="en-US" dirty="0" smtClean="0"/>
          </a:p>
        </p:txBody>
      </p:sp>
      <p:sp>
        <p:nvSpPr>
          <p:cNvPr id="14" name="TextBox 13"/>
          <p:cNvSpPr txBox="1"/>
          <p:nvPr/>
        </p:nvSpPr>
        <p:spPr>
          <a:xfrm>
            <a:off x="3584013" y="1109365"/>
            <a:ext cx="5219700" cy="707886"/>
          </a:xfrm>
          <a:prstGeom prst="rect">
            <a:avLst/>
          </a:prstGeom>
          <a:noFill/>
        </p:spPr>
        <p:txBody>
          <a:bodyPr wrap="square" rtlCol="0">
            <a:spAutoFit/>
          </a:bodyPr>
          <a:lstStyle/>
          <a:p>
            <a:r>
              <a:rPr lang="en-US" b="1" dirty="0" err="1" smtClean="0">
                <a:solidFill>
                  <a:srgbClr val="C00000"/>
                </a:solidFill>
              </a:rPr>
              <a:t>Calthec</a:t>
            </a:r>
            <a:endParaRPr lang="en-US" b="1" dirty="0" smtClean="0">
              <a:solidFill>
                <a:srgbClr val="C00000"/>
              </a:solidFill>
            </a:endParaRPr>
          </a:p>
          <a:p>
            <a:pPr>
              <a:buFont typeface="Arial" pitchFamily="34" charset="0"/>
              <a:buChar char="•"/>
            </a:pPr>
            <a:r>
              <a:rPr lang="en-US" dirty="0" smtClean="0"/>
              <a:t> </a:t>
            </a:r>
            <a:r>
              <a:rPr lang="en-US" b="1" dirty="0"/>
              <a:t>Alexey </a:t>
            </a:r>
            <a:r>
              <a:rPr lang="en-US" b="1" dirty="0" err="1"/>
              <a:t>Gorshkov</a:t>
            </a:r>
            <a:endParaRPr lang="en-US" b="1" dirty="0" smtClean="0"/>
          </a:p>
        </p:txBody>
      </p:sp>
      <p:sp>
        <p:nvSpPr>
          <p:cNvPr id="15" name="TextBox 14"/>
          <p:cNvSpPr txBox="1"/>
          <p:nvPr/>
        </p:nvSpPr>
        <p:spPr>
          <a:xfrm>
            <a:off x="397107" y="3209415"/>
            <a:ext cx="2950757" cy="2246769"/>
          </a:xfrm>
          <a:prstGeom prst="rect">
            <a:avLst/>
          </a:prstGeom>
          <a:noFill/>
        </p:spPr>
        <p:txBody>
          <a:bodyPr wrap="square">
            <a:spAutoFit/>
          </a:bodyPr>
          <a:lstStyle/>
          <a:p>
            <a:pPr eaLnBrk="0" hangingPunct="0">
              <a:spcBef>
                <a:spcPct val="50000"/>
              </a:spcBef>
              <a:defRPr/>
            </a:pPr>
            <a:r>
              <a:rPr lang="en-US" b="1" dirty="0">
                <a:solidFill>
                  <a:srgbClr val="C00000"/>
                </a:solidFill>
                <a:cs typeface="+mn-cs"/>
              </a:rPr>
              <a:t>Ye:  JILA </a:t>
            </a:r>
            <a:r>
              <a:rPr lang="en-US" b="1" dirty="0" err="1">
                <a:solidFill>
                  <a:srgbClr val="C00000"/>
                </a:solidFill>
                <a:cs typeface="+mn-cs"/>
              </a:rPr>
              <a:t>Sr</a:t>
            </a:r>
            <a:r>
              <a:rPr lang="en-US" b="1" dirty="0">
                <a:solidFill>
                  <a:srgbClr val="C00000"/>
                </a:solidFill>
                <a:cs typeface="+mn-cs"/>
              </a:rPr>
              <a:t> </a:t>
            </a:r>
            <a:r>
              <a:rPr lang="en-US" b="1" dirty="0" smtClean="0">
                <a:solidFill>
                  <a:srgbClr val="C00000"/>
                </a:solidFill>
                <a:cs typeface="+mn-cs"/>
              </a:rPr>
              <a:t>Clock</a:t>
            </a:r>
            <a:endParaRPr lang="en-US" b="1" dirty="0">
              <a:solidFill>
                <a:srgbClr val="C00000"/>
              </a:solidFill>
              <a:cs typeface="+mn-cs"/>
            </a:endParaRPr>
          </a:p>
          <a:p>
            <a:pPr eaLnBrk="0" hangingPunct="0">
              <a:spcBef>
                <a:spcPts val="0"/>
              </a:spcBef>
              <a:buFont typeface="Arial" pitchFamily="34" charset="0"/>
              <a:buChar char="•"/>
              <a:defRPr/>
            </a:pPr>
            <a:r>
              <a:rPr lang="en-US" dirty="0">
                <a:cs typeface="+mn-cs"/>
              </a:rPr>
              <a:t> Matthew  </a:t>
            </a:r>
            <a:r>
              <a:rPr lang="en-US" dirty="0" smtClean="0">
                <a:cs typeface="+mn-cs"/>
              </a:rPr>
              <a:t>Swallows</a:t>
            </a:r>
          </a:p>
          <a:p>
            <a:pPr eaLnBrk="0" hangingPunct="0">
              <a:spcBef>
                <a:spcPts val="0"/>
              </a:spcBef>
              <a:buFont typeface="Arial" pitchFamily="34" charset="0"/>
              <a:buChar char="•"/>
              <a:defRPr/>
            </a:pPr>
            <a:r>
              <a:rPr lang="en-US" dirty="0" smtClean="0">
                <a:cs typeface="+mn-cs"/>
              </a:rPr>
              <a:t> Michael  </a:t>
            </a:r>
            <a:r>
              <a:rPr lang="en-US" dirty="0" err="1">
                <a:cs typeface="+mn-cs"/>
              </a:rPr>
              <a:t>Bishof</a:t>
            </a:r>
            <a:endParaRPr lang="en-US" dirty="0">
              <a:cs typeface="+mn-cs"/>
            </a:endParaRPr>
          </a:p>
          <a:p>
            <a:pPr eaLnBrk="0" hangingPunct="0">
              <a:spcBef>
                <a:spcPts val="0"/>
              </a:spcBef>
              <a:buFont typeface="Arial" pitchFamily="34" charset="0"/>
              <a:buChar char="•"/>
              <a:defRPr/>
            </a:pPr>
            <a:r>
              <a:rPr lang="en-US" dirty="0">
                <a:cs typeface="+mn-cs"/>
              </a:rPr>
              <a:t> </a:t>
            </a:r>
            <a:r>
              <a:rPr lang="en-US" dirty="0" err="1" smtClean="0">
                <a:cs typeface="+mn-cs"/>
              </a:rPr>
              <a:t>Yige</a:t>
            </a:r>
            <a:r>
              <a:rPr lang="en-US" dirty="0" smtClean="0">
                <a:cs typeface="+mn-cs"/>
              </a:rPr>
              <a:t> </a:t>
            </a:r>
            <a:r>
              <a:rPr lang="en-US" dirty="0">
                <a:cs typeface="+mn-cs"/>
              </a:rPr>
              <a:t>Lin</a:t>
            </a:r>
          </a:p>
          <a:p>
            <a:pPr eaLnBrk="0" hangingPunct="0">
              <a:spcBef>
                <a:spcPts val="0"/>
              </a:spcBef>
              <a:buFont typeface="Arial" pitchFamily="34" charset="0"/>
              <a:buChar char="•"/>
              <a:defRPr/>
            </a:pPr>
            <a:r>
              <a:rPr lang="en-US" dirty="0">
                <a:cs typeface="+mn-cs"/>
              </a:rPr>
              <a:t> Sebastian  </a:t>
            </a:r>
            <a:r>
              <a:rPr lang="en-US" dirty="0" err="1">
                <a:cs typeface="+mn-cs"/>
              </a:rPr>
              <a:t>Blatt</a:t>
            </a:r>
            <a:endParaRPr lang="en-US" dirty="0">
              <a:cs typeface="+mn-cs"/>
            </a:endParaRPr>
          </a:p>
          <a:p>
            <a:pPr eaLnBrk="0" hangingPunct="0">
              <a:spcBef>
                <a:spcPts val="0"/>
              </a:spcBef>
              <a:buFont typeface="Arial" pitchFamily="34" charset="0"/>
              <a:buChar char="•"/>
              <a:defRPr/>
            </a:pPr>
            <a:r>
              <a:rPr lang="en-US" dirty="0">
                <a:cs typeface="+mn-cs"/>
              </a:rPr>
              <a:t>  Michael  Martin</a:t>
            </a:r>
          </a:p>
          <a:p>
            <a:pPr eaLnBrk="0" hangingPunct="0">
              <a:spcBef>
                <a:spcPts val="0"/>
              </a:spcBef>
              <a:buFont typeface="Arial" pitchFamily="34" charset="0"/>
              <a:buChar char="•"/>
              <a:defRPr/>
            </a:pPr>
            <a:r>
              <a:rPr lang="en-US" b="1" dirty="0">
                <a:cs typeface="+mn-cs"/>
              </a:rPr>
              <a:t> Jun Ye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43"/>
          <p:cNvGrpSpPr>
            <a:grpSpLocks/>
          </p:cNvGrpSpPr>
          <p:nvPr/>
        </p:nvGrpSpPr>
        <p:grpSpPr bwMode="auto">
          <a:xfrm>
            <a:off x="2019300" y="1335088"/>
            <a:ext cx="3827578" cy="919162"/>
            <a:chOff x="1760" y="1459"/>
            <a:chExt cx="1987" cy="761"/>
          </a:xfrm>
          <a:solidFill>
            <a:srgbClr val="BF95DF"/>
          </a:solidFill>
        </p:grpSpPr>
        <p:sp>
          <p:nvSpPr>
            <p:cNvPr id="9227" name="AutoShape 13"/>
            <p:cNvSpPr>
              <a:spLocks noChangeArrowheads="1"/>
            </p:cNvSpPr>
            <p:nvPr/>
          </p:nvSpPr>
          <p:spPr bwMode="auto">
            <a:xfrm>
              <a:off x="1760" y="1459"/>
              <a:ext cx="1987" cy="761"/>
            </a:xfrm>
            <a:prstGeom prst="bevel">
              <a:avLst>
                <a:gd name="adj" fmla="val 12500"/>
              </a:avLst>
            </a:prstGeom>
            <a:grpFill/>
            <a:ln w="12700">
              <a:solidFill>
                <a:srgbClr val="660066"/>
              </a:solidFill>
              <a:miter lim="800000"/>
              <a:headEnd/>
              <a:tailEnd/>
            </a:ln>
          </p:spPr>
          <p:txBody>
            <a:bodyPr wrap="none" anchor="ctr">
              <a:spAutoFit/>
            </a:bodyPr>
            <a:lstStyle/>
            <a:p>
              <a:pPr eaLnBrk="0" hangingPunct="0">
                <a:spcBef>
                  <a:spcPct val="50000"/>
                </a:spcBef>
                <a:defRPr/>
              </a:pPr>
              <a:endParaRPr lang="en-US"/>
            </a:p>
          </p:txBody>
        </p:sp>
        <p:sp>
          <p:nvSpPr>
            <p:cNvPr id="4" name="Text Box 14"/>
            <p:cNvSpPr txBox="1">
              <a:spLocks noChangeArrowheads="1"/>
            </p:cNvSpPr>
            <p:nvPr/>
          </p:nvSpPr>
          <p:spPr bwMode="auto">
            <a:xfrm>
              <a:off x="1801" y="1674"/>
              <a:ext cx="1946" cy="331"/>
            </a:xfrm>
            <a:prstGeom prst="rect">
              <a:avLst/>
            </a:prstGeom>
            <a:noFill/>
            <a:ln w="9525" algn="ctr">
              <a:noFill/>
              <a:miter lim="800000"/>
              <a:headEnd/>
              <a:tailEnd/>
            </a:ln>
          </p:spPr>
          <p:txBody>
            <a:bodyPr>
              <a:spAutoFit/>
            </a:bodyPr>
            <a:lstStyle/>
            <a:p>
              <a:pPr eaLnBrk="0" hangingPunct="0">
                <a:spcBef>
                  <a:spcPct val="50000"/>
                </a:spcBef>
                <a:defRPr/>
              </a:pPr>
              <a:r>
                <a:rPr lang="en-US" b="1" dirty="0">
                  <a:latin typeface="+mj-lt"/>
                </a:rPr>
                <a:t>   Unique atomic properties </a:t>
              </a:r>
            </a:p>
          </p:txBody>
        </p:sp>
      </p:grpSp>
      <p:grpSp>
        <p:nvGrpSpPr>
          <p:cNvPr id="3" name="Group 29"/>
          <p:cNvGrpSpPr>
            <a:grpSpLocks/>
          </p:cNvGrpSpPr>
          <p:nvPr/>
        </p:nvGrpSpPr>
        <p:grpSpPr bwMode="auto">
          <a:xfrm>
            <a:off x="777875" y="3430588"/>
            <a:ext cx="2481263" cy="1208087"/>
            <a:chOff x="4223543" y="2770190"/>
            <a:chExt cx="3154363" cy="1208087"/>
          </a:xfrm>
        </p:grpSpPr>
        <p:sp>
          <p:nvSpPr>
            <p:cNvPr id="10246" name="AutoShape 13"/>
            <p:cNvSpPr>
              <a:spLocks noChangeArrowheads="1"/>
            </p:cNvSpPr>
            <p:nvPr/>
          </p:nvSpPr>
          <p:spPr bwMode="auto">
            <a:xfrm>
              <a:off x="4223543" y="2770190"/>
              <a:ext cx="3154363" cy="1208087"/>
            </a:xfrm>
            <a:prstGeom prst="bevel">
              <a:avLst>
                <a:gd name="adj" fmla="val 12500"/>
              </a:avLst>
            </a:prstGeom>
            <a:solidFill>
              <a:srgbClr val="CCECFF"/>
            </a:solidFill>
            <a:ln w="12700">
              <a:solidFill>
                <a:srgbClr val="000099"/>
              </a:solidFill>
              <a:miter lim="800000"/>
              <a:headEnd/>
              <a:tailEnd/>
            </a:ln>
          </p:spPr>
          <p:txBody>
            <a:bodyPr wrap="none" anchor="ctr">
              <a:spAutoFit/>
            </a:bodyPr>
            <a:lstStyle/>
            <a:p>
              <a:pPr eaLnBrk="0" hangingPunct="0">
                <a:spcBef>
                  <a:spcPct val="50000"/>
                </a:spcBef>
              </a:pPr>
              <a:endParaRPr lang="en-US"/>
            </a:p>
          </p:txBody>
        </p:sp>
        <p:sp>
          <p:nvSpPr>
            <p:cNvPr id="14" name="Text Box 14"/>
            <p:cNvSpPr txBox="1">
              <a:spLocks noChangeArrowheads="1"/>
            </p:cNvSpPr>
            <p:nvPr/>
          </p:nvSpPr>
          <p:spPr bwMode="auto">
            <a:xfrm>
              <a:off x="4223543" y="2995615"/>
              <a:ext cx="3089782" cy="70802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spcBef>
                  <a:spcPct val="50000"/>
                </a:spcBef>
                <a:defRPr/>
              </a:pPr>
              <a:r>
                <a:rPr lang="en-US" b="1" dirty="0">
                  <a:solidFill>
                    <a:schemeClr val="tx1"/>
                  </a:solidFill>
                </a:rPr>
                <a:t>Atomic clock  experiments</a:t>
              </a:r>
              <a:endParaRPr lang="en-US" b="1" dirty="0">
                <a:solidFill>
                  <a:schemeClr val="tx1"/>
                </a:solidFill>
                <a:latin typeface="Arial Rounded MT Bold" pitchFamily="34" charset="0"/>
              </a:endParaRPr>
            </a:p>
          </p:txBody>
        </p:sp>
      </p:grpSp>
      <p:sp>
        <p:nvSpPr>
          <p:cNvPr id="15" name="Rectangle 2"/>
          <p:cNvSpPr txBox="1">
            <a:spLocks noChangeArrowheads="1"/>
          </p:cNvSpPr>
          <p:nvPr/>
        </p:nvSpPr>
        <p:spPr>
          <a:xfrm>
            <a:off x="488566" y="244678"/>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a:ln>
                  <a:solidFill>
                    <a:srgbClr val="FF0000"/>
                  </a:solidFill>
                </a:ln>
                <a:latin typeface="Berlin Sans FB" pitchFamily="34" charset="0"/>
                <a:ea typeface="+mj-ea"/>
                <a:cs typeface="+mj-cs"/>
              </a:rPr>
              <a:t>Why alkaline-earth (like)  atoms?</a:t>
            </a:r>
          </a:p>
        </p:txBody>
      </p:sp>
      <p:cxnSp>
        <p:nvCxnSpPr>
          <p:cNvPr id="16" name="Straight Arrow Connector 15"/>
          <p:cNvCxnSpPr>
            <a:cxnSpLocks noChangeShapeType="1"/>
          </p:cNvCxnSpPr>
          <p:nvPr/>
        </p:nvCxnSpPr>
        <p:spPr bwMode="auto">
          <a:xfrm rot="5400000">
            <a:off x="2713038" y="2649538"/>
            <a:ext cx="990600" cy="5715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487" y="0"/>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Optical clocks</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1449388"/>
            <a:ext cx="8783637" cy="449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635375" y="1844675"/>
            <a:ext cx="2160588" cy="53975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flipV="1">
            <a:off x="5003800" y="1449388"/>
            <a:ext cx="323850" cy="39528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270" name="TextBox 10"/>
          <p:cNvSpPr txBox="1">
            <a:spLocks noChangeArrowheads="1"/>
          </p:cNvSpPr>
          <p:nvPr/>
        </p:nvSpPr>
        <p:spPr bwMode="auto">
          <a:xfrm>
            <a:off x="5175250" y="620713"/>
            <a:ext cx="4284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buFont typeface="Arial" pitchFamily="34" charset="0"/>
              <a:buChar char="•"/>
            </a:pPr>
            <a:r>
              <a:rPr lang="en-US"/>
              <a:t>Accuracy approaching 10</a:t>
            </a:r>
            <a:r>
              <a:rPr lang="en-US" baseline="30000"/>
              <a:t>-18</a:t>
            </a:r>
          </a:p>
          <a:p>
            <a:pPr eaLnBrk="1" hangingPunct="1">
              <a:buFont typeface="Arial" pitchFamily="34" charset="0"/>
              <a:buChar char="•"/>
            </a:pPr>
            <a:r>
              <a:rPr lang="en-US"/>
              <a:t>Low stability: only single ion</a:t>
            </a:r>
          </a:p>
        </p:txBody>
      </p:sp>
      <p:sp>
        <p:nvSpPr>
          <p:cNvPr id="12" name="Rectangle 11"/>
          <p:cNvSpPr/>
          <p:nvPr/>
        </p:nvSpPr>
        <p:spPr>
          <a:xfrm>
            <a:off x="2663825" y="4760913"/>
            <a:ext cx="971550" cy="5397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2" name="TextBox 15"/>
          <p:cNvSpPr txBox="1">
            <a:spLocks noChangeArrowheads="1"/>
          </p:cNvSpPr>
          <p:nvPr/>
        </p:nvSpPr>
        <p:spPr bwMode="auto">
          <a:xfrm>
            <a:off x="3654425" y="5730875"/>
            <a:ext cx="4284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buFont typeface="Arial" pitchFamily="34" charset="0"/>
              <a:buChar char="•"/>
            </a:pPr>
            <a:r>
              <a:rPr lang="en-US"/>
              <a:t>Accuracy at 10</a:t>
            </a:r>
            <a:r>
              <a:rPr lang="en-US" baseline="30000"/>
              <a:t>-16</a:t>
            </a:r>
          </a:p>
          <a:p>
            <a:pPr eaLnBrk="1" hangingPunct="1">
              <a:buFont typeface="Arial" pitchFamily="34" charset="0"/>
              <a:buChar char="•"/>
            </a:pPr>
            <a:r>
              <a:rPr lang="en-US"/>
              <a:t>High stability: many atoms</a:t>
            </a:r>
          </a:p>
        </p:txBody>
      </p:sp>
      <p:sp>
        <p:nvSpPr>
          <p:cNvPr id="3" name="TextBox 2"/>
          <p:cNvSpPr txBox="1"/>
          <p:nvPr/>
        </p:nvSpPr>
        <p:spPr>
          <a:xfrm>
            <a:off x="1800225" y="5300663"/>
            <a:ext cx="4284663" cy="400050"/>
          </a:xfrm>
          <a:prstGeom prst="rect">
            <a:avLst/>
          </a:prstGeom>
          <a:solidFill>
            <a:schemeClr val="bg1"/>
          </a:solidFill>
        </p:spPr>
        <p:txBody>
          <a:bodyPr>
            <a:spAutoFit/>
          </a:bodyPr>
          <a:lstStyle/>
          <a:p>
            <a:pPr>
              <a:defRPr/>
            </a:pPr>
            <a:r>
              <a:rPr lang="en-US" dirty="0">
                <a:latin typeface="+mn-lt"/>
              </a:rPr>
              <a:t>List of labs not exhaustive</a:t>
            </a:r>
          </a:p>
        </p:txBody>
      </p:sp>
      <p:cxnSp>
        <p:nvCxnSpPr>
          <p:cNvPr id="14" name="Straight Arrow Connector 13"/>
          <p:cNvCxnSpPr/>
          <p:nvPr/>
        </p:nvCxnSpPr>
        <p:spPr>
          <a:xfrm>
            <a:off x="3276600" y="5300663"/>
            <a:ext cx="250825" cy="5762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3"/>
          <p:cNvGrpSpPr>
            <a:grpSpLocks/>
          </p:cNvGrpSpPr>
          <p:nvPr/>
        </p:nvGrpSpPr>
        <p:grpSpPr bwMode="auto">
          <a:xfrm>
            <a:off x="2220913" y="990600"/>
            <a:ext cx="3989387" cy="919163"/>
            <a:chOff x="1760" y="1459"/>
            <a:chExt cx="2071" cy="761"/>
          </a:xfrm>
          <a:solidFill>
            <a:srgbClr val="BF95DF"/>
          </a:solidFill>
        </p:grpSpPr>
        <p:sp>
          <p:nvSpPr>
            <p:cNvPr id="14351" name="AutoShape 13"/>
            <p:cNvSpPr>
              <a:spLocks noChangeArrowheads="1"/>
            </p:cNvSpPr>
            <p:nvPr/>
          </p:nvSpPr>
          <p:spPr bwMode="auto">
            <a:xfrm>
              <a:off x="1760" y="1459"/>
              <a:ext cx="1987" cy="761"/>
            </a:xfrm>
            <a:prstGeom prst="bevel">
              <a:avLst>
                <a:gd name="adj" fmla="val 12500"/>
              </a:avLst>
            </a:prstGeom>
            <a:grpFill/>
            <a:ln w="12700">
              <a:solidFill>
                <a:srgbClr val="660066"/>
              </a:solidFill>
              <a:miter lim="800000"/>
              <a:headEnd/>
              <a:tailEnd/>
            </a:ln>
          </p:spPr>
          <p:txBody>
            <a:bodyPr wrap="none" anchor="ctr">
              <a:spAutoFit/>
            </a:bodyPr>
            <a:lstStyle/>
            <a:p>
              <a:pPr eaLnBrk="0" hangingPunct="0">
                <a:spcBef>
                  <a:spcPct val="50000"/>
                </a:spcBef>
                <a:defRPr/>
              </a:pPr>
              <a:endParaRPr lang="en-US"/>
            </a:p>
          </p:txBody>
        </p:sp>
        <p:sp>
          <p:nvSpPr>
            <p:cNvPr id="6" name="Text Box 14"/>
            <p:cNvSpPr txBox="1">
              <a:spLocks noChangeArrowheads="1"/>
            </p:cNvSpPr>
            <p:nvPr/>
          </p:nvSpPr>
          <p:spPr bwMode="auto">
            <a:xfrm>
              <a:off x="1885" y="1622"/>
              <a:ext cx="1946" cy="331"/>
            </a:xfrm>
            <a:prstGeom prst="rect">
              <a:avLst/>
            </a:prstGeom>
            <a:noFill/>
            <a:ln w="9525" algn="ctr">
              <a:noFill/>
              <a:miter lim="800000"/>
              <a:headEnd/>
              <a:tailEnd/>
            </a:ln>
          </p:spPr>
          <p:txBody>
            <a:bodyPr>
              <a:spAutoFit/>
            </a:bodyPr>
            <a:lstStyle/>
            <a:p>
              <a:pPr eaLnBrk="0" hangingPunct="0">
                <a:spcBef>
                  <a:spcPct val="50000"/>
                </a:spcBef>
                <a:defRPr/>
              </a:pPr>
              <a:r>
                <a:rPr lang="en-US" b="1" dirty="0">
                  <a:latin typeface="+mj-lt"/>
                </a:rPr>
                <a:t>Unique atomic properties </a:t>
              </a:r>
            </a:p>
          </p:txBody>
        </p:sp>
      </p:grpSp>
      <p:grpSp>
        <p:nvGrpSpPr>
          <p:cNvPr id="3" name="Group 44"/>
          <p:cNvGrpSpPr>
            <a:grpSpLocks/>
          </p:cNvGrpSpPr>
          <p:nvPr/>
        </p:nvGrpSpPr>
        <p:grpSpPr bwMode="auto">
          <a:xfrm>
            <a:off x="5436096" y="3025775"/>
            <a:ext cx="2600325" cy="1206500"/>
            <a:chOff x="47" y="2241"/>
            <a:chExt cx="2016" cy="760"/>
          </a:xfrm>
          <a:solidFill>
            <a:srgbClr val="00B050"/>
          </a:solidFill>
        </p:grpSpPr>
        <p:sp>
          <p:nvSpPr>
            <p:cNvPr id="14349" name="AutoShape 16"/>
            <p:cNvSpPr>
              <a:spLocks noChangeArrowheads="1"/>
            </p:cNvSpPr>
            <p:nvPr/>
          </p:nvSpPr>
          <p:spPr bwMode="auto">
            <a:xfrm>
              <a:off x="47" y="2241"/>
              <a:ext cx="2016" cy="760"/>
            </a:xfrm>
            <a:prstGeom prst="bevel">
              <a:avLst>
                <a:gd name="adj" fmla="val 12500"/>
              </a:avLst>
            </a:prstGeom>
            <a:grpFill/>
            <a:ln w="12700">
              <a:solidFill>
                <a:srgbClr val="336600"/>
              </a:solidFill>
              <a:miter lim="800000"/>
              <a:headEnd/>
              <a:tailEnd/>
            </a:ln>
          </p:spPr>
          <p:txBody>
            <a:bodyPr anchor="ctr">
              <a:spAutoFit/>
            </a:bodyPr>
            <a:lstStyle/>
            <a:p>
              <a:pPr eaLnBrk="0" hangingPunct="0">
                <a:spcBef>
                  <a:spcPct val="50000"/>
                </a:spcBef>
                <a:defRPr/>
              </a:pPr>
              <a:endParaRPr lang="en-US"/>
            </a:p>
          </p:txBody>
        </p:sp>
        <p:sp>
          <p:nvSpPr>
            <p:cNvPr id="9" name="Text Box 17"/>
            <p:cNvSpPr txBox="1">
              <a:spLocks noChangeArrowheads="1"/>
            </p:cNvSpPr>
            <p:nvPr/>
          </p:nvSpPr>
          <p:spPr bwMode="auto">
            <a:xfrm>
              <a:off x="243" y="2401"/>
              <a:ext cx="1609" cy="446"/>
            </a:xfrm>
            <a:prstGeom prst="rect">
              <a:avLst/>
            </a:prstGeom>
            <a:grpFill/>
            <a:ln w="9525" algn="ctr">
              <a:noFill/>
              <a:miter lim="800000"/>
              <a:headEnd/>
              <a:tailEnd/>
            </a:ln>
          </p:spPr>
          <p:txBody>
            <a:bodyPr>
              <a:spAutoFit/>
            </a:bodyPr>
            <a:lstStyle/>
            <a:p>
              <a:pPr algn="ctr" eaLnBrk="0" hangingPunct="0">
                <a:spcBef>
                  <a:spcPct val="50000"/>
                </a:spcBef>
                <a:defRPr/>
              </a:pPr>
              <a:r>
                <a:rPr lang="en-US" b="1" dirty="0">
                  <a:solidFill>
                    <a:schemeClr val="bg1"/>
                  </a:solidFill>
                  <a:latin typeface="+mj-lt"/>
                </a:rPr>
                <a:t>Quantum info/simulation</a:t>
              </a:r>
            </a:p>
          </p:txBody>
        </p:sp>
      </p:grpSp>
      <p:grpSp>
        <p:nvGrpSpPr>
          <p:cNvPr id="4" name="Group 29"/>
          <p:cNvGrpSpPr>
            <a:grpSpLocks/>
          </p:cNvGrpSpPr>
          <p:nvPr/>
        </p:nvGrpSpPr>
        <p:grpSpPr bwMode="auto">
          <a:xfrm>
            <a:off x="456350" y="3074987"/>
            <a:ext cx="2492376" cy="1208088"/>
            <a:chOff x="4209415" y="2557465"/>
            <a:chExt cx="3168491" cy="1208087"/>
          </a:xfrm>
          <a:solidFill>
            <a:srgbClr val="CCECFF"/>
          </a:solidFill>
        </p:grpSpPr>
        <p:sp>
          <p:nvSpPr>
            <p:cNvPr id="14347" name="AutoShape 13"/>
            <p:cNvSpPr>
              <a:spLocks noChangeArrowheads="1"/>
            </p:cNvSpPr>
            <p:nvPr/>
          </p:nvSpPr>
          <p:spPr bwMode="auto">
            <a:xfrm>
              <a:off x="4223543" y="2557465"/>
              <a:ext cx="3154363" cy="1208087"/>
            </a:xfrm>
            <a:prstGeom prst="bevel">
              <a:avLst>
                <a:gd name="adj" fmla="val 12500"/>
              </a:avLst>
            </a:prstGeom>
            <a:grpFill/>
            <a:ln w="12700">
              <a:solidFill>
                <a:srgbClr val="000099"/>
              </a:solidFill>
              <a:miter lim="800000"/>
              <a:headEnd/>
              <a:tailEnd/>
            </a:ln>
          </p:spPr>
          <p:txBody>
            <a:bodyPr wrap="none" anchor="ctr">
              <a:spAutoFit/>
            </a:bodyPr>
            <a:lstStyle/>
            <a:p>
              <a:pPr eaLnBrk="0" hangingPunct="0">
                <a:spcBef>
                  <a:spcPct val="50000"/>
                </a:spcBef>
                <a:defRPr/>
              </a:pPr>
              <a:endParaRPr lang="en-US"/>
            </a:p>
          </p:txBody>
        </p:sp>
        <p:sp>
          <p:nvSpPr>
            <p:cNvPr id="12" name="Text Box 14"/>
            <p:cNvSpPr txBox="1">
              <a:spLocks noChangeArrowheads="1"/>
            </p:cNvSpPr>
            <p:nvPr/>
          </p:nvSpPr>
          <p:spPr bwMode="auto">
            <a:xfrm>
              <a:off x="4209415" y="2807496"/>
              <a:ext cx="3089782" cy="708024"/>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spcBef>
                  <a:spcPct val="50000"/>
                </a:spcBef>
                <a:defRPr/>
              </a:pPr>
              <a:r>
                <a:rPr lang="en-US" b="1" dirty="0">
                  <a:solidFill>
                    <a:schemeClr val="tx1"/>
                  </a:solidFill>
                </a:rPr>
                <a:t>Atomic Clock  Experiments</a:t>
              </a:r>
              <a:endParaRPr lang="en-US" b="1" dirty="0">
                <a:solidFill>
                  <a:schemeClr val="tx1"/>
                </a:solidFill>
                <a:latin typeface="Arial Rounded MT Bold" pitchFamily="34" charset="0"/>
              </a:endParaRPr>
            </a:p>
          </p:txBody>
        </p:sp>
      </p:grpSp>
      <p:sp>
        <p:nvSpPr>
          <p:cNvPr id="13" name="Rectangle 2"/>
          <p:cNvSpPr txBox="1">
            <a:spLocks noChangeArrowheads="1"/>
          </p:cNvSpPr>
          <p:nvPr/>
        </p:nvSpPr>
        <p:spPr>
          <a:xfrm>
            <a:off x="456351" y="260648"/>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a:ln>
                  <a:solidFill>
                    <a:schemeClr val="tx1"/>
                  </a:solidFill>
                </a:ln>
                <a:solidFill>
                  <a:srgbClr val="FF0000"/>
                </a:solidFill>
                <a:latin typeface="Berlin Sans FB" pitchFamily="34" charset="0"/>
                <a:ea typeface="+mj-ea"/>
                <a:cs typeface="+mj-cs"/>
              </a:rPr>
              <a:t>Why alkaline-earth (like)  atoms?</a:t>
            </a:r>
          </a:p>
        </p:txBody>
      </p:sp>
      <p:cxnSp>
        <p:nvCxnSpPr>
          <p:cNvPr id="12294" name="Straight Arrow Connector 15"/>
          <p:cNvCxnSpPr>
            <a:cxnSpLocks noChangeShapeType="1"/>
          </p:cNvCxnSpPr>
          <p:nvPr/>
        </p:nvCxnSpPr>
        <p:spPr bwMode="auto">
          <a:xfrm rot="5400000">
            <a:off x="2084604" y="2220119"/>
            <a:ext cx="1116012" cy="4953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rot="16200000" flipH="1">
            <a:off x="5384009" y="2209801"/>
            <a:ext cx="1116012" cy="515937"/>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 name="TextBox 1"/>
          <p:cNvSpPr txBox="1"/>
          <p:nvPr/>
        </p:nvSpPr>
        <p:spPr>
          <a:xfrm>
            <a:off x="5003440" y="4437112"/>
            <a:ext cx="5292080" cy="2862322"/>
          </a:xfrm>
          <a:prstGeom prst="rect">
            <a:avLst/>
          </a:prstGeom>
          <a:noFill/>
        </p:spPr>
        <p:txBody>
          <a:bodyPr wrap="square" rtlCol="0">
            <a:spAutoFit/>
          </a:bodyPr>
          <a:lstStyle/>
          <a:p>
            <a:r>
              <a:rPr lang="en-US" b="1" dirty="0" smtClean="0">
                <a:latin typeface="+mn-lt"/>
              </a:rPr>
              <a:t>Fast Recent experimental progress</a:t>
            </a:r>
          </a:p>
          <a:p>
            <a:pPr marL="342900" indent="-342900">
              <a:buFont typeface="Wingdings" pitchFamily="2" charset="2"/>
              <a:buChar char="§"/>
            </a:pPr>
            <a:r>
              <a:rPr lang="en-US" dirty="0" smtClean="0">
                <a:solidFill>
                  <a:srgbClr val="C00000"/>
                </a:solidFill>
                <a:latin typeface="+mn-lt"/>
              </a:rPr>
              <a:t>Takahashi</a:t>
            </a:r>
            <a:r>
              <a:rPr lang="en-US" dirty="0">
                <a:solidFill>
                  <a:srgbClr val="C00000"/>
                </a:solidFill>
                <a:latin typeface="+mn-lt"/>
              </a:rPr>
              <a:t>: Tokyo </a:t>
            </a:r>
            <a:endParaRPr lang="en-US" dirty="0" smtClean="0">
              <a:solidFill>
                <a:srgbClr val="C00000"/>
              </a:solidFill>
              <a:latin typeface="+mn-lt"/>
            </a:endParaRPr>
          </a:p>
          <a:p>
            <a:pPr marL="342900" indent="-342900">
              <a:buFont typeface="Wingdings" pitchFamily="2" charset="2"/>
              <a:buChar char="§"/>
            </a:pPr>
            <a:r>
              <a:rPr lang="en-US" dirty="0" smtClean="0">
                <a:solidFill>
                  <a:srgbClr val="C00000"/>
                </a:solidFill>
                <a:latin typeface="+mn-lt"/>
              </a:rPr>
              <a:t>Killian</a:t>
            </a:r>
            <a:r>
              <a:rPr lang="en-US" dirty="0">
                <a:solidFill>
                  <a:srgbClr val="C00000"/>
                </a:solidFill>
                <a:latin typeface="+mn-lt"/>
              </a:rPr>
              <a:t>: </a:t>
            </a:r>
            <a:r>
              <a:rPr lang="en-US" dirty="0" smtClean="0">
                <a:solidFill>
                  <a:srgbClr val="C00000"/>
                </a:solidFill>
                <a:latin typeface="+mn-lt"/>
              </a:rPr>
              <a:t>Rice University</a:t>
            </a:r>
          </a:p>
          <a:p>
            <a:pPr marL="342900" indent="-342900">
              <a:buFont typeface="Wingdings" pitchFamily="2" charset="2"/>
              <a:buChar char="§"/>
            </a:pPr>
            <a:r>
              <a:rPr lang="en-US" dirty="0" err="1">
                <a:solidFill>
                  <a:srgbClr val="C00000"/>
                </a:solidFill>
                <a:latin typeface="+mn-lt"/>
              </a:rPr>
              <a:t>Schreck</a:t>
            </a:r>
            <a:r>
              <a:rPr lang="en-US" dirty="0">
                <a:solidFill>
                  <a:srgbClr val="C00000"/>
                </a:solidFill>
                <a:latin typeface="+mn-lt"/>
              </a:rPr>
              <a:t>/Grimm </a:t>
            </a:r>
            <a:r>
              <a:rPr lang="en-US" dirty="0" smtClean="0">
                <a:solidFill>
                  <a:srgbClr val="C00000"/>
                </a:solidFill>
                <a:latin typeface="+mn-lt"/>
              </a:rPr>
              <a:t>: Innsbruck</a:t>
            </a:r>
          </a:p>
          <a:p>
            <a:pPr marL="342900" indent="-342900">
              <a:buFont typeface="Wingdings" pitchFamily="2" charset="2"/>
              <a:buChar char="§"/>
            </a:pPr>
            <a:r>
              <a:rPr lang="en-US" dirty="0" smtClean="0">
                <a:latin typeface="+mn-lt"/>
              </a:rPr>
              <a:t>Porto: NIST/JQI</a:t>
            </a:r>
          </a:p>
          <a:p>
            <a:pPr marL="342900" indent="-342900">
              <a:buFont typeface="Wingdings" pitchFamily="2" charset="2"/>
              <a:buChar char="§"/>
            </a:pPr>
            <a:r>
              <a:rPr lang="en-US" dirty="0" err="1" smtClean="0">
                <a:latin typeface="+mn-lt"/>
              </a:rPr>
              <a:t>Foelling</a:t>
            </a:r>
            <a:r>
              <a:rPr lang="en-US" dirty="0" smtClean="0">
                <a:latin typeface="+mn-lt"/>
              </a:rPr>
              <a:t>/Bloch: Max Planck</a:t>
            </a:r>
          </a:p>
          <a:p>
            <a:pPr marL="342900" indent="-342900">
              <a:buFont typeface="Wingdings" pitchFamily="2" charset="2"/>
              <a:buChar char="§"/>
            </a:pPr>
            <a:r>
              <a:rPr lang="en-US" dirty="0" err="1" smtClean="0">
                <a:latin typeface="+mn-lt"/>
              </a:rPr>
              <a:t>Dalibard</a:t>
            </a:r>
            <a:r>
              <a:rPr lang="en-US" dirty="0" smtClean="0">
                <a:latin typeface="+mn-lt"/>
              </a:rPr>
              <a:t>: Paris</a:t>
            </a:r>
          </a:p>
          <a:p>
            <a:pPr marL="342900" indent="-342900">
              <a:buFont typeface="Wingdings" pitchFamily="2" charset="2"/>
              <a:buChar char="§"/>
            </a:pPr>
            <a:endParaRPr lang="en-US" dirty="0" smtClean="0"/>
          </a:p>
          <a:p>
            <a:pPr marL="342900" indent="-342900">
              <a:buFont typeface="Wingdings" pitchFamily="2" charset="2"/>
              <a:buChar char="§"/>
            </a:pPr>
            <a:endParaRPr lang="en-US" dirty="0"/>
          </a:p>
        </p:txBody>
      </p:sp>
      <p:sp>
        <p:nvSpPr>
          <p:cNvPr id="5" name="Left Brace 4"/>
          <p:cNvSpPr/>
          <p:nvPr/>
        </p:nvSpPr>
        <p:spPr>
          <a:xfrm>
            <a:off x="4860032" y="4833156"/>
            <a:ext cx="143408" cy="82809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7" name="TextBox 6"/>
          <p:cNvSpPr txBox="1"/>
          <p:nvPr/>
        </p:nvSpPr>
        <p:spPr>
          <a:xfrm>
            <a:off x="2179674" y="4917358"/>
            <a:ext cx="2823766" cy="707886"/>
          </a:xfrm>
          <a:prstGeom prst="rect">
            <a:avLst/>
          </a:prstGeom>
          <a:noFill/>
        </p:spPr>
        <p:txBody>
          <a:bodyPr wrap="square" rtlCol="0">
            <a:spAutoFit/>
          </a:bodyPr>
          <a:lstStyle/>
          <a:p>
            <a:pPr algn="ctr"/>
            <a:r>
              <a:rPr lang="en-US" b="1" dirty="0" smtClean="0">
                <a:latin typeface="+mn-lt"/>
              </a:rPr>
              <a:t> </a:t>
            </a:r>
            <a:r>
              <a:rPr lang="en-US" b="1" dirty="0">
                <a:latin typeface="+mn-lt"/>
              </a:rPr>
              <a:t>R</a:t>
            </a:r>
            <a:r>
              <a:rPr lang="en-US" b="1" dirty="0" smtClean="0">
                <a:latin typeface="+mn-lt"/>
              </a:rPr>
              <a:t>eached quantum degeneracy</a:t>
            </a:r>
            <a:endParaRPr lang="en-US"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png"/>
          <p:cNvPicPr>
            <a:picLocks noChangeAspect="1"/>
          </p:cNvPicPr>
          <p:nvPr/>
        </p:nvPicPr>
        <p:blipFill>
          <a:blip r:embed="rId3" cstate="print">
            <a:lum/>
          </a:blip>
          <a:stretch>
            <a:fillRect/>
          </a:stretch>
        </p:blipFill>
        <p:spPr>
          <a:xfrm>
            <a:off x="454340" y="1931205"/>
            <a:ext cx="8071354" cy="4393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idx="4294967295"/>
          </p:nvPr>
        </p:nvSpPr>
        <p:spPr>
          <a:ln>
            <a:miter lim="800000"/>
            <a:headEnd/>
            <a:tailEnd/>
          </a:ln>
          <a:extLst/>
        </p:spPr>
        <p:txBody>
          <a:bodyPr/>
          <a:lstStyle/>
          <a:p>
            <a:pPr>
              <a:spcBef>
                <a:spcPct val="50000"/>
              </a:spcBef>
              <a:defRPr/>
            </a:pPr>
            <a:r>
              <a:rPr lang="en-US" b="1" dirty="0" smtClean="0">
                <a:ln w="12700">
                  <a:solidFill>
                    <a:srgbClr val="000000"/>
                  </a:solidFill>
                  <a:prstDash val="solid"/>
                </a:ln>
                <a:solidFill>
                  <a:srgbClr val="C00000"/>
                </a:solidFill>
                <a:effectLst>
                  <a:outerShdw blurRad="41275" dist="20320" dir="1800000" algn="tl" rotWithShape="0">
                    <a:srgbClr val="000000">
                      <a:alpha val="40000"/>
                    </a:srgbClr>
                  </a:outerShdw>
                </a:effectLst>
              </a:rPr>
              <a:t>Quantum Simulations with  Alkaline Earth Atoms (AEA)</a:t>
            </a:r>
            <a:endParaRPr lang="en-US" b="1" dirty="0">
              <a:ln w="12700">
                <a:solidFill>
                  <a:srgbClr val="000000"/>
                </a:solidFill>
                <a:prstDash val="solid"/>
              </a:ln>
              <a:solidFill>
                <a:srgbClr val="C0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020" y="71169"/>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FF0000"/>
                </a:solidFill>
                <a:effectLst>
                  <a:outerShdw blurRad="41275" dist="20320" dir="1800000" algn="tl" rotWithShape="0">
                    <a:srgbClr val="000000">
                      <a:alpha val="40000"/>
                    </a:srgbClr>
                  </a:outerShdw>
                </a:effectLst>
                <a:latin typeface="+mn-lt"/>
                <a:cs typeface="+mn-cs"/>
              </a:rPr>
              <a:t>AEA   </a:t>
            </a:r>
            <a:r>
              <a:rPr lang="en-US" sz="4000" b="1" dirty="0" err="1">
                <a:ln w="12700">
                  <a:solidFill>
                    <a:schemeClr val="tx1"/>
                  </a:solidFill>
                  <a:prstDash val="solid"/>
                </a:ln>
                <a:solidFill>
                  <a:srgbClr val="FF0000"/>
                </a:solidFill>
                <a:effectLst>
                  <a:outerShdw blurRad="41275" dist="20320" dir="1800000" algn="tl" rotWithShape="0">
                    <a:srgbClr val="000000">
                      <a:alpha val="40000"/>
                    </a:srgbClr>
                  </a:outerShdw>
                </a:effectLst>
                <a:latin typeface="+mn-lt"/>
                <a:cs typeface="+mn-cs"/>
              </a:rPr>
              <a:t>vs</a:t>
            </a:r>
            <a:r>
              <a:rPr lang="en-US" sz="4000" b="1" dirty="0">
                <a:ln w="12700">
                  <a:solidFill>
                    <a:schemeClr val="tx1"/>
                  </a:solidFill>
                  <a:prstDash val="solid"/>
                </a:ln>
                <a:solidFill>
                  <a:srgbClr val="FF0000"/>
                </a:solidFill>
                <a:effectLst>
                  <a:outerShdw blurRad="41275" dist="20320" dir="1800000" algn="tl" rotWithShape="0">
                    <a:srgbClr val="000000">
                      <a:alpha val="40000"/>
                    </a:srgbClr>
                  </a:outerShdw>
                </a:effectLst>
                <a:latin typeface="+mn-lt"/>
                <a:cs typeface="+mn-cs"/>
              </a:rPr>
              <a:t> Alkali Collisions</a:t>
            </a:r>
            <a:endParaRPr lang="en-US" sz="3600" b="1" dirty="0">
              <a:ln w="12700">
                <a:solidFill>
                  <a:schemeClr val="tx1"/>
                </a:solidFill>
                <a:prstDash val="solid"/>
              </a:ln>
              <a:solidFill>
                <a:srgbClr val="FF0000"/>
              </a:solidFill>
              <a:effectLst>
                <a:outerShdw blurRad="41275" dist="20320" dir="1800000" algn="tl" rotWithShape="0">
                  <a:srgbClr val="000000">
                    <a:alpha val="40000"/>
                  </a:srgbClr>
                </a:outerShdw>
              </a:effectLst>
              <a:latin typeface="+mn-lt"/>
              <a:cs typeface="+mn-cs"/>
            </a:endParaRPr>
          </a:p>
        </p:txBody>
      </p:sp>
      <p:grpSp>
        <p:nvGrpSpPr>
          <p:cNvPr id="14339" name="Group 23"/>
          <p:cNvGrpSpPr>
            <a:grpSpLocks/>
          </p:cNvGrpSpPr>
          <p:nvPr/>
        </p:nvGrpSpPr>
        <p:grpSpPr bwMode="auto">
          <a:xfrm>
            <a:off x="1447800" y="1244600"/>
            <a:ext cx="1524000" cy="1524000"/>
            <a:chOff x="609600" y="1981200"/>
            <a:chExt cx="1524000" cy="1524000"/>
          </a:xfrm>
        </p:grpSpPr>
        <p:sp>
          <p:nvSpPr>
            <p:cNvPr id="25" name="Oval 24"/>
            <p:cNvSpPr/>
            <p:nvPr/>
          </p:nvSpPr>
          <p:spPr>
            <a:xfrm>
              <a:off x="1219200" y="2590800"/>
              <a:ext cx="304800" cy="304800"/>
            </a:xfrm>
            <a:prstGeom prst="ellipse">
              <a:avLst/>
            </a:prstGeom>
            <a:solidFill>
              <a:srgbClr val="4F81BD">
                <a:lumMod val="20000"/>
                <a:lumOff val="80000"/>
              </a:srgbClr>
            </a:solidFill>
            <a:ln w="25400" cap="flat" cmpd="sng" algn="ctr">
              <a:solidFill>
                <a:srgbClr val="4F81BD">
                  <a:lumMod val="60000"/>
                  <a:lumOff val="40000"/>
                </a:srgbClr>
              </a:solidFill>
              <a:prstDash val="solid"/>
            </a:ln>
            <a:effectLst/>
          </p:spPr>
          <p:txBody>
            <a:bodyPr anchor="ctr"/>
            <a:lstStyle/>
            <a:p>
              <a:pPr algn="ctr" fontAlgn="auto">
                <a:spcBef>
                  <a:spcPts val="0"/>
                </a:spcBef>
                <a:spcAft>
                  <a:spcPts val="0"/>
                </a:spcAft>
                <a:defRPr/>
              </a:pPr>
              <a:endParaRPr lang="en-US" sz="1800" kern="0">
                <a:solidFill>
                  <a:sysClr val="window" lastClr="FFFFFF"/>
                </a:solidFill>
                <a:latin typeface="Calibri"/>
                <a:cs typeface="+mn-cs"/>
              </a:endParaRPr>
            </a:p>
          </p:txBody>
        </p:sp>
        <p:sp>
          <p:nvSpPr>
            <p:cNvPr id="26" name="Oval 25"/>
            <p:cNvSpPr/>
            <p:nvPr/>
          </p:nvSpPr>
          <p:spPr>
            <a:xfrm>
              <a:off x="609600" y="1981200"/>
              <a:ext cx="1524000" cy="1524000"/>
            </a:xfrm>
            <a:prstGeom prst="ellipse">
              <a:avLst/>
            </a:pr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sz="1800" kern="0">
                <a:solidFill>
                  <a:sysClr val="windowText" lastClr="000000"/>
                </a:solidFill>
                <a:latin typeface="Calibri"/>
                <a:cs typeface="+mn-cs"/>
              </a:endParaRPr>
            </a:p>
          </p:txBody>
        </p:sp>
      </p:grpSp>
      <p:cxnSp>
        <p:nvCxnSpPr>
          <p:cNvPr id="27" name="Straight Arrow Connector 26"/>
          <p:cNvCxnSpPr/>
          <p:nvPr/>
        </p:nvCxnSpPr>
        <p:spPr>
          <a:xfrm flipV="1">
            <a:off x="1752600" y="1168400"/>
            <a:ext cx="0" cy="381000"/>
          </a:xfrm>
          <a:prstGeom prst="straightConnector1">
            <a:avLst/>
          </a:prstGeom>
          <a:noFill/>
          <a:ln w="381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28" name="Straight Arrow Connector 27"/>
          <p:cNvCxnSpPr/>
          <p:nvPr/>
        </p:nvCxnSpPr>
        <p:spPr>
          <a:xfrm flipV="1">
            <a:off x="1905000" y="1192213"/>
            <a:ext cx="0" cy="381000"/>
          </a:xfrm>
          <a:prstGeom prst="straightConnector1">
            <a:avLst/>
          </a:prstGeom>
          <a:noFill/>
          <a:ln w="38100" cap="flat" cmpd="sng" algn="ctr">
            <a:solidFill>
              <a:srgbClr val="C0504D"/>
            </a:solidFill>
            <a:prstDash val="solid"/>
            <a:headEnd type="arrow"/>
            <a:tailEnd type="none"/>
          </a:ln>
          <a:effectLst>
            <a:outerShdw blurRad="40000" dist="20000" dir="5400000" rotWithShape="0">
              <a:srgbClr val="000000">
                <a:alpha val="38000"/>
              </a:srgbClr>
            </a:outerShdw>
          </a:effectLst>
        </p:spPr>
      </p:cxnSp>
      <p:cxnSp>
        <p:nvCxnSpPr>
          <p:cNvPr id="29" name="Straight Arrow Connector 28"/>
          <p:cNvCxnSpPr/>
          <p:nvPr/>
        </p:nvCxnSpPr>
        <p:spPr>
          <a:xfrm flipV="1">
            <a:off x="2209800" y="1625600"/>
            <a:ext cx="0" cy="381000"/>
          </a:xfrm>
          <a:prstGeom prst="straightConnector1">
            <a:avLst/>
          </a:prstGeom>
          <a:noFill/>
          <a:ln w="38100" cap="flat" cmpd="sng" algn="ctr">
            <a:solidFill>
              <a:srgbClr val="9BBB59">
                <a:lumMod val="75000"/>
              </a:srgbClr>
            </a:solidFill>
            <a:prstDash val="solid"/>
            <a:tailEnd type="arrow"/>
          </a:ln>
          <a:effectLst>
            <a:outerShdw blurRad="40000" dist="20000" dir="5400000" rotWithShape="0">
              <a:srgbClr val="000000">
                <a:alpha val="38000"/>
              </a:srgbClr>
            </a:outerShdw>
          </a:effectLst>
        </p:spPr>
      </p:cxnSp>
      <p:grpSp>
        <p:nvGrpSpPr>
          <p:cNvPr id="14343" name="Group 29"/>
          <p:cNvGrpSpPr>
            <a:grpSpLocks/>
          </p:cNvGrpSpPr>
          <p:nvPr/>
        </p:nvGrpSpPr>
        <p:grpSpPr bwMode="auto">
          <a:xfrm>
            <a:off x="4572000" y="1244600"/>
            <a:ext cx="1524000" cy="1524000"/>
            <a:chOff x="609600" y="1981200"/>
            <a:chExt cx="1524000" cy="1524000"/>
          </a:xfrm>
        </p:grpSpPr>
        <p:sp>
          <p:nvSpPr>
            <p:cNvPr id="31" name="Oval 30"/>
            <p:cNvSpPr/>
            <p:nvPr/>
          </p:nvSpPr>
          <p:spPr>
            <a:xfrm>
              <a:off x="1219200" y="2590800"/>
              <a:ext cx="304800" cy="304800"/>
            </a:xfrm>
            <a:prstGeom prst="ellipse">
              <a:avLst/>
            </a:prstGeom>
            <a:solidFill>
              <a:srgbClr val="4F81BD">
                <a:lumMod val="20000"/>
                <a:lumOff val="80000"/>
              </a:srgbClr>
            </a:solidFill>
            <a:ln w="25400" cap="flat" cmpd="sng" algn="ctr">
              <a:solidFill>
                <a:srgbClr val="4F81BD">
                  <a:lumMod val="60000"/>
                  <a:lumOff val="40000"/>
                </a:srgbClr>
              </a:solidFill>
              <a:prstDash val="solid"/>
            </a:ln>
            <a:effectLst/>
          </p:spPr>
          <p:txBody>
            <a:bodyPr anchor="ctr"/>
            <a:lstStyle/>
            <a:p>
              <a:pPr algn="ctr" fontAlgn="auto">
                <a:spcBef>
                  <a:spcPts val="0"/>
                </a:spcBef>
                <a:spcAft>
                  <a:spcPts val="0"/>
                </a:spcAft>
                <a:defRPr/>
              </a:pPr>
              <a:endParaRPr lang="en-US" sz="1800" kern="0">
                <a:solidFill>
                  <a:sysClr val="window" lastClr="FFFFFF"/>
                </a:solidFill>
                <a:latin typeface="Calibri"/>
                <a:cs typeface="+mn-cs"/>
              </a:endParaRPr>
            </a:p>
          </p:txBody>
        </p:sp>
        <p:sp>
          <p:nvSpPr>
            <p:cNvPr id="32" name="Oval 31"/>
            <p:cNvSpPr/>
            <p:nvPr/>
          </p:nvSpPr>
          <p:spPr>
            <a:xfrm>
              <a:off x="609600" y="1981200"/>
              <a:ext cx="1524000" cy="1524000"/>
            </a:xfrm>
            <a:prstGeom prst="ellipse">
              <a:avLst/>
            </a:pr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sz="1800" kern="0">
                <a:solidFill>
                  <a:sysClr val="windowText" lastClr="000000"/>
                </a:solidFill>
                <a:latin typeface="Calibri"/>
                <a:cs typeface="+mn-cs"/>
              </a:endParaRPr>
            </a:p>
          </p:txBody>
        </p:sp>
      </p:grpSp>
      <p:cxnSp>
        <p:nvCxnSpPr>
          <p:cNvPr id="33" name="Straight Arrow Connector 32"/>
          <p:cNvCxnSpPr/>
          <p:nvPr/>
        </p:nvCxnSpPr>
        <p:spPr>
          <a:xfrm flipV="1">
            <a:off x="4876800" y="1168400"/>
            <a:ext cx="0" cy="381000"/>
          </a:xfrm>
          <a:prstGeom prst="straightConnector1">
            <a:avLst/>
          </a:prstGeom>
          <a:noFill/>
          <a:ln w="381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34" name="Straight Arrow Connector 33"/>
          <p:cNvCxnSpPr/>
          <p:nvPr/>
        </p:nvCxnSpPr>
        <p:spPr>
          <a:xfrm flipV="1">
            <a:off x="5029200" y="1192213"/>
            <a:ext cx="0" cy="381000"/>
          </a:xfrm>
          <a:prstGeom prst="straightConnector1">
            <a:avLst/>
          </a:prstGeom>
          <a:noFill/>
          <a:ln w="38100" cap="flat" cmpd="sng" algn="ctr">
            <a:solidFill>
              <a:srgbClr val="C0504D"/>
            </a:solidFill>
            <a:prstDash val="solid"/>
            <a:headEnd type="arrow"/>
            <a:tailEnd type="none"/>
          </a:ln>
          <a:effectLst>
            <a:outerShdw blurRad="40000" dist="20000" dir="5400000" rotWithShape="0">
              <a:srgbClr val="000000">
                <a:alpha val="38000"/>
              </a:srgbClr>
            </a:outerShdw>
          </a:effectLst>
        </p:spPr>
      </p:cxnSp>
      <p:cxnSp>
        <p:nvCxnSpPr>
          <p:cNvPr id="35" name="Straight Arrow Connector 34"/>
          <p:cNvCxnSpPr/>
          <p:nvPr/>
        </p:nvCxnSpPr>
        <p:spPr>
          <a:xfrm flipV="1">
            <a:off x="5334000" y="1854200"/>
            <a:ext cx="381000" cy="152400"/>
          </a:xfrm>
          <a:prstGeom prst="straightConnector1">
            <a:avLst/>
          </a:prstGeom>
          <a:noFill/>
          <a:ln w="38100" cap="flat" cmpd="sng" algn="ctr">
            <a:solidFill>
              <a:srgbClr val="9BBB59">
                <a:lumMod val="75000"/>
              </a:srgbClr>
            </a:solidFill>
            <a:prstDash val="solid"/>
            <a:tailEnd type="arrow"/>
          </a:ln>
          <a:effectLst>
            <a:outerShdw blurRad="40000" dist="20000" dir="5400000" rotWithShape="0">
              <a:srgbClr val="000000">
                <a:alpha val="38000"/>
              </a:srgbClr>
            </a:outerShdw>
          </a:effectLst>
        </p:spPr>
      </p:cxnSp>
      <p:cxnSp>
        <p:nvCxnSpPr>
          <p:cNvPr id="12299" name="Straight Arrow Connector 35"/>
          <p:cNvCxnSpPr>
            <a:cxnSpLocks noChangeShapeType="1"/>
          </p:cNvCxnSpPr>
          <p:nvPr/>
        </p:nvCxnSpPr>
        <p:spPr bwMode="auto">
          <a:xfrm>
            <a:off x="2819400" y="2692400"/>
            <a:ext cx="762000" cy="1219200"/>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12300" name="Straight Arrow Connector 36"/>
          <p:cNvCxnSpPr>
            <a:cxnSpLocks noChangeShapeType="1"/>
          </p:cNvCxnSpPr>
          <p:nvPr/>
        </p:nvCxnSpPr>
        <p:spPr bwMode="auto">
          <a:xfrm flipH="1">
            <a:off x="3975100" y="2667000"/>
            <a:ext cx="685800" cy="1219200"/>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38" name="Cloud 37"/>
          <p:cNvSpPr/>
          <p:nvPr/>
        </p:nvSpPr>
        <p:spPr>
          <a:xfrm>
            <a:off x="2908300" y="3911600"/>
            <a:ext cx="1739900" cy="609600"/>
          </a:xfrm>
          <a:prstGeom prst="cloud">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sz="2800" kern="0" dirty="0">
                <a:solidFill>
                  <a:sysClr val="window" lastClr="FFFFFF"/>
                </a:solidFill>
                <a:latin typeface="Calibri"/>
                <a:cs typeface="+mn-cs"/>
              </a:rPr>
              <a:t>collide</a:t>
            </a:r>
          </a:p>
        </p:txBody>
      </p:sp>
      <p:cxnSp>
        <p:nvCxnSpPr>
          <p:cNvPr id="12302" name="Straight Arrow Connector 39"/>
          <p:cNvCxnSpPr>
            <a:cxnSpLocks noChangeShapeType="1"/>
          </p:cNvCxnSpPr>
          <p:nvPr/>
        </p:nvCxnSpPr>
        <p:spPr bwMode="auto">
          <a:xfrm>
            <a:off x="3962400" y="4545013"/>
            <a:ext cx="457200" cy="738187"/>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41" name="TextBox 40"/>
          <p:cNvSpPr txBox="1"/>
          <p:nvPr/>
        </p:nvSpPr>
        <p:spPr>
          <a:xfrm>
            <a:off x="4953000" y="2927350"/>
            <a:ext cx="4191000" cy="3108325"/>
          </a:xfrm>
          <a:prstGeom prst="rect">
            <a:avLst/>
          </a:prstGeom>
          <a:noFill/>
        </p:spPr>
        <p:txBody>
          <a:bodyPr>
            <a:spAutoFit/>
          </a:bodyPr>
          <a:lstStyle/>
          <a:p>
            <a:pPr fontAlgn="auto">
              <a:spcBef>
                <a:spcPts val="0"/>
              </a:spcBef>
              <a:spcAft>
                <a:spcPts val="0"/>
              </a:spcAft>
              <a:defRPr/>
            </a:pPr>
            <a:r>
              <a:rPr lang="en-US" sz="2800" kern="0" dirty="0">
                <a:solidFill>
                  <a:srgbClr val="C0504D"/>
                </a:solidFill>
                <a:cs typeface="+mn-cs"/>
              </a:rPr>
              <a:t>Electrons</a:t>
            </a:r>
            <a:r>
              <a:rPr lang="en-US" sz="2800" kern="0" dirty="0">
                <a:solidFill>
                  <a:sysClr val="windowText" lastClr="000000"/>
                </a:solidFill>
                <a:cs typeface="+mn-cs"/>
              </a:rPr>
              <a:t> independent of </a:t>
            </a:r>
            <a:r>
              <a:rPr lang="en-US" sz="2800" kern="0" dirty="0">
                <a:solidFill>
                  <a:srgbClr val="9BBB59">
                    <a:lumMod val="75000"/>
                  </a:srgbClr>
                </a:solidFill>
                <a:cs typeface="+mn-cs"/>
              </a:rPr>
              <a:t>nuclear spin</a:t>
            </a:r>
            <a:r>
              <a:rPr lang="en-US" sz="2800" kern="0" dirty="0">
                <a:solidFill>
                  <a:sysClr val="windowText" lastClr="000000"/>
                </a:solidFill>
                <a:cs typeface="+mn-cs"/>
              </a:rPr>
              <a:t> </a:t>
            </a:r>
            <a:r>
              <a:rPr lang="en-US" sz="2800" kern="0" dirty="0">
                <a:solidFill>
                  <a:sysClr val="windowText" lastClr="000000"/>
                </a:solidFill>
                <a:cs typeface="+mn-cs"/>
                <a:sym typeface="Wingdings" pitchFamily="2" charset="2"/>
              </a:rPr>
              <a:t> </a:t>
            </a:r>
            <a:r>
              <a:rPr lang="en-US" sz="2800" kern="0" dirty="0">
                <a:solidFill>
                  <a:srgbClr val="4F81BD">
                    <a:lumMod val="75000"/>
                  </a:srgbClr>
                </a:solidFill>
                <a:cs typeface="+mn-cs"/>
                <a:sym typeface="Wingdings" pitchFamily="2" charset="2"/>
              </a:rPr>
              <a:t>collisions</a:t>
            </a:r>
            <a:r>
              <a:rPr lang="en-US" sz="2800" kern="0" dirty="0">
                <a:solidFill>
                  <a:sysClr val="windowText" lastClr="000000"/>
                </a:solidFill>
                <a:cs typeface="+mn-cs"/>
                <a:sym typeface="Wingdings" pitchFamily="2" charset="2"/>
              </a:rPr>
              <a:t> independent of </a:t>
            </a:r>
            <a:r>
              <a:rPr lang="en-US" sz="2800" kern="0" dirty="0">
                <a:solidFill>
                  <a:srgbClr val="9BBB59">
                    <a:lumMod val="75000"/>
                  </a:srgbClr>
                </a:solidFill>
                <a:cs typeface="+mn-cs"/>
                <a:sym typeface="Wingdings" pitchFamily="2" charset="2"/>
              </a:rPr>
              <a:t>nuclear spin.</a:t>
            </a:r>
          </a:p>
          <a:p>
            <a:pPr fontAlgn="auto">
              <a:spcBef>
                <a:spcPts val="0"/>
              </a:spcBef>
              <a:spcAft>
                <a:spcPts val="0"/>
              </a:spcAft>
              <a:defRPr/>
            </a:pPr>
            <a:r>
              <a:rPr lang="en-US" sz="2800" dirty="0">
                <a:solidFill>
                  <a:srgbClr val="000000"/>
                </a:solidFill>
                <a:latin typeface="Times New Roman" pitchFamily="18" charset="0"/>
                <a:ea typeface="Gill Sans"/>
                <a:cs typeface="Gill Sans"/>
                <a:sym typeface="Gill Sans"/>
              </a:rPr>
              <a:t>(except via Fermi statistics).</a:t>
            </a:r>
            <a:endParaRPr lang="en-US" sz="2800" dirty="0"/>
          </a:p>
          <a:p>
            <a:pPr fontAlgn="auto">
              <a:spcBef>
                <a:spcPts val="0"/>
              </a:spcBef>
              <a:spcAft>
                <a:spcPts val="0"/>
              </a:spcAft>
              <a:defRPr/>
            </a:pPr>
            <a:endParaRPr lang="en-US" sz="2800" kern="0" dirty="0">
              <a:solidFill>
                <a:srgbClr val="9BBB59">
                  <a:lumMod val="75000"/>
                </a:srgbClr>
              </a:solidFill>
              <a:cs typeface="+mn-cs"/>
            </a:endParaRPr>
          </a:p>
        </p:txBody>
      </p:sp>
      <p:sp>
        <p:nvSpPr>
          <p:cNvPr id="42" name="TextBox 41"/>
          <p:cNvSpPr txBox="1"/>
          <p:nvPr/>
        </p:nvSpPr>
        <p:spPr>
          <a:xfrm>
            <a:off x="2832100" y="1077913"/>
            <a:ext cx="901700" cy="368300"/>
          </a:xfrm>
          <a:prstGeom prst="rect">
            <a:avLst/>
          </a:prstGeom>
          <a:solidFill>
            <a:sysClr val="window" lastClr="FFFFFF"/>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800" kern="0" dirty="0">
                <a:solidFill>
                  <a:sysClr val="windowText" lastClr="000000"/>
                </a:solidFill>
                <a:latin typeface="Calibri"/>
                <a:cs typeface="+mn-cs"/>
              </a:rPr>
              <a:t>alkaline</a:t>
            </a:r>
          </a:p>
        </p:txBody>
      </p:sp>
      <p:sp>
        <p:nvSpPr>
          <p:cNvPr id="44" name="TextBox 43"/>
          <p:cNvSpPr txBox="1"/>
          <p:nvPr/>
        </p:nvSpPr>
        <p:spPr>
          <a:xfrm>
            <a:off x="5715000" y="5778500"/>
            <a:ext cx="2733675" cy="523875"/>
          </a:xfrm>
          <a:prstGeom prst="rect">
            <a:avLst/>
          </a:prstGeom>
          <a:solidFill>
            <a:srgbClr val="9BBB59"/>
          </a:solidFill>
          <a:ln w="25400" cap="flat" cmpd="sng" algn="ctr">
            <a:solidFill>
              <a:srgbClr val="9BBB59">
                <a:shade val="50000"/>
              </a:srgbClr>
            </a:solidFill>
            <a:prstDash val="solid"/>
          </a:ln>
          <a:effectLst/>
        </p:spPr>
        <p:txBody>
          <a:bodyPr>
            <a:spAutoFit/>
          </a:bodyPr>
          <a:lstStyle/>
          <a:p>
            <a:pPr fontAlgn="auto">
              <a:spcBef>
                <a:spcPts val="0"/>
              </a:spcBef>
              <a:spcAft>
                <a:spcPts val="0"/>
              </a:spcAft>
              <a:defRPr/>
            </a:pPr>
            <a:r>
              <a:rPr lang="en-US" sz="2800" kern="0" dirty="0">
                <a:solidFill>
                  <a:sysClr val="window" lastClr="FFFFFF"/>
                </a:solidFill>
                <a:latin typeface="Calibri"/>
                <a:cs typeface="+mn-cs"/>
              </a:rPr>
              <a:t>Up to N=2I+1=10</a:t>
            </a:r>
            <a:endParaRPr lang="en-US" sz="2800" kern="0" dirty="0">
              <a:solidFill>
                <a:srgbClr val="9BBB59">
                  <a:lumMod val="75000"/>
                </a:srgbClr>
              </a:solidFill>
              <a:latin typeface="Calibri"/>
              <a:cs typeface="+mn-cs"/>
            </a:endParaRPr>
          </a:p>
        </p:txBody>
      </p:sp>
      <p:sp>
        <p:nvSpPr>
          <p:cNvPr id="49" name="TextBox 48"/>
          <p:cNvSpPr txBox="1">
            <a:spLocks noRot="1" noChangeAspect="1" noMove="1" noResize="1" noEditPoints="1" noAdjustHandles="1" noChangeArrowheads="1" noChangeShapeType="1" noTextEdit="1"/>
          </p:cNvSpPr>
          <p:nvPr/>
        </p:nvSpPr>
        <p:spPr>
          <a:xfrm>
            <a:off x="225469" y="3465493"/>
            <a:ext cx="1679531" cy="1384995"/>
          </a:xfrm>
          <a:prstGeom prst="rect">
            <a:avLst/>
          </a:prstGeom>
          <a:blipFill rotWithShape="1">
            <a:blip r:embed="rId2" cstate="print"/>
            <a:stretch>
              <a:fillRect l="-2857" t="-3017" r="-8214" b="-10345"/>
            </a:stretch>
          </a:blipFill>
        </p:spPr>
        <p:txBody>
          <a:bodyPr/>
          <a:lstStyle/>
          <a:p>
            <a:pPr fontAlgn="auto">
              <a:spcBef>
                <a:spcPts val="0"/>
              </a:spcBef>
              <a:spcAft>
                <a:spcPts val="0"/>
              </a:spcAft>
              <a:defRPr/>
            </a:pPr>
            <a:r>
              <a:rPr lang="en-US" sz="1800" kern="0">
                <a:noFill/>
                <a:cs typeface="+mn-cs"/>
              </a:rPr>
              <a:t> </a:t>
            </a:r>
          </a:p>
        </p:txBody>
      </p:sp>
      <p:sp>
        <p:nvSpPr>
          <p:cNvPr id="50" name="TextBox 49"/>
          <p:cNvSpPr txBox="1"/>
          <p:nvPr/>
        </p:nvSpPr>
        <p:spPr>
          <a:xfrm>
            <a:off x="247650" y="5373688"/>
            <a:ext cx="5321300" cy="1077912"/>
          </a:xfrm>
          <a:prstGeom prst="rect">
            <a:avLst/>
          </a:prstGeom>
          <a:noFill/>
        </p:spPr>
        <p:txBody>
          <a:bodyPr>
            <a:spAutoFit/>
          </a:bodyPr>
          <a:lstStyle/>
          <a:p>
            <a:pPr eaLnBrk="0" hangingPunct="0">
              <a:spcBef>
                <a:spcPct val="50000"/>
              </a:spcBef>
              <a:defRPr/>
            </a:pPr>
            <a:r>
              <a:rPr lang="en-US" sz="3200" b="1" dirty="0">
                <a:solidFill>
                  <a:srgbClr val="C00000"/>
                </a:solidFill>
                <a:latin typeface="+mn-lt"/>
                <a:cs typeface="+mn-cs"/>
              </a:rPr>
              <a:t>No spin changing collisions.  SU(N=2I+1) symmetry</a:t>
            </a:r>
          </a:p>
        </p:txBody>
      </p:sp>
      <p:cxnSp>
        <p:nvCxnSpPr>
          <p:cNvPr id="12309" name="Straight Arrow Connector 50"/>
          <p:cNvCxnSpPr>
            <a:cxnSpLocks noChangeShapeType="1"/>
          </p:cNvCxnSpPr>
          <p:nvPr/>
        </p:nvCxnSpPr>
        <p:spPr bwMode="auto">
          <a:xfrm flipH="1">
            <a:off x="3124200" y="4481513"/>
            <a:ext cx="457200" cy="738187"/>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14357" name="TextBox 29"/>
          <p:cNvSpPr txBox="1">
            <a:spLocks noChangeArrowheads="1"/>
          </p:cNvSpPr>
          <p:nvPr/>
        </p:nvSpPr>
        <p:spPr bwMode="auto">
          <a:xfrm>
            <a:off x="5580063" y="1922463"/>
            <a:ext cx="576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2400" b="1">
                <a:solidFill>
                  <a:srgbClr val="92D050"/>
                </a:solidFill>
              </a:rPr>
              <a:t>I</a:t>
            </a:r>
          </a:p>
        </p:txBody>
      </p:sp>
      <p:sp>
        <p:nvSpPr>
          <p:cNvPr id="14358" name="TextBox 35"/>
          <p:cNvSpPr txBox="1">
            <a:spLocks noChangeArrowheads="1"/>
          </p:cNvSpPr>
          <p:nvPr/>
        </p:nvSpPr>
        <p:spPr bwMode="auto">
          <a:xfrm>
            <a:off x="5138738" y="1192213"/>
            <a:ext cx="576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2400" b="1">
                <a:solidFill>
                  <a:srgbClr val="C00000"/>
                </a:solidFill>
              </a:rPr>
              <a:t>J</a:t>
            </a:r>
          </a:p>
        </p:txBody>
      </p:sp>
      <p:sp>
        <p:nvSpPr>
          <p:cNvPr id="3" name="Rectangle 2"/>
          <p:cNvSpPr/>
          <p:nvPr/>
        </p:nvSpPr>
        <p:spPr>
          <a:xfrm>
            <a:off x="1584325" y="6438900"/>
            <a:ext cx="7094538" cy="338554"/>
          </a:xfrm>
          <a:prstGeom prst="rect">
            <a:avLst/>
          </a:prstGeom>
        </p:spPr>
        <p:txBody>
          <a:bodyPr>
            <a:spAutoFit/>
          </a:bodyPr>
          <a:lstStyle/>
          <a:p>
            <a:pPr>
              <a:spcBef>
                <a:spcPct val="50000"/>
              </a:spcBef>
              <a:defRPr/>
            </a:pPr>
            <a:r>
              <a:rPr lang="en-US" sz="1600" dirty="0" err="1" smtClean="0">
                <a:latin typeface="+mn-lt"/>
              </a:rPr>
              <a:t>A.Gorshkov</a:t>
            </a:r>
            <a:r>
              <a:rPr lang="en-US" sz="1600" dirty="0" smtClean="0">
                <a:latin typeface="+mn-lt"/>
              </a:rPr>
              <a:t>,…,AMR, </a:t>
            </a:r>
            <a:r>
              <a:rPr lang="en-US" sz="1600" dirty="0">
                <a:latin typeface="+mn-lt"/>
              </a:rPr>
              <a:t>Nature P.(2010)  &amp;&amp;  M. </a:t>
            </a:r>
            <a:r>
              <a:rPr lang="en-US" sz="1600" dirty="0" err="1">
                <a:latin typeface="+mn-lt"/>
              </a:rPr>
              <a:t>Cazalilla</a:t>
            </a:r>
            <a:r>
              <a:rPr lang="en-US" sz="1600" dirty="0">
                <a:latin typeface="+mn-lt"/>
              </a:rPr>
              <a:t>  </a:t>
            </a:r>
            <a:r>
              <a:rPr lang="en-US" sz="1600" i="1" dirty="0">
                <a:latin typeface="+mn-lt"/>
              </a:rPr>
              <a:t>et al </a:t>
            </a:r>
            <a:r>
              <a:rPr lang="en-US" sz="1600" dirty="0">
                <a:latin typeface="+mn-lt"/>
              </a:rPr>
              <a:t>NJP (2010)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6" presetClass="emph" presetSubtype="0" fill="hold" grpId="1" nodeType="withEffect">
                                  <p:stCondLst>
                                    <p:cond delay="0"/>
                                  </p:stCondLst>
                                  <p:childTnLst>
                                    <p:animScale>
                                      <p:cBhvr>
                                        <p:cTn id="36" dur="2000" fill="hold"/>
                                        <p:tgtEl>
                                          <p:spTgt spid="4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p:bldP spid="44" grpId="0" animBg="1"/>
      <p:bldP spid="44" grpId="1" animBg="1"/>
      <p:bldP spid="50" grpId="0"/>
      <p:bldP spid="50"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49182</TotalTime>
  <Words>3845</Words>
  <Application>Microsoft Office PowerPoint</Application>
  <PresentationFormat>On-screen Show (4:3)</PresentationFormat>
  <Paragraphs>460</Paragraphs>
  <Slides>46</Slides>
  <Notes>14</Notes>
  <HiddenSlides>0</HiddenSlides>
  <MMClips>1</MMClips>
  <ScaleCrop>false</ScaleCrop>
  <HeadingPairs>
    <vt:vector size="10"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46</vt:i4>
      </vt:variant>
      <vt:variant>
        <vt:lpstr>Custom Shows</vt:lpstr>
      </vt:variant>
      <vt:variant>
        <vt:i4>1</vt:i4>
      </vt:variant>
    </vt:vector>
  </HeadingPairs>
  <TitlesOfParts>
    <vt:vector size="71" baseType="lpstr">
      <vt:lpstr>Arial</vt:lpstr>
      <vt:lpstr>Arial Narrow</vt:lpstr>
      <vt:lpstr>Times</vt:lpstr>
      <vt:lpstr>Arial Unicode MS</vt:lpstr>
      <vt:lpstr>Mathematica1</vt:lpstr>
      <vt:lpstr>Britannic Bold</vt:lpstr>
      <vt:lpstr>Gill Sans</vt:lpstr>
      <vt:lpstr>Mathematica1Mono</vt:lpstr>
      <vt:lpstr>Wingdings</vt:lpstr>
      <vt:lpstr>Arial Black</vt:lpstr>
      <vt:lpstr>MS PGothic</vt:lpstr>
      <vt:lpstr>Berlin Sans FB</vt:lpstr>
      <vt:lpstr>Freestyle Script</vt:lpstr>
      <vt:lpstr>Times New Roman</vt:lpstr>
      <vt:lpstr>Comic Sans MS</vt:lpstr>
      <vt:lpstr>Verdana</vt:lpstr>
      <vt:lpstr>Calibri</vt:lpstr>
      <vt:lpstr>Arial Rounded MT Bold</vt:lpstr>
      <vt:lpstr>Aharoni</vt:lpstr>
      <vt:lpstr>Wingdings 2</vt:lpstr>
      <vt:lpstr>Bodoni MT Black</vt:lpstr>
      <vt:lpstr>Symbol</vt:lpstr>
      <vt:lpstr>Equity</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Quantum Simulations with  Alkaline Earth Atoms (AEA)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Presentación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Bragg Spectroscopy of Ultracold Atoms in 1D Lattice</dc:title>
  <dc:creator>ana</dc:creator>
  <cp:lastModifiedBy>arey</cp:lastModifiedBy>
  <cp:revision>795</cp:revision>
  <cp:lastPrinted>2004-04-11T19:32:08Z</cp:lastPrinted>
  <dcterms:created xsi:type="dcterms:W3CDTF">2004-03-01T15:45:29Z</dcterms:created>
  <dcterms:modified xsi:type="dcterms:W3CDTF">2012-02-13T16:36:29Z</dcterms:modified>
</cp:coreProperties>
</file>